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Lst>
  <p:sldSz cy="6858000" cx="9902825"/>
  <p:notesSz cx="6858000" cy="9144000"/>
  <p:embeddedFontLst>
    <p:embeddedFont>
      <p:font typeface="Cambria Math"/>
      <p:regular r:id="rId2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4">
          <p15:clr>
            <a:srgbClr val="A4A3A4"/>
          </p15:clr>
        </p15:guide>
        <p15:guide id="2" orient="horz" pos="1023">
          <p15:clr>
            <a:srgbClr val="A4A3A4"/>
          </p15:clr>
        </p15:guide>
        <p15:guide id="3" pos="3119">
          <p15:clr>
            <a:srgbClr val="A4A3A4"/>
          </p15:clr>
        </p15:guide>
      </p15:sldGuideLst>
    </p:ext>
    <p:ext uri="GoogleSlidesCustomDataVersion2">
      <go:slidesCustomData xmlns:go="http://customooxmlschemas.google.com/" r:id="rId238" roundtripDataSignature="AMtx7mj9+QlkkhEdTprKmn0Kq4zldnKG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2CE99-B44A-4AAD-A28B-D6418A38CF92}">
  <a:tblStyle styleId="{B0F2CE99-B44A-4AAD-A28B-D6418A38CF92}"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4" orient="horz"/>
        <p:guide pos="1023" orient="horz"/>
        <p:guide pos="311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238" Type="http://customschemas.google.com/relationships/presentationmetadata" Target="metadata"/><Relationship Id="rId116" Type="http://schemas.openxmlformats.org/officeDocument/2006/relationships/slide" Target="slides/slide110.xml"/><Relationship Id="rId237" Type="http://schemas.openxmlformats.org/officeDocument/2006/relationships/font" Target="fonts/CambriaMath-regular.fntdata"/><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ras.io/"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euron"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euron"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ceedings.mlr.press/v9/glorot10a/glorot10a.pdf"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Put different values in Excel and check the results.</a:t>
            </a:r>
            <a:endParaRPr/>
          </a:p>
        </p:txBody>
      </p:sp>
      <p:sp>
        <p:nvSpPr>
          <p:cNvPr id="293" name="Google Shape;29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1" name="Google Shape;2951;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52" name="Google Shape;2952;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6" name="Google Shape;296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67" name="Google Shape;296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1" name="Google Shape;2981;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82" name="Google Shape;2982;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8" name="Google Shape;2998;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99" name="Google Shape;2999;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0" name="Google Shape;301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11" name="Google Shape;3011;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3" name="Google Shape;3023;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24" name="Google Shape;3024;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6" name="Google Shape;3036;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37" name="Google Shape;3037;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50" name="Google Shape;305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9" name="Shape 3059"/>
        <p:cNvGrpSpPr/>
        <p:nvPr/>
      </p:nvGrpSpPr>
      <p:grpSpPr>
        <a:xfrm>
          <a:off x="0" y="0"/>
          <a:ext cx="0" cy="0"/>
          <a:chOff x="0" y="0"/>
          <a:chExt cx="0" cy="0"/>
        </a:xfrm>
      </p:grpSpPr>
      <p:sp>
        <p:nvSpPr>
          <p:cNvPr id="3060" name="Google Shape;3060;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1" name="Google Shape;3061;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62" name="Google Shape;3062;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3" name="Google Shape;3073;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74" name="Google Shape;3074;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4" name="Google Shape;33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4" name="Google Shape;308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85" name="Google Shape;3085;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7" name="Google Shape;3097;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98" name="Google Shape;3098;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0" name="Google Shape;3110;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11" name="Google Shape;3111;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4" name="Google Shape;312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25" name="Google Shape;3125;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9" name="Google Shape;3139;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40" name="Google Shape;3140;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3" name="Google Shape;3153;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54" name="Google Shape;3154;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7" name="Google Shape;3167;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68" name="Google Shape;3168;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0" name="Shape 3180"/>
        <p:cNvGrpSpPr/>
        <p:nvPr/>
      </p:nvGrpSpPr>
      <p:grpSpPr>
        <a:xfrm>
          <a:off x="0" y="0"/>
          <a:ext cx="0" cy="0"/>
          <a:chOff x="0" y="0"/>
          <a:chExt cx="0" cy="0"/>
        </a:xfrm>
      </p:grpSpPr>
      <p:sp>
        <p:nvSpPr>
          <p:cNvPr id="3181" name="Google Shape;3181;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2" name="Google Shape;3182;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83" name="Google Shape;3183;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9" name="Google Shape;3199;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00" name="Google Shape;3200;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5" name="Google Shape;3215;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16" name="Google Shape;3216;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Put different values in Excel and denote them in a graph. This will help understanding the threshold function.</a:t>
            </a:r>
            <a:endParaRPr/>
          </a:p>
        </p:txBody>
      </p:sp>
      <p:sp>
        <p:nvSpPr>
          <p:cNvPr id="357" name="Google Shape;35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3" name="Google Shape;3233;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34" name="Google Shape;3234;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0" name="Google Shape;3250;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51" name="Google Shape;3251;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3" name="Google Shape;326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64" name="Google Shape;3264;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7" name="Google Shape;3277;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78" name="Google Shape;3278;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91" name="Google Shape;3291;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3" name="Google Shape;3303;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04" name="Google Shape;3304;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5" name="Google Shape;3315;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16" name="Google Shape;3316;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8" name="Google Shape;3328;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29" name="Google Shape;3329;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p1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0" name="Google Shape;3340;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341" name="Google Shape;3341;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3" name="Shape 3353"/>
        <p:cNvGrpSpPr/>
        <p:nvPr/>
      </p:nvGrpSpPr>
      <p:grpSpPr>
        <a:xfrm>
          <a:off x="0" y="0"/>
          <a:ext cx="0" cy="0"/>
          <a:chOff x="0" y="0"/>
          <a:chExt cx="0" cy="0"/>
        </a:xfrm>
      </p:grpSpPr>
      <p:sp>
        <p:nvSpPr>
          <p:cNvPr id="3354" name="Google Shape;3354;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5" name="Google Shape;3355;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56" name="Google Shape;3356;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7" name="Google Shape;4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1" name="Google Shape;3401;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Here, we review linear regression.</a:t>
            </a:r>
            <a:endParaRPr/>
          </a:p>
          <a:p>
            <a:pPr indent="0" lvl="0" marL="0" marR="0" rtl="0" algn="l">
              <a:lnSpc>
                <a:spcPct val="100000"/>
              </a:lnSpc>
              <a:spcBef>
                <a:spcPts val="0"/>
              </a:spcBef>
              <a:spcAft>
                <a:spcPts val="0"/>
              </a:spcAft>
              <a:buClr>
                <a:schemeClr val="dk1"/>
              </a:buClr>
              <a:buSzPts val="1200"/>
              <a:buFont typeface="Malgun Gothic"/>
              <a:buNone/>
            </a:pPr>
            <a:r>
              <a:rPr lang="en-US"/>
              <a:t>Please, notice the change in naming the model parameters.</a:t>
            </a:r>
            <a:endParaRPr/>
          </a:p>
          <a:p>
            <a:pPr indent="0" lvl="0" marL="0" marR="0" rtl="0" algn="l">
              <a:lnSpc>
                <a:spcPct val="100000"/>
              </a:lnSpc>
              <a:spcBef>
                <a:spcPts val="0"/>
              </a:spcBef>
              <a:spcAft>
                <a:spcPts val="0"/>
              </a:spcAft>
              <a:buClr>
                <a:schemeClr val="dk1"/>
              </a:buClr>
              <a:buSzPts val="1200"/>
              <a:buFont typeface="Malgun Gothic"/>
              <a:buNone/>
            </a:pPr>
            <a:r>
              <a:rPr lang="en-US"/>
              <a:t>For linear regression, we will use the “linear” activation function.</a:t>
            </a:r>
            <a:endParaRPr/>
          </a:p>
          <a:p>
            <a:pPr indent="0" lvl="0" marL="0" marR="0" rtl="0" algn="l">
              <a:lnSpc>
                <a:spcPct val="100000"/>
              </a:lnSpc>
              <a:spcBef>
                <a:spcPts val="0"/>
              </a:spcBef>
              <a:spcAft>
                <a:spcPts val="0"/>
              </a:spcAft>
              <a:buClr>
                <a:schemeClr val="dk1"/>
              </a:buClr>
              <a:buSzPts val="1200"/>
              <a:buFont typeface="Malgun Gothic"/>
              <a:buNone/>
            </a:pPr>
            <a:r>
              <a:rPr lang="en-US"/>
              <a:t>The meaning of this will be clarified in the next page.</a:t>
            </a:r>
            <a:endParaRPr/>
          </a:p>
        </p:txBody>
      </p:sp>
      <p:sp>
        <p:nvSpPr>
          <p:cNvPr id="3402" name="Google Shape;3402;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5" name="Google Shape;3415;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Linear regression is illustrated by a diagram.</a:t>
            </a:r>
            <a:endParaRPr/>
          </a:p>
          <a:p>
            <a:pPr indent="0" lvl="0" marL="0" marR="0" rtl="0" algn="l">
              <a:lnSpc>
                <a:spcPct val="100000"/>
              </a:lnSpc>
              <a:spcBef>
                <a:spcPts val="0"/>
              </a:spcBef>
              <a:spcAft>
                <a:spcPts val="0"/>
              </a:spcAft>
              <a:buClr>
                <a:schemeClr val="dk1"/>
              </a:buClr>
              <a:buSzPts val="1200"/>
              <a:buFont typeface="Malgun Gothic"/>
              <a:buNone/>
            </a:pPr>
            <a:r>
              <a:rPr lang="en-US"/>
              <a:t>Please, notice that the </a:t>
            </a:r>
            <a:r>
              <a:rPr i="0" lang="en-US">
                <a:latin typeface="Cambria Math"/>
                <a:ea typeface="Cambria Math"/>
                <a:cs typeface="Cambria Math"/>
                <a:sym typeface="Cambria Math"/>
              </a:rPr>
              <a:t>𝑋</a:t>
            </a:r>
            <a:r>
              <a:rPr lang="en-US"/>
              <a:t> values are multiplied by the weights and then summed over.</a:t>
            </a:r>
            <a:endParaRPr/>
          </a:p>
          <a:p>
            <a:pPr indent="0" lvl="0" marL="0" marR="0" rtl="0" algn="l">
              <a:lnSpc>
                <a:spcPct val="100000"/>
              </a:lnSpc>
              <a:spcBef>
                <a:spcPts val="0"/>
              </a:spcBef>
              <a:spcAft>
                <a:spcPts val="0"/>
              </a:spcAft>
              <a:buClr>
                <a:schemeClr val="dk1"/>
              </a:buClr>
              <a:buSzPts val="1200"/>
              <a:buFont typeface="Malgun Gothic"/>
              <a:buNone/>
            </a:pPr>
            <a:r>
              <a:rPr lang="en-US"/>
              <a:t>The sum passes through an activation function which is, in this case, the linear function.</a:t>
            </a:r>
            <a:endParaRPr/>
          </a:p>
          <a:p>
            <a:pPr indent="0" lvl="0" marL="0" marR="0" rtl="0" algn="l">
              <a:lnSpc>
                <a:spcPct val="100000"/>
              </a:lnSpc>
              <a:spcBef>
                <a:spcPts val="0"/>
              </a:spcBef>
              <a:spcAft>
                <a:spcPts val="0"/>
              </a:spcAft>
              <a:buClr>
                <a:schemeClr val="dk1"/>
              </a:buClr>
              <a:buSzPts val="1200"/>
              <a:buFont typeface="Malgun Gothic"/>
              <a:buNone/>
            </a:pPr>
            <a:r>
              <a:rPr lang="en-US"/>
              <a:t>In reality, the linear function “does nothing." It just lets the sum to pass through as the final output, that is,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t>
            </a:r>
            <a:r>
              <a:rPr lang="en-US"/>
              <a: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disagreement or mismatch is called the error.</a:t>
            </a:r>
            <a:endParaRPr/>
          </a:p>
        </p:txBody>
      </p:sp>
      <p:sp>
        <p:nvSpPr>
          <p:cNvPr id="3416" name="Google Shape;3416;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0" name="Google Shape;3470;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Instead of relying on the linear algebra solution (ordinary least squares or OLS), </a:t>
            </a:r>
            <a:endParaRPr/>
          </a:p>
          <a:p>
            <a:pPr indent="0" lvl="0" marL="0" marR="0" rtl="0" algn="l">
              <a:lnSpc>
                <a:spcPct val="100000"/>
              </a:lnSpc>
              <a:spcBef>
                <a:spcPts val="0"/>
              </a:spcBef>
              <a:spcAft>
                <a:spcPts val="0"/>
              </a:spcAft>
              <a:buClr>
                <a:schemeClr val="dk1"/>
              </a:buClr>
              <a:buSzPts val="1200"/>
              <a:buFont typeface="Malgun Gothic"/>
              <a:buNone/>
            </a:pPr>
            <a:r>
              <a:rPr lang="en-US"/>
              <a:t>we will explicitly minimize the loss function using the gradient descent algorithm.</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71" name="Google Shape;3471;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2" name="Google Shape;3482;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we review logistic regression.</a:t>
            </a:r>
            <a:endParaRPr/>
          </a:p>
          <a:p>
            <a:pPr indent="0" lvl="0" marL="0" marR="0" rtl="0" algn="l">
              <a:lnSpc>
                <a:spcPct val="100000"/>
              </a:lnSpc>
              <a:spcBef>
                <a:spcPts val="0"/>
              </a:spcBef>
              <a:spcAft>
                <a:spcPts val="0"/>
              </a:spcAft>
              <a:buClr>
                <a:schemeClr val="dk1"/>
              </a:buClr>
              <a:buSzPts val="1200"/>
              <a:buFont typeface="Malgun Gothic"/>
              <a:buNone/>
            </a:pPr>
            <a:r>
              <a:rPr lang="en-US"/>
              <a:t>For logistic regression, we will use the Sigmoid activation function.</a:t>
            </a:r>
            <a:endParaRPr/>
          </a:p>
          <a:p>
            <a:pPr indent="0" lvl="0" marL="0" marR="0" rtl="0" algn="l">
              <a:lnSpc>
                <a:spcPct val="100000"/>
              </a:lnSpc>
              <a:spcBef>
                <a:spcPts val="0"/>
              </a:spcBef>
              <a:spcAft>
                <a:spcPts val="0"/>
              </a:spcAft>
              <a:buClr>
                <a:schemeClr val="dk1"/>
              </a:buClr>
              <a:buSzPts val="1200"/>
              <a:buFont typeface="Malgun Gothic"/>
              <a:buNone/>
            </a:pPr>
            <a:r>
              <a:rPr lang="en-US"/>
              <a:t>From now and on, we will denote the Sigmoid function as </a:t>
            </a:r>
            <a:r>
              <a:rPr i="0" lang="en-US" sz="1200">
                <a:solidFill>
                  <a:srgbClr val="FF0000"/>
                </a:solidFill>
                <a:latin typeface="Cambria Math"/>
                <a:ea typeface="Cambria Math"/>
                <a:cs typeface="Cambria Math"/>
                <a:sym typeface="Cambria Math"/>
              </a:rPr>
              <a:t>𝜎</a:t>
            </a:r>
            <a:r>
              <a:rPr b="0" i="0" lang="en-US" sz="1200">
                <a:solidFill>
                  <a:srgbClr val="FF0000"/>
                </a:solidFill>
                <a:latin typeface="Cambria Math"/>
                <a:ea typeface="Cambria Math"/>
                <a:cs typeface="Cambria Math"/>
                <a:sym typeface="Cambria Math"/>
              </a:rPr>
              <a:t>(𝑥)</a:t>
            </a:r>
            <a:r>
              <a:rPr lang="en-US"/>
              <a:t>.</a:t>
            </a:r>
            <a:endParaRPr/>
          </a:p>
        </p:txBody>
      </p:sp>
      <p:sp>
        <p:nvSpPr>
          <p:cNvPr id="3483" name="Google Shape;3483;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1" name="Google Shape;3501;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Logistic regression is illustrated by a diagram.</a:t>
            </a:r>
            <a:endParaRPr/>
          </a:p>
          <a:p>
            <a:pPr indent="0" lvl="0" marL="0" marR="0" rtl="0" algn="l">
              <a:lnSpc>
                <a:spcPct val="100000"/>
              </a:lnSpc>
              <a:spcBef>
                <a:spcPts val="0"/>
              </a:spcBef>
              <a:spcAft>
                <a:spcPts val="0"/>
              </a:spcAft>
              <a:buClr>
                <a:schemeClr val="dk1"/>
              </a:buClr>
              <a:buSzPts val="1200"/>
              <a:buFont typeface="Malgun Gothic"/>
              <a:buNone/>
            </a:pPr>
            <a:r>
              <a:rPr lang="en-US"/>
              <a:t>Please, notice that the </a:t>
            </a:r>
            <a:r>
              <a:rPr i="0" lang="en-US">
                <a:latin typeface="Cambria Math"/>
                <a:ea typeface="Cambria Math"/>
                <a:cs typeface="Cambria Math"/>
                <a:sym typeface="Cambria Math"/>
              </a:rPr>
              <a:t>𝑋</a:t>
            </a:r>
            <a:r>
              <a:rPr lang="en-US"/>
              <a:t> values are multiplied by the weights and then summed over. This is the logit </a:t>
            </a:r>
            <a:r>
              <a:rPr b="0" i="0" lang="en-US">
                <a:latin typeface="Cambria Math"/>
                <a:ea typeface="Cambria Math"/>
                <a:cs typeface="Cambria Math"/>
                <a:sym typeface="Cambria Math"/>
              </a:rPr>
              <a:t>𝑆</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The logit </a:t>
            </a:r>
            <a:r>
              <a:rPr b="0" i="0" lang="en-US">
                <a:latin typeface="Cambria Math"/>
                <a:ea typeface="Cambria Math"/>
                <a:cs typeface="Cambria Math"/>
                <a:sym typeface="Cambria Math"/>
              </a:rPr>
              <a:t>𝑆</a:t>
            </a:r>
            <a:r>
              <a:rPr lang="en-US"/>
              <a:t> passes through an activation function which is, in this case, the Sigmoid.</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disagreement or mismatch is called the error.</a:t>
            </a:r>
            <a:endParaRPr sz="1200">
              <a:latin typeface="Times New Roman"/>
              <a:ea typeface="Times New Roman"/>
              <a:cs typeface="Times New Roman"/>
              <a:sym typeface="Times New Roman"/>
            </a:endParaRPr>
          </a:p>
        </p:txBody>
      </p:sp>
      <p:sp>
        <p:nvSpPr>
          <p:cNvPr id="3502" name="Google Shape;3502;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7" name="Google Shape;3557;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 Please, refer to the logistic regression from the chapter on the machine learning.  </a:t>
            </a:r>
            <a:endParaRPr/>
          </a:p>
          <a:p>
            <a:pPr indent="0" lvl="0" marL="0" marR="0" rtl="0" algn="l">
              <a:lnSpc>
                <a:spcPct val="100000"/>
              </a:lnSpc>
              <a:spcBef>
                <a:spcPts val="0"/>
              </a:spcBef>
              <a:spcAft>
                <a:spcPts val="0"/>
              </a:spcAft>
              <a:buClr>
                <a:schemeClr val="dk1"/>
              </a:buClr>
              <a:buSzPts val="1200"/>
              <a:buFont typeface="Malgun Gothic"/>
              <a:buNone/>
            </a:pPr>
            <a:r>
              <a:rPr lang="en-US"/>
              <a:t>The negative of logarithmic likelihood is renamed as “entropy” or “binary entropy."</a:t>
            </a:r>
            <a:endParaRPr/>
          </a:p>
          <a:p>
            <a:pPr indent="0" lvl="0" marL="0" marR="0" rtl="0" algn="l">
              <a:lnSpc>
                <a:spcPct val="100000"/>
              </a:lnSpc>
              <a:spcBef>
                <a:spcPts val="0"/>
              </a:spcBef>
              <a:spcAft>
                <a:spcPts val="0"/>
              </a:spcAft>
              <a:buClr>
                <a:schemeClr val="dk1"/>
              </a:buClr>
              <a:buSzPts val="1200"/>
              <a:buFont typeface="Malgun Gothic"/>
              <a:buNone/>
            </a:pPr>
            <a:r>
              <a:rPr lang="en-US"/>
              <a:t>The binary entropy can be generalized to the multi-class cross entropy when we have more than 2 classes.</a:t>
            </a:r>
            <a:endParaRPr/>
          </a:p>
          <a:p>
            <a:pPr indent="0" lvl="0" marL="0" marR="0" rtl="0" algn="l">
              <a:lnSpc>
                <a:spcPct val="100000"/>
              </a:lnSpc>
              <a:spcBef>
                <a:spcPts val="0"/>
              </a:spcBef>
              <a:spcAft>
                <a:spcPts val="0"/>
              </a:spcAft>
              <a:buClr>
                <a:schemeClr val="dk1"/>
              </a:buClr>
              <a:buSzPts val="1200"/>
              <a:buFont typeface="Malgun Gothic"/>
              <a:buNone/>
            </a:pPr>
            <a:r>
              <a:rPr lang="en-US"/>
              <a:t>Please, see the table in the next page for the explicit formula of the multi-class cross entropy. </a:t>
            </a:r>
            <a:endParaRPr/>
          </a:p>
        </p:txBody>
      </p:sp>
      <p:sp>
        <p:nvSpPr>
          <p:cNvPr id="3558" name="Google Shape;3558;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1" name="Google Shape;3571;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summary of commonly used loss functions is shown.</a:t>
            </a:r>
            <a:endParaRPr/>
          </a:p>
          <a:p>
            <a:pPr indent="0" lvl="0" marL="0" marR="0" rtl="0" algn="l">
              <a:lnSpc>
                <a:spcPct val="100000"/>
              </a:lnSpc>
              <a:spcBef>
                <a:spcPts val="0"/>
              </a:spcBef>
              <a:spcAft>
                <a:spcPts val="0"/>
              </a:spcAft>
              <a:buClr>
                <a:schemeClr val="dk1"/>
              </a:buClr>
              <a:buSzPts val="1200"/>
              <a:buFont typeface="Malgun Gothic"/>
              <a:buNone/>
            </a:pPr>
            <a:r>
              <a:rPr lang="en-US"/>
              <a:t>As for the multi-class classification, assuming the one-hot-encoding there are in total </a:t>
            </a:r>
            <a:r>
              <a:rPr i="0" lang="en-US">
                <a:latin typeface="Cambria Math"/>
                <a:ea typeface="Cambria Math"/>
                <a:cs typeface="Cambria Math"/>
                <a:sym typeface="Cambria Math"/>
              </a:rPr>
              <a:t>𝐾</a:t>
            </a:r>
            <a:r>
              <a:rPr lang="en-US"/>
              <a:t> response variables.</a:t>
            </a:r>
            <a:endParaRPr/>
          </a:p>
          <a:p>
            <a:pPr indent="0" lvl="0" marL="0" marR="0" rtl="0" algn="l">
              <a:lnSpc>
                <a:spcPct val="100000"/>
              </a:lnSpc>
              <a:spcBef>
                <a:spcPts val="0"/>
              </a:spcBef>
              <a:spcAft>
                <a:spcPts val="0"/>
              </a:spcAft>
              <a:buClr>
                <a:schemeClr val="dk1"/>
              </a:buClr>
              <a:buSzPts val="1200"/>
              <a:buFont typeface="Malgun Gothic"/>
              <a:buNone/>
            </a:pPr>
            <a:r>
              <a:rPr lang="en-US"/>
              <a:t>So, </a:t>
            </a:r>
            <a:r>
              <a:rPr b="0" i="0" lang="en-US" sz="1200">
                <a:solidFill>
                  <a:schemeClr val="dk1"/>
                </a:solidFill>
                <a:latin typeface="Cambria Math"/>
                <a:ea typeface="Cambria Math"/>
                <a:cs typeface="Cambria Math"/>
                <a:sym typeface="Cambria Math"/>
              </a:rPr>
              <a:t>𝑦_𝑖𝑘</a:t>
            </a:r>
            <a:r>
              <a:rPr lang="en-US"/>
              <a:t> is the real value (0 or 1) of the observation </a:t>
            </a:r>
            <a:r>
              <a:rPr i="0" lang="en-US">
                <a:latin typeface="Cambria Math"/>
                <a:ea typeface="Cambria Math"/>
                <a:cs typeface="Cambria Math"/>
                <a:sym typeface="Cambria Math"/>
              </a:rPr>
              <a:t>𝑖</a:t>
            </a:r>
            <a:r>
              <a:rPr lang="en-US"/>
              <a:t> and the response variable </a:t>
            </a:r>
            <a:r>
              <a:rPr i="0" lang="en-US">
                <a:latin typeface="Cambria Math"/>
                <a:ea typeface="Cambria Math"/>
                <a:cs typeface="Cambria Math"/>
                <a:sym typeface="Cambria Math"/>
              </a:rPr>
              <a:t>𝑘</a:t>
            </a:r>
            <a:r>
              <a:rPr lang="en-US"/>
              <a:t>. </a:t>
            </a:r>
            <a:endParaRPr/>
          </a:p>
          <a:p>
            <a:pPr indent="0" lvl="0" marL="0" marR="0" rtl="0" algn="l">
              <a:lnSpc>
                <a:spcPct val="100000"/>
              </a:lnSpc>
              <a:spcBef>
                <a:spcPts val="0"/>
              </a:spcBef>
              <a:spcAft>
                <a:spcPts val="0"/>
              </a:spcAft>
              <a:buClr>
                <a:schemeClr val="dk1"/>
              </a:buClr>
              <a:buSzPts val="1200"/>
              <a:buFont typeface="Cambria Math"/>
              <a:buNone/>
            </a:pPr>
            <a:r>
              <a:rPr i="0" lang="en-US" sz="1200">
                <a:solidFill>
                  <a:schemeClr val="dk1"/>
                </a:solidFill>
                <a:latin typeface="Cambria Math"/>
                <a:ea typeface="Cambria Math"/>
                <a:cs typeface="Cambria Math"/>
                <a:sym typeface="Cambria Math"/>
              </a:rPr>
              <a:t>(</a:t>
            </a:r>
            <a:r>
              <a:rPr b="0" i="0" lang="en-US" sz="1200">
                <a:solidFill>
                  <a:schemeClr val="dk1"/>
                </a:solidFill>
                <a:latin typeface="Cambria Math"/>
                <a:ea typeface="Cambria Math"/>
                <a:cs typeface="Cambria Math"/>
                <a:sym typeface="Cambria Math"/>
              </a:rPr>
              <a:t>𝑝 ) ̂_𝑖𝑘</a:t>
            </a:r>
            <a:r>
              <a:rPr lang="en-US"/>
              <a:t> is the probability given by the Softmax activation function at the output layer.</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72" name="Google Shape;3572;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4" name="Google Shape;358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the gradient descent algorithm is explained.</a:t>
            </a:r>
            <a:endParaRPr/>
          </a:p>
          <a:p>
            <a:pPr indent="0" lvl="0" marL="0" marR="0" rtl="0" algn="l">
              <a:lnSpc>
                <a:spcPct val="100000"/>
              </a:lnSpc>
              <a:spcBef>
                <a:spcPts val="0"/>
              </a:spcBef>
              <a:spcAft>
                <a:spcPts val="0"/>
              </a:spcAft>
              <a:buClr>
                <a:schemeClr val="dk1"/>
              </a:buClr>
              <a:buSzPts val="1200"/>
              <a:buFont typeface="Malgun Gothic"/>
              <a:buNone/>
            </a:pPr>
            <a:r>
              <a:rPr lang="en-US"/>
              <a:t>This is an iterative algorithm that approaches the optimal solution in small steps.</a:t>
            </a:r>
            <a:endParaRPr/>
          </a:p>
          <a:p>
            <a:pPr indent="0" lvl="0" marL="0" marR="0" rtl="0" algn="l">
              <a:lnSpc>
                <a:spcPct val="100000"/>
              </a:lnSpc>
              <a:spcBef>
                <a:spcPts val="0"/>
              </a:spcBef>
              <a:spcAft>
                <a:spcPts val="0"/>
              </a:spcAft>
              <a:buClr>
                <a:schemeClr val="dk1"/>
              </a:buClr>
              <a:buSzPts val="1200"/>
              <a:buFont typeface="Malgun Gothic"/>
              <a:buNone/>
            </a:pPr>
            <a:r>
              <a:rPr lang="en-US"/>
              <a:t>The goal is to get the optimal set of model parameters </a:t>
            </a:r>
            <a:r>
              <a:rPr i="0" lang="en-US" sz="1200">
                <a:latin typeface="Cambria Math"/>
                <a:ea typeface="Cambria Math"/>
                <a:cs typeface="Cambria Math"/>
                <a:sym typeface="Cambria Math"/>
              </a:rPr>
              <a:t>(𝑏,</a:t>
            </a:r>
            <a:r>
              <a:rPr b="1" i="0" lang="en-US" sz="1200">
                <a:latin typeface="Cambria Math"/>
                <a:ea typeface="Cambria Math"/>
                <a:cs typeface="Cambria Math"/>
                <a:sym typeface="Cambria Math"/>
              </a:rPr>
              <a:t>𝑾</a:t>
            </a:r>
            <a:r>
              <a:rPr i="0" lang="en-US" sz="1200">
                <a:latin typeface="Cambria Math"/>
                <a:ea typeface="Cambria Math"/>
                <a:cs typeface="Cambria Math"/>
                <a:sym typeface="Cambria Math"/>
              </a:rPr>
              <a:t>)</a:t>
            </a:r>
            <a:r>
              <a:rPr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Cambria Math"/>
              <a:buNone/>
            </a:pPr>
            <a:r>
              <a:rPr i="0" lang="en-US" sz="1200">
                <a:latin typeface="Cambria Math"/>
                <a:ea typeface="Cambria Math"/>
                <a:cs typeface="Cambria Math"/>
                <a:sym typeface="Cambria Math"/>
              </a:rPr>
              <a:t>𝑏</a:t>
            </a:r>
            <a:r>
              <a:rPr lang="en-US" sz="1200">
                <a:latin typeface="Times New Roman"/>
                <a:ea typeface="Times New Roman"/>
                <a:cs typeface="Times New Roman"/>
                <a:sym typeface="Times New Roman"/>
              </a:rPr>
              <a:t> represents the bias and </a:t>
            </a:r>
            <a:r>
              <a:rPr b="1" i="0" lang="en-US" sz="1200">
                <a:latin typeface="Cambria Math"/>
                <a:ea typeface="Cambria Math"/>
                <a:cs typeface="Cambria Math"/>
                <a:sym typeface="Cambria Math"/>
              </a:rPr>
              <a:t>𝑾</a:t>
            </a:r>
            <a:r>
              <a:rPr lang="en-US" sz="1200">
                <a:latin typeface="Times New Roman"/>
                <a:ea typeface="Times New Roman"/>
                <a:cs typeface="Times New Roman"/>
                <a:sym typeface="Times New Roman"/>
              </a:rPr>
              <a:t> matrix represents the set of weights.  </a:t>
            </a:r>
            <a:endParaRPr/>
          </a:p>
          <a:p>
            <a:pPr indent="0" lvl="0" marL="0" marR="0" rtl="0" algn="l">
              <a:lnSpc>
                <a:spcPct val="100000"/>
              </a:lnSpc>
              <a:spcBef>
                <a:spcPts val="0"/>
              </a:spcBef>
              <a:spcAft>
                <a:spcPts val="0"/>
              </a:spcAft>
              <a:buClr>
                <a:schemeClr val="dk1"/>
              </a:buClr>
              <a:buSzPts val="1200"/>
              <a:buFont typeface="Malgun Gothic"/>
              <a:buNone/>
            </a:pPr>
            <a:r>
              <a:rPr lang="en-US"/>
              <a:t>We notice that the hyperparameter eta (</a:t>
            </a:r>
            <a:r>
              <a:rPr i="0" lang="en-US" sz="1200">
                <a:solidFill>
                  <a:srgbClr val="00B050"/>
                </a:solidFill>
                <a:latin typeface="Cambria Math"/>
                <a:ea typeface="Cambria Math"/>
                <a:cs typeface="Cambria Math"/>
                <a:sym typeface="Cambria Math"/>
              </a:rPr>
              <a:t>𝜂</a:t>
            </a:r>
            <a:r>
              <a:rPr lang="en-US"/>
              <a:t>) controls the convergence speed (or learning rate).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85" name="Google Shape;3585;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1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6" name="Google Shape;3596;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This picture illustrates the gradient descent algorithm.</a:t>
            </a:r>
            <a:endParaRPr/>
          </a:p>
          <a:p>
            <a:pPr indent="0" lvl="0" marL="0" marR="0" rtl="0" algn="l">
              <a:lnSpc>
                <a:spcPct val="100000"/>
              </a:lnSpc>
              <a:spcBef>
                <a:spcPts val="0"/>
              </a:spcBef>
              <a:spcAft>
                <a:spcPts val="0"/>
              </a:spcAft>
              <a:buClr>
                <a:schemeClr val="dk1"/>
              </a:buClr>
              <a:buSzPts val="1200"/>
              <a:buFont typeface="Malgun Gothic"/>
              <a:buNone/>
            </a:pPr>
            <a:r>
              <a:rPr lang="en-US"/>
              <a:t>TensorFlow provides all the resources required to implement the gradient descent algorithm.</a:t>
            </a:r>
            <a:endParaRPr/>
          </a:p>
        </p:txBody>
      </p:sp>
      <p:sp>
        <p:nvSpPr>
          <p:cNvPr id="3597" name="Google Shape;3597;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6" name="Google Shape;3616;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In principle, to calculate the gradient, we should use all of the training data at once.</a:t>
            </a:r>
            <a:endParaRPr/>
          </a:p>
          <a:p>
            <a:pPr indent="0" lvl="0" marL="0" marR="0" rtl="0" algn="l">
              <a:lnSpc>
                <a:spcPct val="100000"/>
              </a:lnSpc>
              <a:spcBef>
                <a:spcPts val="0"/>
              </a:spcBef>
              <a:spcAft>
                <a:spcPts val="0"/>
              </a:spcAft>
              <a:buClr>
                <a:schemeClr val="dk1"/>
              </a:buClr>
              <a:buSzPts val="1200"/>
              <a:buFont typeface="Malgun Gothic"/>
              <a:buNone/>
            </a:pPr>
            <a:r>
              <a:rPr lang="en-US"/>
              <a:t>However, we can estimate the gradient approximately with randomly chosen samples (batches or mini-batches).</a:t>
            </a:r>
            <a:endParaRPr/>
          </a:p>
          <a:p>
            <a:pPr indent="0" lvl="0" marL="0" marR="0" rtl="0" algn="l">
              <a:lnSpc>
                <a:spcPct val="100000"/>
              </a:lnSpc>
              <a:spcBef>
                <a:spcPts val="0"/>
              </a:spcBef>
              <a:spcAft>
                <a:spcPts val="0"/>
              </a:spcAft>
              <a:buClr>
                <a:schemeClr val="dk1"/>
              </a:buClr>
              <a:buSzPts val="1200"/>
              <a:buFont typeface="Malgun Gothic"/>
              <a:buNone/>
            </a:pPr>
            <a:r>
              <a:rPr lang="en-US"/>
              <a:t>This has several benefits as listed here.</a:t>
            </a:r>
            <a:endParaRPr/>
          </a:p>
        </p:txBody>
      </p:sp>
      <p:sp>
        <p:nvSpPr>
          <p:cNvPr id="3617" name="Google Shape;3617;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1" name="Google Shape;4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8" name="Google Shape;3628;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most commonly used variants of gradient descent algorithm are summarized.</a:t>
            </a:r>
            <a:endParaRPr/>
          </a:p>
          <a:p>
            <a:pPr indent="0" lvl="0" marL="0" marR="0" rtl="0" algn="l">
              <a:lnSpc>
                <a:spcPct val="100000"/>
              </a:lnSpc>
              <a:spcBef>
                <a:spcPts val="0"/>
              </a:spcBef>
              <a:spcAft>
                <a:spcPts val="0"/>
              </a:spcAft>
              <a:buClr>
                <a:schemeClr val="dk1"/>
              </a:buClr>
              <a:buSzPts val="1200"/>
              <a:buFont typeface="Malgun Gothic"/>
              <a:buNone/>
            </a:pPr>
            <a:r>
              <a:rPr lang="en-US"/>
              <a:t>We can notice that there are many improvements upon the plain “vanilla” algorithm. </a:t>
            </a:r>
            <a:endParaRPr/>
          </a:p>
          <a:p>
            <a:pPr indent="0" lvl="0" marL="0" marR="0" rtl="0" algn="l">
              <a:lnSpc>
                <a:spcPct val="100000"/>
              </a:lnSpc>
              <a:spcBef>
                <a:spcPts val="0"/>
              </a:spcBef>
              <a:spcAft>
                <a:spcPts val="0"/>
              </a:spcAft>
              <a:buClr>
                <a:schemeClr val="dk1"/>
              </a:buClr>
              <a:buSzPts val="1200"/>
              <a:buFont typeface="Malgun Gothic"/>
              <a:buNone/>
            </a:pPr>
            <a:r>
              <a:rPr lang="en-US" u="sng"/>
              <a:t>We can execute a code written in TensorFlow version 1.x without any adjustments in TensorFlow 2.0 (번역)</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en-US"/>
              <a:t>import tensorflow.compat.v1 as tf</a:t>
            </a:r>
            <a:br>
              <a:rPr lang="en-US"/>
            </a:br>
            <a:r>
              <a:rPr lang="en-US"/>
              <a:t>tf.disable_v2_behavior()</a:t>
            </a:r>
            <a:endParaRPr/>
          </a:p>
          <a:p>
            <a:pPr indent="0" lvl="0" marL="0" marR="0" rtl="0" algn="l">
              <a:lnSpc>
                <a:spcPct val="100000"/>
              </a:lnSpc>
              <a:spcBef>
                <a:spcPts val="0"/>
              </a:spcBef>
              <a:spcAft>
                <a:spcPts val="0"/>
              </a:spcAft>
              <a:buClr>
                <a:schemeClr val="dk1"/>
              </a:buClr>
              <a:buSzPts val="1200"/>
              <a:buFont typeface="Malgun Gothic"/>
              <a:buNone/>
            </a:pPr>
            <a:r>
              <a:rPr b="0" i="0" lang="en-US" sz="1200" u="sng">
                <a:solidFill>
                  <a:schemeClr val="dk1"/>
                </a:solidFill>
                <a:latin typeface="Malgun Gothic"/>
                <a:ea typeface="Malgun Gothic"/>
                <a:cs typeface="Malgun Gothic"/>
                <a:sym typeface="Malgun Gothic"/>
              </a:rPr>
              <a:t>However, in this way, we will not be able to utilize many beneficial features provided by TensorFlow 2.0 (번역) </a:t>
            </a:r>
            <a:endParaRPr b="0" i="0" sz="1200" u="sng">
              <a:solidFill>
                <a:schemeClr val="dk1"/>
              </a:solidFill>
              <a:latin typeface="Malgun Gothic"/>
              <a:ea typeface="Malgun Gothic"/>
              <a:cs typeface="Malgun Gothic"/>
              <a:sym typeface="Malgun Gothic"/>
            </a:endParaRPr>
          </a:p>
        </p:txBody>
      </p:sp>
      <p:sp>
        <p:nvSpPr>
          <p:cNvPr id="3629" name="Google Shape;3629;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0" name="Google Shape;3640;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Here, the TensorFlow training steps are summarized.</a:t>
            </a:r>
            <a:endParaRPr/>
          </a:p>
          <a:p>
            <a:pPr indent="0" lvl="0" marL="0" marR="0" rtl="0" algn="l">
              <a:lnSpc>
                <a:spcPct val="100000"/>
              </a:lnSpc>
              <a:spcBef>
                <a:spcPts val="0"/>
              </a:spcBef>
              <a:spcAft>
                <a:spcPts val="0"/>
              </a:spcAft>
              <a:buClr>
                <a:schemeClr val="dk1"/>
              </a:buClr>
              <a:buSzPts val="1200"/>
              <a:buFont typeface="Malgun Gothic"/>
              <a:buNone/>
            </a:pPr>
            <a:r>
              <a:rPr lang="en-US"/>
              <a:t>Gradient descent is implicit in the training.</a:t>
            </a:r>
            <a:endParaRPr/>
          </a:p>
          <a:p>
            <a:pPr indent="0" lvl="0" marL="0" marR="0" rtl="0" algn="l">
              <a:lnSpc>
                <a:spcPct val="100000"/>
              </a:lnSpc>
              <a:spcBef>
                <a:spcPts val="0"/>
              </a:spcBef>
              <a:spcAft>
                <a:spcPts val="0"/>
              </a:spcAft>
              <a:buClr>
                <a:schemeClr val="dk1"/>
              </a:buClr>
              <a:buSzPts val="1200"/>
              <a:buFont typeface="Malgun Gothic"/>
              <a:buNone/>
            </a:pPr>
            <a:r>
              <a:rPr lang="en-US"/>
              <a:t>With TensorFlow, we </a:t>
            </a:r>
            <a:r>
              <a:rPr b="1" lang="en-US"/>
              <a:t>do not need </a:t>
            </a:r>
            <a:r>
              <a:rPr lang="en-US"/>
              <a:t>to explicitly calculate the gradients.</a:t>
            </a:r>
            <a:endParaRPr/>
          </a:p>
        </p:txBody>
      </p:sp>
      <p:sp>
        <p:nvSpPr>
          <p:cNvPr id="3641" name="Google Shape;3641;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3" name="Google Shape;3663;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MNIST dataset is comprised of flattened images of handwritten digits.</a:t>
            </a:r>
            <a:endParaRPr/>
          </a:p>
          <a:p>
            <a:pPr indent="0" lvl="0" marL="0" marR="0" rtl="0" algn="l">
              <a:lnSpc>
                <a:spcPct val="100000"/>
              </a:lnSpc>
              <a:spcBef>
                <a:spcPts val="0"/>
              </a:spcBef>
              <a:spcAft>
                <a:spcPts val="0"/>
              </a:spcAft>
              <a:buClr>
                <a:schemeClr val="dk1"/>
              </a:buClr>
              <a:buSzPts val="1200"/>
              <a:buFont typeface="Malgun Gothic"/>
              <a:buNone/>
            </a:pPr>
            <a:r>
              <a:rPr lang="en-US"/>
              <a:t>The image labels are represented not by integers but by “one hot encoding."</a:t>
            </a:r>
            <a:endParaRPr/>
          </a:p>
        </p:txBody>
      </p:sp>
      <p:sp>
        <p:nvSpPr>
          <p:cNvPr id="3664" name="Google Shape;3664;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9" name="Google Shape;3679;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ex_0602.ipynb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3680" name="Google Shape;3680;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4" name="Google Shape;3694;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ex_0603.ipynb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3695" name="Google Shape;3695;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9" name="Google Shape;3709;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ex_0604.ipynb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3710" name="Google Shape;3710;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p1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4" name="Google Shape;3724;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725" name="Google Shape;3725;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0" name="Google Shape;3740;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TensorFlow has become the most widely employed deep learning library since its release in 2015.</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What made TensorFlow difficult was the static computational graph. </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The benefits of static computational graph are compatibility with diverse hardware devices and easy internal optimization. </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Static computational graph is cumbersome for users who develop interactive neural networks, because its operation is divided into graph declaration and graph execution. </a:t>
            </a:r>
            <a:endParaRPr/>
          </a:p>
        </p:txBody>
      </p:sp>
      <p:sp>
        <p:nvSpPr>
          <p:cNvPr id="3741" name="Google Shape;3741;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0" name="Google Shape;3750;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TensorFlow has become the most widely employed deep learning library since its release in 2015.</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What made TensorFlow difficult was the static computational graph. </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The benefits of static computational graph are compatibility with diverse hardware devices and easy internal optimization. </a:t>
            </a:r>
            <a:endParaRPr/>
          </a:p>
          <a:p>
            <a:pPr indent="-171450" lvl="0" marL="171450" marR="0" rtl="0" algn="l">
              <a:lnSpc>
                <a:spcPct val="100000"/>
              </a:lnSpc>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Static computational graph is cumbersome for users who develop interactive neural networks, because its operation is divided into graph declaration and graph execution. </a:t>
            </a:r>
            <a:endParaRPr/>
          </a:p>
        </p:txBody>
      </p:sp>
      <p:sp>
        <p:nvSpPr>
          <p:cNvPr id="3751" name="Google Shape;3751;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0" name="Google Shape;3760;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With such support, TensorFlow has become a useful library for both academic researchers and developers. </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In addition, it offers a wide range of informative documents and tutorials for new users. </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Another important feature is that TensorFlow is extremely suitable for mobile application development since it supports mobile environments.</a:t>
            </a:r>
            <a:endParaRPr/>
          </a:p>
        </p:txBody>
      </p:sp>
      <p:sp>
        <p:nvSpPr>
          <p:cNvPr id="3761" name="Google Shape;3761;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In the previous slide, we supposed that we know the w value of the solution. w0 is =0.5, w1 is 1, w2 is 1. </a:t>
            </a:r>
            <a:endParaRPr sz="1200">
              <a:solidFill>
                <a:srgbClr val="262626"/>
              </a:solidFill>
              <a:latin typeface="Arial"/>
              <a:ea typeface="Arial"/>
              <a:cs typeface="Arial"/>
              <a:sym typeface="Arial"/>
            </a:endParaRPr>
          </a:p>
        </p:txBody>
      </p:sp>
      <p:sp>
        <p:nvSpPr>
          <p:cNvPr id="454" name="Google Shape;45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0" name="Google Shape;3770;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71" name="Google Shape;3771;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9" name="Shape 3809"/>
        <p:cNvGrpSpPr/>
        <p:nvPr/>
      </p:nvGrpSpPr>
      <p:grpSpPr>
        <a:xfrm>
          <a:off x="0" y="0"/>
          <a:ext cx="0" cy="0"/>
          <a:chOff x="0" y="0"/>
          <a:chExt cx="0" cy="0"/>
        </a:xfrm>
      </p:grpSpPr>
      <p:sp>
        <p:nvSpPr>
          <p:cNvPr id="3810" name="Google Shape;3810;p1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1" name="Google Shape;3811;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812" name="Google Shape;3812;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7" name="Google Shape;3827;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28" name="Google Shape;3828;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7" name="Google Shape;3837;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More information can be found at:</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https://keras.io/</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38" name="Google Shape;3838;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7" name="Google Shape;3867;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It is straightforward and easy to build DNNs with Keras.</a:t>
            </a:r>
            <a:endParaRPr/>
          </a:p>
        </p:txBody>
      </p:sp>
      <p:sp>
        <p:nvSpPr>
          <p:cNvPr id="3868" name="Google Shape;3868;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1" name="Google Shape;3931;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Keras work flow is even simpler than that of TensorFlow.</a:t>
            </a:r>
            <a:endParaRPr/>
          </a:p>
          <a:p>
            <a:pPr indent="0" lvl="0" marL="0" marR="0" rtl="0" algn="l">
              <a:lnSpc>
                <a:spcPct val="100000"/>
              </a:lnSpc>
              <a:spcBef>
                <a:spcPts val="0"/>
              </a:spcBef>
              <a:spcAft>
                <a:spcPts val="0"/>
              </a:spcAft>
              <a:buClr>
                <a:schemeClr val="dk1"/>
              </a:buClr>
              <a:buSzPts val="1200"/>
              <a:buFont typeface="Malgun Gothic"/>
              <a:buNone/>
            </a:pPr>
            <a:r>
              <a:rPr lang="en-US"/>
              <a:t>The meaning of each step will be clear as we go through more examples later (Coding Exercises).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32" name="Google Shape;3932;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1" name="Google Shape;3951;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summary of commonly used loss functions is shown.</a:t>
            </a:r>
            <a:endParaRPr/>
          </a:p>
          <a:p>
            <a:pPr indent="0" lvl="0" marL="0" marR="0" rtl="0" algn="l">
              <a:lnSpc>
                <a:spcPct val="100000"/>
              </a:lnSpc>
              <a:spcBef>
                <a:spcPts val="0"/>
              </a:spcBef>
              <a:spcAft>
                <a:spcPts val="0"/>
              </a:spcAft>
              <a:buClr>
                <a:schemeClr val="dk1"/>
              </a:buClr>
              <a:buSzPts val="1200"/>
              <a:buFont typeface="Malgun Gothic"/>
              <a:buNone/>
            </a:pPr>
            <a:r>
              <a:rPr lang="en-US"/>
              <a:t>As for the multi-class classification, assuming the one-hot-encoding there are in total </a:t>
            </a:r>
            <a:r>
              <a:rPr i="0" lang="en-US">
                <a:latin typeface="Cambria Math"/>
                <a:ea typeface="Cambria Math"/>
                <a:cs typeface="Cambria Math"/>
                <a:sym typeface="Cambria Math"/>
              </a:rPr>
              <a:t>𝐾</a:t>
            </a:r>
            <a:r>
              <a:rPr lang="en-US"/>
              <a:t> response variables.</a:t>
            </a:r>
            <a:endParaRPr/>
          </a:p>
          <a:p>
            <a:pPr indent="0" lvl="0" marL="0" marR="0" rtl="0" algn="l">
              <a:lnSpc>
                <a:spcPct val="100000"/>
              </a:lnSpc>
              <a:spcBef>
                <a:spcPts val="0"/>
              </a:spcBef>
              <a:spcAft>
                <a:spcPts val="0"/>
              </a:spcAft>
              <a:buClr>
                <a:schemeClr val="dk1"/>
              </a:buClr>
              <a:buSzPts val="1200"/>
              <a:buFont typeface="Malgun Gothic"/>
              <a:buNone/>
            </a:pPr>
            <a:r>
              <a:rPr lang="en-US"/>
              <a:t>So, </a:t>
            </a:r>
            <a:r>
              <a:rPr b="0" i="0" lang="en-US" sz="1200">
                <a:solidFill>
                  <a:schemeClr val="dk1"/>
                </a:solidFill>
                <a:latin typeface="Cambria Math"/>
                <a:ea typeface="Cambria Math"/>
                <a:cs typeface="Cambria Math"/>
                <a:sym typeface="Cambria Math"/>
              </a:rPr>
              <a:t>𝑦_𝑖𝑘</a:t>
            </a:r>
            <a:r>
              <a:rPr lang="en-US"/>
              <a:t> is the real value (0 or 1) of the observation </a:t>
            </a:r>
            <a:r>
              <a:rPr i="0" lang="en-US">
                <a:latin typeface="Cambria Math"/>
                <a:ea typeface="Cambria Math"/>
                <a:cs typeface="Cambria Math"/>
                <a:sym typeface="Cambria Math"/>
              </a:rPr>
              <a:t>𝑖</a:t>
            </a:r>
            <a:r>
              <a:rPr lang="en-US"/>
              <a:t> and the response variable </a:t>
            </a:r>
            <a:r>
              <a:rPr i="0" lang="en-US">
                <a:latin typeface="Cambria Math"/>
                <a:ea typeface="Cambria Math"/>
                <a:cs typeface="Cambria Math"/>
                <a:sym typeface="Cambria Math"/>
              </a:rPr>
              <a:t>𝑘</a:t>
            </a:r>
            <a:r>
              <a:rPr lang="en-US"/>
              <a:t>. </a:t>
            </a:r>
            <a:endParaRPr/>
          </a:p>
          <a:p>
            <a:pPr indent="0" lvl="0" marL="0" marR="0" rtl="0" algn="l">
              <a:lnSpc>
                <a:spcPct val="100000"/>
              </a:lnSpc>
              <a:spcBef>
                <a:spcPts val="0"/>
              </a:spcBef>
              <a:spcAft>
                <a:spcPts val="0"/>
              </a:spcAft>
              <a:buClr>
                <a:schemeClr val="dk1"/>
              </a:buClr>
              <a:buSzPts val="1200"/>
              <a:buFont typeface="Cambria Math"/>
              <a:buNone/>
            </a:pPr>
            <a:r>
              <a:rPr i="0" lang="en-US" sz="1200">
                <a:solidFill>
                  <a:schemeClr val="dk1"/>
                </a:solidFill>
                <a:latin typeface="Cambria Math"/>
                <a:ea typeface="Cambria Math"/>
                <a:cs typeface="Cambria Math"/>
                <a:sym typeface="Cambria Math"/>
              </a:rPr>
              <a:t>(</a:t>
            </a:r>
            <a:r>
              <a:rPr b="0" i="0" lang="en-US" sz="1200">
                <a:solidFill>
                  <a:schemeClr val="dk1"/>
                </a:solidFill>
                <a:latin typeface="Cambria Math"/>
                <a:ea typeface="Cambria Math"/>
                <a:cs typeface="Cambria Math"/>
                <a:sym typeface="Cambria Math"/>
              </a:rPr>
              <a:t>𝑝 ) ̂_𝑖𝑘</a:t>
            </a:r>
            <a:r>
              <a:rPr lang="en-US"/>
              <a:t> is the probability given by the Softmax activation function at the output layer.</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52" name="Google Shape;3952;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2" name="Shape 3962"/>
        <p:cNvGrpSpPr/>
        <p:nvPr/>
      </p:nvGrpSpPr>
      <p:grpSpPr>
        <a:xfrm>
          <a:off x="0" y="0"/>
          <a:ext cx="0" cy="0"/>
          <a:chOff x="0" y="0"/>
          <a:chExt cx="0" cy="0"/>
        </a:xfrm>
      </p:grpSpPr>
      <p:sp>
        <p:nvSpPr>
          <p:cNvPr id="3963" name="Google Shape;3963;p1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4" name="Google Shape;3964;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most commonly used variants of gradient descent algorithm are summarized.</a:t>
            </a:r>
            <a:endParaRPr/>
          </a:p>
          <a:p>
            <a:pPr indent="0" lvl="0" marL="0" marR="0" rtl="0" algn="l">
              <a:lnSpc>
                <a:spcPct val="100000"/>
              </a:lnSpc>
              <a:spcBef>
                <a:spcPts val="0"/>
              </a:spcBef>
              <a:spcAft>
                <a:spcPts val="0"/>
              </a:spcAft>
              <a:buClr>
                <a:schemeClr val="dk1"/>
              </a:buClr>
              <a:buSzPts val="1200"/>
              <a:buFont typeface="Malgun Gothic"/>
              <a:buNone/>
            </a:pPr>
            <a:r>
              <a:rPr lang="en-US"/>
              <a:t>We can notice that there are many improvements upon the plain “vanilla” algorithm. </a:t>
            </a:r>
            <a:endParaRPr/>
          </a:p>
        </p:txBody>
      </p:sp>
      <p:sp>
        <p:nvSpPr>
          <p:cNvPr id="3965" name="Google Shape;3965;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6" name="Google Shape;3976;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This is a summary of some of the most commonly used activation functions. </a:t>
            </a:r>
            <a:endParaRPr/>
          </a:p>
          <a:p>
            <a:pPr indent="0" lvl="0" marL="0" marR="0" rtl="0" algn="l">
              <a:lnSpc>
                <a:spcPct val="100000"/>
              </a:lnSpc>
              <a:spcBef>
                <a:spcPts val="0"/>
              </a:spcBef>
              <a:spcAft>
                <a:spcPts val="0"/>
              </a:spcAft>
              <a:buClr>
                <a:schemeClr val="dk1"/>
              </a:buClr>
              <a:buSzPts val="1200"/>
              <a:buFont typeface="Malgun Gothic"/>
              <a:buNone/>
            </a:pPr>
            <a:r>
              <a:rPr lang="en-US"/>
              <a:t>Softmax is often used at the output layer of neural networks that do classification. </a:t>
            </a:r>
            <a:endParaRPr/>
          </a:p>
        </p:txBody>
      </p:sp>
      <p:sp>
        <p:nvSpPr>
          <p:cNvPr id="3977" name="Google Shape;3977;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8" name="Google Shape;398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Layer classes are provided by Keras.</a:t>
            </a:r>
            <a:endParaRPr/>
          </a:p>
          <a:p>
            <a:pPr indent="0" lvl="0" marL="0" marR="0" rtl="0" algn="l">
              <a:lnSpc>
                <a:spcPct val="100000"/>
              </a:lnSpc>
              <a:spcBef>
                <a:spcPts val="0"/>
              </a:spcBef>
              <a:spcAft>
                <a:spcPts val="0"/>
              </a:spcAft>
              <a:buClr>
                <a:schemeClr val="dk1"/>
              </a:buClr>
              <a:buSzPts val="1200"/>
              <a:buFont typeface="Malgun Gothic"/>
              <a:buNone/>
            </a:pPr>
            <a:r>
              <a:rPr lang="en-US"/>
              <a:t>Creating a layer object is pretty easy with Keras. </a:t>
            </a:r>
            <a:endParaRPr/>
          </a:p>
        </p:txBody>
      </p:sp>
      <p:sp>
        <p:nvSpPr>
          <p:cNvPr id="3989" name="Google Shape;3989;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9" name="Google Shape;4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0" name="Google Shape;4000;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There are two ways of building models with Keras.</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 code examples to be shown later mostly correspond to the Sequential API.</a:t>
            </a:r>
            <a:endParaRPr/>
          </a:p>
        </p:txBody>
      </p:sp>
      <p:sp>
        <p:nvSpPr>
          <p:cNvPr id="4001" name="Google Shape;4001;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0" name="Shape 4010"/>
        <p:cNvGrpSpPr/>
        <p:nvPr/>
      </p:nvGrpSpPr>
      <p:grpSpPr>
        <a:xfrm>
          <a:off x="0" y="0"/>
          <a:ext cx="0" cy="0"/>
          <a:chOff x="0" y="0"/>
          <a:chExt cx="0" cy="0"/>
        </a:xfrm>
      </p:grpSpPr>
      <p:sp>
        <p:nvSpPr>
          <p:cNvPr id="4011" name="Google Shape;4011;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2" name="Google Shape;4012;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Keras comes with useful datasets for learning and practicing.</a:t>
            </a:r>
            <a:endParaRPr/>
          </a:p>
          <a:p>
            <a:pPr indent="0" lvl="0" marL="0" marR="0" rtl="0" algn="l">
              <a:lnSpc>
                <a:spcPct val="100000"/>
              </a:lnSpc>
              <a:spcBef>
                <a:spcPts val="0"/>
              </a:spcBef>
              <a:spcAft>
                <a:spcPts val="0"/>
              </a:spcAft>
              <a:buClr>
                <a:schemeClr val="dk1"/>
              </a:buClr>
              <a:buSzPts val="1200"/>
              <a:buFont typeface="Malgun Gothic"/>
              <a:buNone/>
            </a:pPr>
            <a:r>
              <a:rPr lang="en-US"/>
              <a:t>These datasets can be used for image classification, linear regression, natural language processing, etc.</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013" name="Google Shape;4013;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p1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5" name="Google Shape;4025;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026" name="Google Shape;4026;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1" name="Google Shape;4041;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 diagram of the linear or logistic regression.</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If we choose the linear activation, then this is a linear regression model.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If we choose the Sigmoid activation, then this is a logistic regression model. </a:t>
            </a:r>
            <a:endParaRPr/>
          </a:p>
        </p:txBody>
      </p:sp>
      <p:sp>
        <p:nvSpPr>
          <p:cNvPr id="4042" name="Google Shape;4042;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6" name="Shape 4086"/>
        <p:cNvGrpSpPr/>
        <p:nvPr/>
      </p:nvGrpSpPr>
      <p:grpSpPr>
        <a:xfrm>
          <a:off x="0" y="0"/>
          <a:ext cx="0" cy="0"/>
          <a:chOff x="0" y="0"/>
          <a:chExt cx="0" cy="0"/>
        </a:xfrm>
      </p:grpSpPr>
      <p:sp>
        <p:nvSpPr>
          <p:cNvPr id="4087" name="Google Shape;4087;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8" name="Google Shape;4088;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89" name="Google Shape;4089;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4" name="Google Shape;4104;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05" name="Google Shape;4105;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2" name="Google Shape;4122;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23" name="Google Shape;4123;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0" name="Google Shape;4140;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41" name="Google Shape;4141;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4" name="Google Shape;4164;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65" name="Google Shape;4165;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6" name="Shape 4186"/>
        <p:cNvGrpSpPr/>
        <p:nvPr/>
      </p:nvGrpSpPr>
      <p:grpSpPr>
        <a:xfrm>
          <a:off x="0" y="0"/>
          <a:ext cx="0" cy="0"/>
          <a:chOff x="0" y="0"/>
          <a:chExt cx="0" cy="0"/>
        </a:xfrm>
      </p:grpSpPr>
      <p:sp>
        <p:nvSpPr>
          <p:cNvPr id="4187" name="Google Shape;4187;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8" name="Google Shape;4188;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89" name="Google Shape;4189;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45" name="Google Shape;54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0" name="Shape 4210"/>
        <p:cNvGrpSpPr/>
        <p:nvPr/>
      </p:nvGrpSpPr>
      <p:grpSpPr>
        <a:xfrm>
          <a:off x="0" y="0"/>
          <a:ext cx="0" cy="0"/>
          <a:chOff x="0" y="0"/>
          <a:chExt cx="0" cy="0"/>
        </a:xfrm>
      </p:grpSpPr>
      <p:sp>
        <p:nvSpPr>
          <p:cNvPr id="4211" name="Google Shape;4211;p1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2" name="Google Shape;4212;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13" name="Google Shape;4213;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3" name="Google Shape;4233;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34" name="Google Shape;4234;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6" name="Google Shape;4286;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87" name="Google Shape;4287;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9" name="Google Shape;4309;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10" name="Google Shape;4310;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1" name="Shape 4321"/>
        <p:cNvGrpSpPr/>
        <p:nvPr/>
      </p:nvGrpSpPr>
      <p:grpSpPr>
        <a:xfrm>
          <a:off x="0" y="0"/>
          <a:ext cx="0" cy="0"/>
          <a:chOff x="0" y="0"/>
          <a:chExt cx="0" cy="0"/>
        </a:xfrm>
      </p:grpSpPr>
      <p:sp>
        <p:nvSpPr>
          <p:cNvPr id="4322" name="Google Shape;4322;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3" name="Google Shape;4323;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24" name="Google Shape;4324;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5" name="Google Shape;4345;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46" name="Google Shape;4346;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8" name="Shape 4358"/>
        <p:cNvGrpSpPr/>
        <p:nvPr/>
      </p:nvGrpSpPr>
      <p:grpSpPr>
        <a:xfrm>
          <a:off x="0" y="0"/>
          <a:ext cx="0" cy="0"/>
          <a:chOff x="0" y="0"/>
          <a:chExt cx="0" cy="0"/>
        </a:xfrm>
      </p:grpSpPr>
      <p:sp>
        <p:nvSpPr>
          <p:cNvPr id="4359" name="Google Shape;4359;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0" name="Google Shape;4360;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61" name="Google Shape;4361;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0" name="Google Shape;4380;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81" name="Google Shape;4381;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3" name="Shape 4393"/>
        <p:cNvGrpSpPr/>
        <p:nvPr/>
      </p:nvGrpSpPr>
      <p:grpSpPr>
        <a:xfrm>
          <a:off x="0" y="0"/>
          <a:ext cx="0" cy="0"/>
          <a:chOff x="0" y="0"/>
          <a:chExt cx="0" cy="0"/>
        </a:xfrm>
      </p:grpSpPr>
      <p:sp>
        <p:nvSpPr>
          <p:cNvPr id="4394" name="Google Shape;4394;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5" name="Google Shape;4395;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96" name="Google Shape;4396;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9" name="Google Shape;4449;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50" name="Google Shape;4450;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71" name="Google Shape;5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p1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9" name="Google Shape;4469;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70" name="Google Shape;4470;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1" name="Shape 4481"/>
        <p:cNvGrpSpPr/>
        <p:nvPr/>
      </p:nvGrpSpPr>
      <p:grpSpPr>
        <a:xfrm>
          <a:off x="0" y="0"/>
          <a:ext cx="0" cy="0"/>
          <a:chOff x="0" y="0"/>
          <a:chExt cx="0" cy="0"/>
        </a:xfrm>
      </p:grpSpPr>
      <p:sp>
        <p:nvSpPr>
          <p:cNvPr id="4482" name="Google Shape;4482;p1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3" name="Google Shape;4483;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84" name="Google Shape;4484;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p1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8" name="Google Shape;4498;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99" name="Google Shape;4499;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4" name="Shape 4514"/>
        <p:cNvGrpSpPr/>
        <p:nvPr/>
      </p:nvGrpSpPr>
      <p:grpSpPr>
        <a:xfrm>
          <a:off x="0" y="0"/>
          <a:ext cx="0" cy="0"/>
          <a:chOff x="0" y="0"/>
          <a:chExt cx="0" cy="0"/>
        </a:xfrm>
      </p:grpSpPr>
      <p:sp>
        <p:nvSpPr>
          <p:cNvPr id="4515" name="Google Shape;4515;p1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6" name="Google Shape;4516;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17" name="Google Shape;4517;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2" name="Shape 4532"/>
        <p:cNvGrpSpPr/>
        <p:nvPr/>
      </p:nvGrpSpPr>
      <p:grpSpPr>
        <a:xfrm>
          <a:off x="0" y="0"/>
          <a:ext cx="0" cy="0"/>
          <a:chOff x="0" y="0"/>
          <a:chExt cx="0" cy="0"/>
        </a:xfrm>
      </p:grpSpPr>
      <p:sp>
        <p:nvSpPr>
          <p:cNvPr id="4533" name="Google Shape;4533;p1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4" name="Google Shape;4534;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35" name="Google Shape;4535;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1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7" name="Google Shape;4557;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58" name="Google Shape;4558;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p1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2" name="Google Shape;4572;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73" name="Google Shape;4573;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p1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4" name="Google Shape;4594;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95" name="Google Shape;4595;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9" name="Google Shape;4609;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10" name="Google Shape;4610;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2" name="Shape 4622"/>
        <p:cNvGrpSpPr/>
        <p:nvPr/>
      </p:nvGrpSpPr>
      <p:grpSpPr>
        <a:xfrm>
          <a:off x="0" y="0"/>
          <a:ext cx="0" cy="0"/>
          <a:chOff x="0" y="0"/>
          <a:chExt cx="0" cy="0"/>
        </a:xfrm>
      </p:grpSpPr>
      <p:sp>
        <p:nvSpPr>
          <p:cNvPr id="4623" name="Google Shape;4623;p1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4" name="Google Shape;4624;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Here, a diagram shows the structure of a CNN.</a:t>
            </a:r>
            <a:endParaRPr/>
          </a:p>
          <a:p>
            <a:pPr indent="0" lvl="0" marL="0" marR="0" rtl="0" algn="l">
              <a:lnSpc>
                <a:spcPct val="100000"/>
              </a:lnSpc>
              <a:spcBef>
                <a:spcPts val="0"/>
              </a:spcBef>
              <a:spcAft>
                <a:spcPts val="0"/>
              </a:spcAft>
              <a:buClr>
                <a:schemeClr val="dk1"/>
              </a:buClr>
              <a:buSzPts val="1200"/>
              <a:buFont typeface="Malgun Gothic"/>
              <a:buNone/>
            </a:pPr>
            <a:r>
              <a:rPr lang="en-US"/>
              <a:t>We notice that in the “feature extraction phase” convolution and pooling are repeated a few times.</a:t>
            </a:r>
            <a:endParaRPr/>
          </a:p>
          <a:p>
            <a:pPr indent="0" lvl="0" marL="0" marR="0" rtl="0" algn="l">
              <a:lnSpc>
                <a:spcPct val="100000"/>
              </a:lnSpc>
              <a:spcBef>
                <a:spcPts val="0"/>
              </a:spcBef>
              <a:spcAft>
                <a:spcPts val="0"/>
              </a:spcAft>
              <a:buClr>
                <a:schemeClr val="dk1"/>
              </a:buClr>
              <a:buSzPts val="1200"/>
              <a:buFont typeface="Malgun Gothic"/>
              <a:buNone/>
            </a:pPr>
            <a:r>
              <a:rPr lang="en-US"/>
              <a:t>In the “classification phase," there is usually a dropout layer and a “flattened” fully connected layer.</a:t>
            </a:r>
            <a:endParaRPr/>
          </a:p>
          <a:p>
            <a:pPr indent="0" lvl="0" marL="0" marR="0" rtl="0" algn="l">
              <a:lnSpc>
                <a:spcPct val="100000"/>
              </a:lnSpc>
              <a:spcBef>
                <a:spcPts val="0"/>
              </a:spcBef>
              <a:spcAft>
                <a:spcPts val="0"/>
              </a:spcAft>
              <a:buClr>
                <a:schemeClr val="dk1"/>
              </a:buClr>
              <a:buSzPts val="1200"/>
              <a:buFont typeface="Malgun Gothic"/>
              <a:buNone/>
            </a:pPr>
            <a:r>
              <a:rPr lang="en-US"/>
              <a:t>We assume that the response variable has been one-hot-encoded. </a:t>
            </a:r>
            <a:endParaRPr/>
          </a:p>
          <a:p>
            <a:pPr indent="0" lvl="0" marL="0" marR="0" rtl="0" algn="l">
              <a:lnSpc>
                <a:spcPct val="100000"/>
              </a:lnSpc>
              <a:spcBef>
                <a:spcPts val="0"/>
              </a:spcBef>
              <a:spcAft>
                <a:spcPts val="0"/>
              </a:spcAft>
              <a:buClr>
                <a:schemeClr val="dk1"/>
              </a:buClr>
              <a:buSzPts val="1200"/>
              <a:buFont typeface="Malgun Gothic"/>
              <a:buNone/>
            </a:pPr>
            <a:r>
              <a:rPr lang="en-US"/>
              <a:t>The “argmax” of the output gives the actual prediction in terms of the labels (0~9). </a:t>
            </a:r>
            <a:endParaRPr/>
          </a:p>
        </p:txBody>
      </p:sp>
      <p:sp>
        <p:nvSpPr>
          <p:cNvPr id="4625" name="Google Shape;4625;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99" name="Google Shape;59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p1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4" name="Google Shape;4654;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655" name="Google Shape;4655;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6" name="Shape 4666"/>
        <p:cNvGrpSpPr/>
        <p:nvPr/>
      </p:nvGrpSpPr>
      <p:grpSpPr>
        <a:xfrm>
          <a:off x="0" y="0"/>
          <a:ext cx="0" cy="0"/>
          <a:chOff x="0" y="0"/>
          <a:chExt cx="0" cy="0"/>
        </a:xfrm>
      </p:grpSpPr>
      <p:sp>
        <p:nvSpPr>
          <p:cNvPr id="4667" name="Google Shape;4667;p1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8" name="Google Shape;4668;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669" name="Google Shape;4669;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5" name="Shape 4685"/>
        <p:cNvGrpSpPr/>
        <p:nvPr/>
      </p:nvGrpSpPr>
      <p:grpSpPr>
        <a:xfrm>
          <a:off x="0" y="0"/>
          <a:ext cx="0" cy="0"/>
          <a:chOff x="0" y="0"/>
          <a:chExt cx="0" cy="0"/>
        </a:xfrm>
      </p:grpSpPr>
      <p:sp>
        <p:nvSpPr>
          <p:cNvPr id="4686" name="Google Shape;4686;p1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7" name="Google Shape;4687;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688" name="Google Shape;4688;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p1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6" name="Google Shape;4706;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07" name="Google Shape;4707;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1" name="Shape 4721"/>
        <p:cNvGrpSpPr/>
        <p:nvPr/>
      </p:nvGrpSpPr>
      <p:grpSpPr>
        <a:xfrm>
          <a:off x="0" y="0"/>
          <a:ext cx="0" cy="0"/>
          <a:chOff x="0" y="0"/>
          <a:chExt cx="0" cy="0"/>
        </a:xfrm>
      </p:grpSpPr>
      <p:sp>
        <p:nvSpPr>
          <p:cNvPr id="4722" name="Google Shape;4722;p1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3" name="Google Shape;4723;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24" name="Google Shape;4724;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p1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8" name="Google Shape;4738;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39" name="Google Shape;4739;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5" name="Shape 4755"/>
        <p:cNvGrpSpPr/>
        <p:nvPr/>
      </p:nvGrpSpPr>
      <p:grpSpPr>
        <a:xfrm>
          <a:off x="0" y="0"/>
          <a:ext cx="0" cy="0"/>
          <a:chOff x="0" y="0"/>
          <a:chExt cx="0" cy="0"/>
        </a:xfrm>
      </p:grpSpPr>
      <p:sp>
        <p:nvSpPr>
          <p:cNvPr id="4756" name="Google Shape;4756;p1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7" name="Google Shape;4757;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58" name="Google Shape;4758;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0" name="Shape 4770"/>
        <p:cNvGrpSpPr/>
        <p:nvPr/>
      </p:nvGrpSpPr>
      <p:grpSpPr>
        <a:xfrm>
          <a:off x="0" y="0"/>
          <a:ext cx="0" cy="0"/>
          <a:chOff x="0" y="0"/>
          <a:chExt cx="0" cy="0"/>
        </a:xfrm>
      </p:grpSpPr>
      <p:sp>
        <p:nvSpPr>
          <p:cNvPr id="4771" name="Google Shape;4771;p1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2" name="Google Shape;4772;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73" name="Google Shape;4773;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4" name="Shape 4784"/>
        <p:cNvGrpSpPr/>
        <p:nvPr/>
      </p:nvGrpSpPr>
      <p:grpSpPr>
        <a:xfrm>
          <a:off x="0" y="0"/>
          <a:ext cx="0" cy="0"/>
          <a:chOff x="0" y="0"/>
          <a:chExt cx="0" cy="0"/>
        </a:xfrm>
      </p:grpSpPr>
      <p:sp>
        <p:nvSpPr>
          <p:cNvPr id="4785" name="Google Shape;4785;p1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6" name="Google Shape;4786;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87" name="Google Shape;4787;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3" name="Shape 4803"/>
        <p:cNvGrpSpPr/>
        <p:nvPr/>
      </p:nvGrpSpPr>
      <p:grpSpPr>
        <a:xfrm>
          <a:off x="0" y="0"/>
          <a:ext cx="0" cy="0"/>
          <a:chOff x="0" y="0"/>
          <a:chExt cx="0" cy="0"/>
        </a:xfrm>
      </p:grpSpPr>
      <p:sp>
        <p:nvSpPr>
          <p:cNvPr id="4804" name="Google Shape;4804;p1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5" name="Google Shape;4805;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06" name="Google Shape;4806;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AND operation could be done in the same way.</a:t>
            </a:r>
            <a:endParaRPr/>
          </a:p>
        </p:txBody>
      </p:sp>
      <p:sp>
        <p:nvSpPr>
          <p:cNvPr id="652" name="Google Shape;65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3" name="Shape 4863"/>
        <p:cNvGrpSpPr/>
        <p:nvPr/>
      </p:nvGrpSpPr>
      <p:grpSpPr>
        <a:xfrm>
          <a:off x="0" y="0"/>
          <a:ext cx="0" cy="0"/>
          <a:chOff x="0" y="0"/>
          <a:chExt cx="0" cy="0"/>
        </a:xfrm>
      </p:grpSpPr>
      <p:sp>
        <p:nvSpPr>
          <p:cNvPr id="4864" name="Google Shape;4864;p2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5" name="Google Shape;4865;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66" name="Google Shape;4866;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7" name="Shape 4877"/>
        <p:cNvGrpSpPr/>
        <p:nvPr/>
      </p:nvGrpSpPr>
      <p:grpSpPr>
        <a:xfrm>
          <a:off x="0" y="0"/>
          <a:ext cx="0" cy="0"/>
          <a:chOff x="0" y="0"/>
          <a:chExt cx="0" cy="0"/>
        </a:xfrm>
      </p:grpSpPr>
      <p:sp>
        <p:nvSpPr>
          <p:cNvPr id="4878" name="Google Shape;4878;p2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9" name="Google Shape;4879;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80" name="Google Shape;4880;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2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3" name="Google Shape;4893;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94" name="Google Shape;4894;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5" name="Shape 4905"/>
        <p:cNvGrpSpPr/>
        <p:nvPr/>
      </p:nvGrpSpPr>
      <p:grpSpPr>
        <a:xfrm>
          <a:off x="0" y="0"/>
          <a:ext cx="0" cy="0"/>
          <a:chOff x="0" y="0"/>
          <a:chExt cx="0" cy="0"/>
        </a:xfrm>
      </p:grpSpPr>
      <p:sp>
        <p:nvSpPr>
          <p:cNvPr id="4906" name="Google Shape;4906;p2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7" name="Google Shape;4907;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08" name="Google Shape;4908;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p2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1" name="Google Shape;4921;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22" name="Google Shape;4922;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0" name="Shape 4940"/>
        <p:cNvGrpSpPr/>
        <p:nvPr/>
      </p:nvGrpSpPr>
      <p:grpSpPr>
        <a:xfrm>
          <a:off x="0" y="0"/>
          <a:ext cx="0" cy="0"/>
          <a:chOff x="0" y="0"/>
          <a:chExt cx="0" cy="0"/>
        </a:xfrm>
      </p:grpSpPr>
      <p:sp>
        <p:nvSpPr>
          <p:cNvPr id="4941" name="Google Shape;4941;p2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2" name="Google Shape;4942;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43" name="Google Shape;4943;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2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2" name="Google Shape;4962;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63" name="Google Shape;4963;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p2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6" name="Google Shape;4976;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77" name="Google Shape;4977;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2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0" name="Google Shape;4990;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91" name="Google Shape;4991;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p2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9" name="Google Shape;5009;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10" name="Google Shape;5010;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7" name="Google Shape;66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2" name="Shape 5022"/>
        <p:cNvGrpSpPr/>
        <p:nvPr/>
      </p:nvGrpSpPr>
      <p:grpSpPr>
        <a:xfrm>
          <a:off x="0" y="0"/>
          <a:ext cx="0" cy="0"/>
          <a:chOff x="0" y="0"/>
          <a:chExt cx="0" cy="0"/>
        </a:xfrm>
      </p:grpSpPr>
      <p:sp>
        <p:nvSpPr>
          <p:cNvPr id="5023" name="Google Shape;5023;p2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4" name="Google Shape;5024;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25" name="Google Shape;5025;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p2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8" name="Google Shape;5038;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 diagram that shows how the layers (memory cells) are joined together in an RNN.</a:t>
            </a:r>
            <a:endParaRPr/>
          </a:p>
        </p:txBody>
      </p:sp>
      <p:sp>
        <p:nvSpPr>
          <p:cNvPr id="5039" name="Google Shape;5039;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1" name="Shape 5091"/>
        <p:cNvGrpSpPr/>
        <p:nvPr/>
      </p:nvGrpSpPr>
      <p:grpSpPr>
        <a:xfrm>
          <a:off x="0" y="0"/>
          <a:ext cx="0" cy="0"/>
          <a:chOff x="0" y="0"/>
          <a:chExt cx="0" cy="0"/>
        </a:xfrm>
      </p:grpSpPr>
      <p:sp>
        <p:nvSpPr>
          <p:cNvPr id="5092" name="Google Shape;5092;p2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3" name="Google Shape;5093;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Just like the regular RNN cells forming a network, the LSTM cells can also form a network.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94" name="Google Shape;5094;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9" name="Shape 5129"/>
        <p:cNvGrpSpPr/>
        <p:nvPr/>
      </p:nvGrpSpPr>
      <p:grpSpPr>
        <a:xfrm>
          <a:off x="0" y="0"/>
          <a:ext cx="0" cy="0"/>
          <a:chOff x="0" y="0"/>
          <a:chExt cx="0" cy="0"/>
        </a:xfrm>
      </p:grpSpPr>
      <p:sp>
        <p:nvSpPr>
          <p:cNvPr id="5130" name="Google Shape;5130;p2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1" name="Google Shape;5131;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32" name="Google Shape;5132;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3" name="Shape 5143"/>
        <p:cNvGrpSpPr/>
        <p:nvPr/>
      </p:nvGrpSpPr>
      <p:grpSpPr>
        <a:xfrm>
          <a:off x="0" y="0"/>
          <a:ext cx="0" cy="0"/>
          <a:chOff x="0" y="0"/>
          <a:chExt cx="0" cy="0"/>
        </a:xfrm>
      </p:grpSpPr>
      <p:sp>
        <p:nvSpPr>
          <p:cNvPr id="5144" name="Google Shape;5144;p2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5" name="Google Shape;5145;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46" name="Google Shape;5146;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p2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3" name="Google Shape;5163;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64" name="Google Shape;5164;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p2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9" name="Google Shape;5179;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80" name="Google Shape;5180;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p2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5" name="Google Shape;5195;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96" name="Google Shape;5196;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9" name="Shape 5209"/>
        <p:cNvGrpSpPr/>
        <p:nvPr/>
      </p:nvGrpSpPr>
      <p:grpSpPr>
        <a:xfrm>
          <a:off x="0" y="0"/>
          <a:ext cx="0" cy="0"/>
          <a:chOff x="0" y="0"/>
          <a:chExt cx="0" cy="0"/>
        </a:xfrm>
      </p:grpSpPr>
      <p:sp>
        <p:nvSpPr>
          <p:cNvPr id="5210" name="Google Shape;5210;p2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1" name="Google Shape;5211;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12" name="Google Shape;5212;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4" name="Shape 5224"/>
        <p:cNvGrpSpPr/>
        <p:nvPr/>
      </p:nvGrpSpPr>
      <p:grpSpPr>
        <a:xfrm>
          <a:off x="0" y="0"/>
          <a:ext cx="0" cy="0"/>
          <a:chOff x="0" y="0"/>
          <a:chExt cx="0" cy="0"/>
        </a:xfrm>
      </p:grpSpPr>
      <p:sp>
        <p:nvSpPr>
          <p:cNvPr id="5225" name="Google Shape;5225;p2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6" name="Google Shape;5226;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27" name="Google Shape;5227;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4" name="Google Shape;69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4" name="Shape 5244"/>
        <p:cNvGrpSpPr/>
        <p:nvPr/>
      </p:nvGrpSpPr>
      <p:grpSpPr>
        <a:xfrm>
          <a:off x="0" y="0"/>
          <a:ext cx="0" cy="0"/>
          <a:chOff x="0" y="0"/>
          <a:chExt cx="0" cy="0"/>
        </a:xfrm>
      </p:grpSpPr>
      <p:sp>
        <p:nvSpPr>
          <p:cNvPr id="5245" name="Google Shape;5245;p2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6" name="Google Shape;5246;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47" name="Google Shape;5247;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2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4" name="Google Shape;5274;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75" name="Google Shape;5275;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2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4" name="Google Shape;5294;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95" name="Google Shape;5295;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p2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9" name="Google Shape;5309;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10" name="Google Shape;5310;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2" name="Shape 5322"/>
        <p:cNvGrpSpPr/>
        <p:nvPr/>
      </p:nvGrpSpPr>
      <p:grpSpPr>
        <a:xfrm>
          <a:off x="0" y="0"/>
          <a:ext cx="0" cy="0"/>
          <a:chOff x="0" y="0"/>
          <a:chExt cx="0" cy="0"/>
        </a:xfrm>
      </p:grpSpPr>
      <p:sp>
        <p:nvSpPr>
          <p:cNvPr id="5323" name="Google Shape;5323;p2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4" name="Google Shape;5324;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25" name="Google Shape;5325;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p2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5" name="Google Shape;5345;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46" name="Google Shape;5346;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8" name="Shape 5358"/>
        <p:cNvGrpSpPr/>
        <p:nvPr/>
      </p:nvGrpSpPr>
      <p:grpSpPr>
        <a:xfrm>
          <a:off x="0" y="0"/>
          <a:ext cx="0" cy="0"/>
          <a:chOff x="0" y="0"/>
          <a:chExt cx="0" cy="0"/>
        </a:xfrm>
      </p:grpSpPr>
      <p:sp>
        <p:nvSpPr>
          <p:cNvPr id="5359" name="Google Shape;5359;p2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0" name="Google Shape;5360;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61" name="Google Shape;5361;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p2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4" name="Google Shape;5384;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85" name="Google Shape;5385;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6" name="Shape 5406"/>
        <p:cNvGrpSpPr/>
        <p:nvPr/>
      </p:nvGrpSpPr>
      <p:grpSpPr>
        <a:xfrm>
          <a:off x="0" y="0"/>
          <a:ext cx="0" cy="0"/>
          <a:chOff x="0" y="0"/>
          <a:chExt cx="0" cy="0"/>
        </a:xfrm>
      </p:grpSpPr>
      <p:sp>
        <p:nvSpPr>
          <p:cNvPr id="5407" name="Google Shape;5407;p2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8" name="Google Shape;5408;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09" name="Google Shape;5409;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2" name="Shape 5422"/>
        <p:cNvGrpSpPr/>
        <p:nvPr/>
      </p:nvGrpSpPr>
      <p:grpSpPr>
        <a:xfrm>
          <a:off x="0" y="0"/>
          <a:ext cx="0" cy="0"/>
          <a:chOff x="0" y="0"/>
          <a:chExt cx="0" cy="0"/>
        </a:xfrm>
      </p:grpSpPr>
      <p:sp>
        <p:nvSpPr>
          <p:cNvPr id="5423" name="Google Shape;5423;p2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4" name="Google Shape;5424;p2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4" name="Google Shape;74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2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5" name="Google Shape;5435;p2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94" name="Google Shape;79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Perceptron introduced new terms such as node, weight, layer and invented learning algorithm. </a:t>
            </a:r>
            <a:endParaRPr/>
          </a:p>
          <a:p>
            <a:pPr indent="0" lvl="0" marL="0" rtl="0" algn="l">
              <a:spcBef>
                <a:spcPts val="0"/>
              </a:spcBef>
              <a:spcAft>
                <a:spcPts val="0"/>
              </a:spcAft>
              <a:buNone/>
            </a:pPr>
            <a:r>
              <a:rPr lang="en-US"/>
              <a:t>Perceptron is a primitive neural network, but the modern neural network including deep learning was created by combining perceptron in serial and parallel structures. Therefore, the perceptron is an important component of modern neural networks. </a:t>
            </a:r>
            <a:endParaRPr/>
          </a:p>
        </p:txBody>
      </p:sp>
      <p:sp>
        <p:nvSpPr>
          <p:cNvPr id="821" name="Google Shape;82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3" name="Google Shape;87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300">
                <a:latin typeface="Arial"/>
                <a:ea typeface="Arial"/>
                <a:cs typeface="Arial"/>
                <a:sym typeface="Arial"/>
              </a:rPr>
              <a:t>In XOR, the inputs are not linearly separable.</a:t>
            </a:r>
            <a:endParaRPr/>
          </a:p>
          <a:p>
            <a:pPr indent="0" lvl="0" marL="0" rtl="0" algn="l">
              <a:lnSpc>
                <a:spcPct val="165000"/>
              </a:lnSpc>
              <a:spcBef>
                <a:spcPts val="0"/>
              </a:spcBef>
              <a:spcAft>
                <a:spcPts val="0"/>
              </a:spcAft>
              <a:buNone/>
            </a:pPr>
            <a:r>
              <a:rPr lang="en-US" sz="1300">
                <a:latin typeface="Arial"/>
                <a:ea typeface="Arial"/>
                <a:cs typeface="Arial"/>
                <a:sym typeface="Arial"/>
              </a:rPr>
              <a:t>It could not solve a simple problem like XOR.</a:t>
            </a:r>
            <a:endParaRPr/>
          </a:p>
          <a:p>
            <a:pPr indent="-285750" lvl="0" marL="285750" rtl="0" algn="l">
              <a:lnSpc>
                <a:spcPct val="165000"/>
              </a:lnSpc>
              <a:spcBef>
                <a:spcPts val="0"/>
              </a:spcBef>
              <a:spcAft>
                <a:spcPts val="0"/>
              </a:spcAft>
              <a:buClr>
                <a:srgbClr val="F6CC2C"/>
              </a:buClr>
              <a:buSzPts val="1300"/>
              <a:buFont typeface="Noto Sans Symbols"/>
              <a:buChar char="▪"/>
            </a:pPr>
            <a:r>
              <a:rPr lang="en-US" sz="1300">
                <a:latin typeface="Arial"/>
                <a:ea typeface="Arial"/>
                <a:cs typeface="Arial"/>
                <a:sym typeface="Arial"/>
              </a:rPr>
              <a:t>This was claimed by Marvin Minsky, an MIT professor who was the pioneer of the AI field, in his book &lt;Perceptrons&gt;, published in 1969.</a:t>
            </a:r>
            <a:endParaRPr/>
          </a:p>
          <a:p>
            <a:pPr indent="-285750" lvl="1" marL="742950" rtl="0" algn="l">
              <a:lnSpc>
                <a:spcPct val="165000"/>
              </a:lnSpc>
              <a:spcBef>
                <a:spcPts val="0"/>
              </a:spcBef>
              <a:spcAft>
                <a:spcPts val="0"/>
              </a:spcAft>
              <a:buClr>
                <a:srgbClr val="F6CC2C"/>
              </a:buClr>
              <a:buSzPts val="1300"/>
              <a:buFont typeface="Noto Sans Symbols"/>
              <a:buChar char="🡪"/>
            </a:pPr>
            <a:r>
              <a:rPr lang="en-US" sz="1300">
                <a:latin typeface="Arial"/>
                <a:ea typeface="Arial"/>
                <a:cs typeface="Arial"/>
                <a:sym typeface="Arial"/>
              </a:rPr>
              <a:t>People realized that emulating the diagram of ‘neuron 🡪 neural network 🡪 intelligence’ through the diagram of ‘perceptron 🡪 artificial neural network 🡪 artificial intelligence’ was not an easy task.</a:t>
            </a:r>
            <a:endParaRPr sz="1300">
              <a:latin typeface="Arial"/>
              <a:ea typeface="Arial"/>
              <a:cs typeface="Arial"/>
              <a:sym typeface="Arial"/>
            </a:endParaRPr>
          </a:p>
          <a:p>
            <a:pPr indent="0" lvl="0" marL="0" rtl="0" algn="l">
              <a:lnSpc>
                <a:spcPct val="165000"/>
              </a:lnSpc>
              <a:spcBef>
                <a:spcPts val="0"/>
              </a:spcBef>
              <a:spcAft>
                <a:spcPts val="0"/>
              </a:spcAft>
              <a:buNone/>
            </a:pPr>
            <a:r>
              <a:rPr lang="en-US" sz="1300">
                <a:latin typeface="Arial"/>
                <a:ea typeface="Arial"/>
                <a:cs typeface="Arial"/>
                <a:sym typeface="Arial"/>
              </a:rPr>
              <a:t>After this publication, research on AI took a downturn.</a:t>
            </a:r>
            <a:endParaRPr sz="1300">
              <a:latin typeface="Arial"/>
              <a:ea typeface="Arial"/>
              <a:cs typeface="Arial"/>
              <a:sym typeface="Arial"/>
            </a:endParaRPr>
          </a:p>
          <a:p>
            <a:pPr indent="0" lvl="0" marL="0" rtl="0" algn="l">
              <a:lnSpc>
                <a:spcPct val="165000"/>
              </a:lnSpc>
              <a:spcBef>
                <a:spcPts val="0"/>
              </a:spcBef>
              <a:spcAft>
                <a:spcPts val="0"/>
              </a:spcAft>
              <a:buNone/>
            </a:pPr>
            <a:r>
              <a:rPr lang="en-US" sz="1300">
                <a:latin typeface="Arial"/>
                <a:ea typeface="Arial"/>
                <a:cs typeface="Arial"/>
                <a:sym typeface="Arial"/>
              </a:rPr>
              <a:t>After 10 years, this problem was solved by ‘multilayer’ perceptron. </a:t>
            </a:r>
            <a:endParaRPr/>
          </a:p>
          <a:p>
            <a:pPr indent="0" lvl="0" marL="0" rtl="0" algn="l">
              <a:lnSpc>
                <a:spcPct val="165000"/>
              </a:lnSpc>
              <a:spcBef>
                <a:spcPts val="0"/>
              </a:spcBef>
              <a:spcAft>
                <a:spcPts val="0"/>
              </a:spcAft>
              <a:buClr>
                <a:srgbClr val="F6CC2C"/>
              </a:buClr>
              <a:buSzPts val="1200"/>
              <a:buFont typeface="Noto Sans Symbols"/>
              <a:buNone/>
            </a:pPr>
            <a:r>
              <a:t/>
            </a:r>
            <a:endParaRPr/>
          </a:p>
        </p:txBody>
      </p:sp>
      <p:sp>
        <p:nvSpPr>
          <p:cNvPr id="882" name="Google Shape;88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04" name="Google Shape;90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17" name="Google Shape;91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28" name="Google Shape;92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41" name="Google Shape;94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64" name="Google Shape;96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85" name="Google Shape;98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60" name="Google Shape;106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11" name="Google Shape;111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57" name="Google Shape;115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03" name="Google Shape;120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21" name="Google Shape;122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33" name="Google Shape;123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5" name="Google Shape;18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45" name="Google Shape;124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23" name="Google Shape;132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87" name="Google Shape;138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Google Shape;146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462" name="Google Shape;146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An artificial neural network (ANN) mimics the biological brain.</a:t>
            </a:r>
            <a:endParaRPr/>
          </a:p>
          <a:p>
            <a:pPr indent="0" lvl="0" marL="0" marR="0" rtl="0" algn="l">
              <a:lnSpc>
                <a:spcPct val="100000"/>
              </a:lnSpc>
              <a:spcBef>
                <a:spcPts val="0"/>
              </a:spcBef>
              <a:spcAft>
                <a:spcPts val="0"/>
              </a:spcAft>
              <a:buClr>
                <a:schemeClr val="dk1"/>
              </a:buClr>
              <a:buSzPts val="1200"/>
              <a:buFont typeface="Malgun Gothic"/>
              <a:buNone/>
            </a:pPr>
            <a:r>
              <a:rPr lang="en-US"/>
              <a:t>A node with all the connecting edges would correspond to a neuron.</a:t>
            </a:r>
            <a:endParaRPr/>
          </a:p>
          <a:p>
            <a:pPr indent="0" lvl="0" marL="0" marR="0" rtl="0" algn="l">
              <a:lnSpc>
                <a:spcPct val="100000"/>
              </a:lnSpc>
              <a:spcBef>
                <a:spcPts val="0"/>
              </a:spcBef>
              <a:spcAft>
                <a:spcPts val="0"/>
              </a:spcAft>
              <a:buClr>
                <a:schemeClr val="dk1"/>
              </a:buClr>
              <a:buSzPts val="1200"/>
              <a:buFont typeface="Malgun Gothic"/>
              <a:buNone/>
            </a:pPr>
            <a:r>
              <a:rPr lang="en-US"/>
              <a:t>In an ANN, the nodes are organized in layers.</a:t>
            </a:r>
            <a:endParaRPr/>
          </a:p>
          <a:p>
            <a:pPr indent="0" lvl="0" marL="0" marR="0" rtl="0" algn="l">
              <a:lnSpc>
                <a:spcPct val="100000"/>
              </a:lnSpc>
              <a:spcBef>
                <a:spcPts val="0"/>
              </a:spcBef>
              <a:spcAft>
                <a:spcPts val="0"/>
              </a:spcAft>
              <a:buClr>
                <a:schemeClr val="dk1"/>
              </a:buClr>
              <a:buSzPts val="1200"/>
              <a:buFont typeface="Malgun Gothic"/>
              <a:buNone/>
            </a:pPr>
            <a:r>
              <a:rPr lang="en-US"/>
              <a:t>There can be more than one inner layer that remain hidden.</a:t>
            </a:r>
            <a:endParaRPr/>
          </a:p>
          <a:p>
            <a:pPr indent="0" lvl="0" marL="0" marR="0" rtl="0" algn="l">
              <a:lnSpc>
                <a:spcPct val="100000"/>
              </a:lnSpc>
              <a:spcBef>
                <a:spcPts val="0"/>
              </a:spcBef>
              <a:spcAft>
                <a:spcPts val="0"/>
              </a:spcAft>
              <a:buClr>
                <a:schemeClr val="dk1"/>
              </a:buClr>
              <a:buSzPts val="1200"/>
              <a:buFont typeface="Malgun Gothic"/>
              <a:buNone/>
            </a:pPr>
            <a:r>
              <a:rPr lang="en-US"/>
              <a:t>Thus, these inner layers are often called “hidden layers."</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71" name="Google Shape;147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But, why do we want to use an ANN instead of simpler algorithms such as logistic regression?</a:t>
            </a:r>
            <a:endParaRPr/>
          </a:p>
          <a:p>
            <a:pPr indent="0" lvl="0" marL="0" marR="0" rtl="0" algn="l">
              <a:lnSpc>
                <a:spcPct val="100000"/>
              </a:lnSpc>
              <a:spcBef>
                <a:spcPts val="0"/>
              </a:spcBef>
              <a:spcAft>
                <a:spcPts val="0"/>
              </a:spcAft>
              <a:buClr>
                <a:schemeClr val="dk1"/>
              </a:buClr>
              <a:buSzPts val="1200"/>
              <a:buFont typeface="Malgun Gothic"/>
              <a:buNone/>
            </a:pPr>
            <a:r>
              <a:rPr lang="en-US"/>
              <a:t>One of the answers is that with an ANN we can recognize more complex patterns.</a:t>
            </a:r>
            <a:endParaRPr/>
          </a:p>
          <a:p>
            <a:pPr indent="0" lvl="0" marL="0" marR="0" rtl="0" algn="l">
              <a:lnSpc>
                <a:spcPct val="100000"/>
              </a:lnSpc>
              <a:spcBef>
                <a:spcPts val="0"/>
              </a:spcBef>
              <a:spcAft>
                <a:spcPts val="0"/>
              </a:spcAft>
              <a:buClr>
                <a:schemeClr val="dk1"/>
              </a:buClr>
              <a:buSzPts val="1200"/>
              <a:buFont typeface="Malgun Gothic"/>
              <a:buNone/>
            </a:pPr>
            <a:r>
              <a:rPr lang="en-US"/>
              <a:t>With an ANN, we can draw decision boundaries that are non-linear.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48" name="Google Shape;154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9" name="Google Shape;164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Instead of going fully mathematical, let us illustrate the steps involved in training an ANN.</a:t>
            </a:r>
            <a:endParaRPr/>
          </a:p>
          <a:p>
            <a:pPr indent="0" lvl="0" marL="0" marR="0" rtl="0" algn="l">
              <a:lnSpc>
                <a:spcPct val="100000"/>
              </a:lnSpc>
              <a:spcBef>
                <a:spcPts val="0"/>
              </a:spcBef>
              <a:spcAft>
                <a:spcPts val="0"/>
              </a:spcAft>
              <a:buClr>
                <a:schemeClr val="dk1"/>
              </a:buClr>
              <a:buSzPts val="1200"/>
              <a:buFont typeface="Malgun Gothic"/>
              <a:buNone/>
            </a:pPr>
            <a:r>
              <a:rPr lang="en-US"/>
              <a:t>Of course, we will apply the gradient descent algorithm (plain vanilla or a variant of it).</a:t>
            </a:r>
            <a:endParaRPr/>
          </a:p>
          <a:p>
            <a:pPr indent="0" lvl="0" marL="0" marR="0" rtl="0" algn="l">
              <a:lnSpc>
                <a:spcPct val="100000"/>
              </a:lnSpc>
              <a:spcBef>
                <a:spcPts val="0"/>
              </a:spcBef>
              <a:spcAft>
                <a:spcPts val="0"/>
              </a:spcAft>
              <a:buClr>
                <a:schemeClr val="dk1"/>
              </a:buClr>
              <a:buSzPts val="1200"/>
              <a:buFont typeface="Malgun Gothic"/>
              <a:buNone/>
            </a:pPr>
            <a:r>
              <a:rPr lang="en-US"/>
              <a:t>As we can recall, the ultimate goal of the gradient descent algorithm is to optimize the model parameters (weights) such that the mismatch or error becomes as small as possible. </a:t>
            </a:r>
            <a:endParaRPr/>
          </a:p>
          <a:p>
            <a:pPr indent="0" lvl="0" marL="0" marR="0" rtl="0" algn="l">
              <a:lnSpc>
                <a:spcPct val="100000"/>
              </a:lnSpc>
              <a:spcBef>
                <a:spcPts val="0"/>
              </a:spcBef>
              <a:spcAft>
                <a:spcPts val="0"/>
              </a:spcAft>
              <a:buClr>
                <a:schemeClr val="dk1"/>
              </a:buClr>
              <a:buSzPts val="1200"/>
              <a:buFont typeface="Malgun Gothic"/>
              <a:buNone/>
            </a:pPr>
            <a:r>
              <a:rPr lang="en-US"/>
              <a:t>The first step involves propagating forward the input signals (values of the explanatory variables) to the next layer (first hidden layer).</a:t>
            </a:r>
            <a:endParaRPr/>
          </a:p>
          <a:p>
            <a:pPr indent="0" lvl="0" marL="0" marR="0" rtl="0" algn="l">
              <a:lnSpc>
                <a:spcPct val="100000"/>
              </a:lnSpc>
              <a:spcBef>
                <a:spcPts val="0"/>
              </a:spcBef>
              <a:spcAft>
                <a:spcPts val="0"/>
              </a:spcAft>
              <a:buClr>
                <a:schemeClr val="dk1"/>
              </a:buClr>
              <a:buSzPts val="1200"/>
              <a:buFont typeface="Malgun Gothic"/>
              <a:buNone/>
            </a:pPr>
            <a:r>
              <a:rPr lang="en-US"/>
              <a:t>This requires a matrix multiplication between a weight matrix and the signals as shown here.</a:t>
            </a:r>
            <a:endParaRPr/>
          </a:p>
          <a:p>
            <a:pPr indent="0" lvl="0" marL="0" marR="0" rtl="0" algn="l">
              <a:lnSpc>
                <a:spcPct val="100000"/>
              </a:lnSpc>
              <a:spcBef>
                <a:spcPts val="0"/>
              </a:spcBef>
              <a:spcAft>
                <a:spcPts val="0"/>
              </a:spcAft>
              <a:buClr>
                <a:schemeClr val="dk1"/>
              </a:buClr>
              <a:buSzPts val="1200"/>
              <a:buFont typeface="Malgun Gothic"/>
              <a:buNone/>
            </a:pPr>
            <a:r>
              <a:rPr lang="en-US"/>
              <a:t>Here, </a:t>
            </a:r>
            <a:r>
              <a:rPr b="0" i="0" lang="en-US">
                <a:latin typeface="Cambria Math"/>
                <a:ea typeface="Cambria Math"/>
                <a:cs typeface="Cambria Math"/>
                <a:sym typeface="Cambria Math"/>
              </a:rPr>
              <a:t>𝑤_𝑗𝑖</a:t>
            </a:r>
            <a:r>
              <a:rPr lang="en-US"/>
              <a:t> is the weight of the edge that connects the node-i in the input layer with the node-j in the first hidden layer.</a:t>
            </a:r>
            <a:endParaRPr/>
          </a:p>
          <a:p>
            <a:pPr indent="0" lvl="0" marL="0" marR="0" rtl="0" algn="l">
              <a:lnSpc>
                <a:spcPct val="100000"/>
              </a:lnSpc>
              <a:spcBef>
                <a:spcPts val="0"/>
              </a:spcBef>
              <a:spcAft>
                <a:spcPts val="0"/>
              </a:spcAft>
              <a:buClr>
                <a:schemeClr val="dk1"/>
              </a:buClr>
              <a:buSzPts val="1200"/>
              <a:buFont typeface="Cambria Math"/>
              <a:buNone/>
            </a:pPr>
            <a:r>
              <a:rPr i="0" lang="en-US">
                <a:latin typeface="Cambria Math"/>
                <a:ea typeface="Cambria Math"/>
                <a:cs typeface="Cambria Math"/>
                <a:sym typeface="Cambria Math"/>
              </a:rPr>
              <a:t>𝐴𝑐𝑡𝑖𝑣𝑎𝑡𝑖𝑜𝑛() </a:t>
            </a:r>
            <a:r>
              <a:rPr lang="en-US"/>
              <a:t>represents the activation function. Then, </a:t>
            </a:r>
            <a:r>
              <a:rPr b="0" i="0" lang="en-US">
                <a:latin typeface="Cambria Math"/>
                <a:ea typeface="Cambria Math"/>
                <a:cs typeface="Cambria Math"/>
                <a:sym typeface="Cambria Math"/>
              </a:rPr>
              <a:t>𝑥_𝑖^1</a:t>
            </a:r>
            <a:r>
              <a:rPr lang="en-US"/>
              <a:t> would be the value coming out from the node-i of the first hidden layer. </a:t>
            </a:r>
            <a:endParaRPr/>
          </a:p>
          <a:p>
            <a:pPr indent="0" lvl="0" marL="0" marR="0" rtl="0" algn="l">
              <a:lnSpc>
                <a:spcPct val="100000"/>
              </a:lnSpc>
              <a:spcBef>
                <a:spcPts val="0"/>
              </a:spcBef>
              <a:spcAft>
                <a:spcPts val="0"/>
              </a:spcAft>
              <a:buClr>
                <a:schemeClr val="dk1"/>
              </a:buClr>
              <a:buSzPts val="1200"/>
              <a:buFont typeface="Malgun Gothic"/>
              <a:buNone/>
            </a:pPr>
            <a:r>
              <a:rPr lang="en-US"/>
              <a:t>The nodes of the first hidden layer can be regarded as source of new signals that can be propagated to the second hidden layer.</a:t>
            </a:r>
            <a:endParaRPr/>
          </a:p>
          <a:p>
            <a:pPr indent="0" lvl="0" marL="0" marR="0" rtl="0" algn="l">
              <a:lnSpc>
                <a:spcPct val="100000"/>
              </a:lnSpc>
              <a:spcBef>
                <a:spcPts val="0"/>
              </a:spcBef>
              <a:spcAft>
                <a:spcPts val="0"/>
              </a:spcAft>
              <a:buClr>
                <a:schemeClr val="dk1"/>
              </a:buClr>
              <a:buSzPts val="1200"/>
              <a:buFont typeface="Malgun Gothic"/>
              <a:buNone/>
            </a:pPr>
            <a:r>
              <a:rPr lang="en-US"/>
              <a:t>So on and so forth, we do forward propagation layer by layer doing matrix multiplications and applying the activation function. </a:t>
            </a:r>
            <a:endParaRPr/>
          </a:p>
        </p:txBody>
      </p:sp>
      <p:sp>
        <p:nvSpPr>
          <p:cNvPr id="1650" name="Google Shape;165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2" name="Google Shape;173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On the first hidden layer, we proceed similarly as before to propagate the signals forward to the second hidden layer.</a:t>
            </a:r>
            <a:endParaRPr/>
          </a:p>
          <a:p>
            <a:pPr indent="0" lvl="0" marL="0" marR="0" rtl="0" algn="l">
              <a:lnSpc>
                <a:spcPct val="100000"/>
              </a:lnSpc>
              <a:spcBef>
                <a:spcPts val="0"/>
              </a:spcBef>
              <a:spcAft>
                <a:spcPts val="0"/>
              </a:spcAft>
              <a:buClr>
                <a:schemeClr val="dk1"/>
              </a:buClr>
              <a:buSzPts val="1200"/>
              <a:buFont typeface="Malgun Gothic"/>
              <a:buNone/>
            </a:pPr>
            <a:r>
              <a:rPr lang="en-US"/>
              <a:t>Again, this involves a matrix multiplication and passing through the activation function.</a:t>
            </a:r>
            <a:endParaRPr/>
          </a:p>
        </p:txBody>
      </p:sp>
      <p:sp>
        <p:nvSpPr>
          <p:cNvPr id="1733" name="Google Shape;173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4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6" name="Google Shape;181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17" name="Google Shape;181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5" name="Google Shape;182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Eventually, the output layer is reached and we get the estimated value of the response </a:t>
            </a:r>
            <a:r>
              <a:rPr b="0" i="0" lang="en-US" sz="1200">
                <a:latin typeface="Cambria Math"/>
                <a:ea typeface="Cambria Math"/>
                <a:cs typeface="Cambria Math"/>
                <a:sym typeface="Cambria Math"/>
              </a:rPr>
              <a:t>𝑦 ̂</a:t>
            </a:r>
            <a:r>
              <a:rPr lang="en-US"/>
              <a:t>. </a:t>
            </a:r>
            <a:endParaRPr/>
          </a:p>
          <a:p>
            <a:pPr indent="0" lvl="0" marL="0" marR="0" rtl="0" algn="l">
              <a:lnSpc>
                <a:spcPct val="100000"/>
              </a:lnSpc>
              <a:spcBef>
                <a:spcPts val="0"/>
              </a:spcBef>
              <a:spcAft>
                <a:spcPts val="0"/>
              </a:spcAft>
              <a:buClr>
                <a:schemeClr val="dk1"/>
              </a:buClr>
              <a:buSzPts val="1200"/>
              <a:buFont typeface="Malgun Gothic"/>
              <a:buNone/>
            </a:pPr>
            <a:r>
              <a:rPr lang="en-US"/>
              <a:t>Comparing this with the true value, we can calculate the mismatch or error (loss).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26" name="Google Shape;182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picture is taken from </a:t>
            </a:r>
            <a:r>
              <a:rPr lang="en-US" u="sng">
                <a:solidFill>
                  <a:schemeClr val="hlink"/>
                </a:solidFill>
                <a:hlinkClick r:id="rId2"/>
              </a:rPr>
              <a:t>https://en.wikipedia.org/wiki/Neuron</a:t>
            </a:r>
            <a:endParaRPr/>
          </a:p>
          <a:p>
            <a:pPr indent="0" lvl="0" marL="0" marR="0" rtl="0" algn="l">
              <a:lnSpc>
                <a:spcPct val="100000"/>
              </a:lnSpc>
              <a:spcBef>
                <a:spcPts val="0"/>
              </a:spcBef>
              <a:spcAft>
                <a:spcPts val="0"/>
              </a:spcAft>
              <a:buClr>
                <a:schemeClr val="dk1"/>
              </a:buClr>
              <a:buSzPts val="1200"/>
              <a:buFont typeface="Malgun Gothic"/>
              <a:buNone/>
            </a:pPr>
            <a:r>
              <a:rPr lang="en-US"/>
              <a:t>Here, we have the diagram of an actual biological neuron.</a:t>
            </a:r>
            <a:endParaRPr/>
          </a:p>
          <a:p>
            <a:pPr indent="0" lvl="0" marL="0" marR="0" rtl="0" algn="l">
              <a:lnSpc>
                <a:spcPct val="100000"/>
              </a:lnSpc>
              <a:spcBef>
                <a:spcPts val="0"/>
              </a:spcBef>
              <a:spcAft>
                <a:spcPts val="0"/>
              </a:spcAft>
              <a:buClr>
                <a:schemeClr val="dk1"/>
              </a:buClr>
              <a:buSzPts val="1200"/>
              <a:buFont typeface="Malgun Gothic"/>
              <a:buNone/>
            </a:pPr>
            <a:r>
              <a:rPr lang="en-US"/>
              <a:t>A neuron is essentially a trigger mechanism that fires when enough input signals accumulate.</a:t>
            </a:r>
            <a:endParaRPr/>
          </a:p>
          <a:p>
            <a:pPr indent="0" lvl="0" marL="0" marR="0" rtl="0" algn="l">
              <a:lnSpc>
                <a:spcPct val="100000"/>
              </a:lnSpc>
              <a:spcBef>
                <a:spcPts val="0"/>
              </a:spcBef>
              <a:spcAft>
                <a:spcPts val="0"/>
              </a:spcAft>
              <a:buClr>
                <a:schemeClr val="dk1"/>
              </a:buClr>
              <a:buSzPts val="1200"/>
              <a:buFont typeface="Malgun Gothic"/>
              <a:buNone/>
            </a:pPr>
            <a:r>
              <a:rPr lang="en-US"/>
              <a:t>Human brain has lots of these neurons, numbering in tens of billions.</a:t>
            </a:r>
            <a:endParaRPr/>
          </a:p>
          <a:p>
            <a:pPr indent="0" lvl="0" marL="0" marR="0" rtl="0" algn="l">
              <a:lnSpc>
                <a:spcPct val="100000"/>
              </a:lnSpc>
              <a:spcBef>
                <a:spcPts val="0"/>
              </a:spcBef>
              <a:spcAft>
                <a:spcPts val="0"/>
              </a:spcAft>
              <a:buClr>
                <a:schemeClr val="dk1"/>
              </a:buClr>
              <a:buSzPts val="1200"/>
              <a:buFont typeface="Malgun Gothic"/>
              <a:buNone/>
            </a:pPr>
            <a:r>
              <a:rPr lang="en-US"/>
              <a:t>Neurons upon neurons form an interdependent network where signals can traverse.</a:t>
            </a:r>
            <a:endParaRPr/>
          </a:p>
        </p:txBody>
      </p:sp>
      <p:sp>
        <p:nvSpPr>
          <p:cNvPr id="194" name="Google Shape;1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2" name="Google Shape;190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next step consists in the backward propagation of the error.</a:t>
            </a:r>
            <a:endParaRPr/>
          </a:p>
          <a:p>
            <a:pPr indent="0" lvl="0" marL="0" marR="0" rtl="0" algn="l">
              <a:lnSpc>
                <a:spcPct val="100000"/>
              </a:lnSpc>
              <a:spcBef>
                <a:spcPts val="0"/>
              </a:spcBef>
              <a:spcAft>
                <a:spcPts val="0"/>
              </a:spcAft>
              <a:buClr>
                <a:schemeClr val="dk1"/>
              </a:buClr>
              <a:buSzPts val="1200"/>
              <a:buFont typeface="Malgun Gothic"/>
              <a:buNone/>
            </a:pPr>
            <a:r>
              <a:rPr lang="en-US"/>
              <a:t>By this, it is meant a layer by layer update of the parameters (from the right to left) using the gradient descent algorithm.</a:t>
            </a:r>
            <a:endParaRPr/>
          </a:p>
          <a:p>
            <a:pPr indent="0" lvl="0" marL="0" marR="0" rtl="0" algn="l">
              <a:lnSpc>
                <a:spcPct val="100000"/>
              </a:lnSpc>
              <a:spcBef>
                <a:spcPts val="0"/>
              </a:spcBef>
              <a:spcAft>
                <a:spcPts val="0"/>
              </a:spcAft>
              <a:buClr>
                <a:schemeClr val="dk1"/>
              </a:buClr>
              <a:buSzPts val="1200"/>
              <a:buFont typeface="Malgun Gothic"/>
              <a:buNone/>
            </a:pPr>
            <a:r>
              <a:rPr lang="en-US"/>
              <a:t>In the end, we have a set of parameters (</a:t>
            </a:r>
            <a:r>
              <a:rPr i="0" lang="en-US">
                <a:latin typeface="Cambria Math"/>
                <a:ea typeface="Cambria Math"/>
                <a:cs typeface="Cambria Math"/>
                <a:sym typeface="Cambria Math"/>
              </a:rPr>
              <a:t>𝑏</a:t>
            </a:r>
            <a:r>
              <a:rPr lang="en-US"/>
              <a:t> and </a:t>
            </a:r>
            <a:r>
              <a:rPr b="1" i="0" lang="en-US">
                <a:latin typeface="Cambria Math"/>
                <a:ea typeface="Cambria Math"/>
                <a:cs typeface="Cambria Math"/>
                <a:sym typeface="Cambria Math"/>
              </a:rPr>
              <a:t>𝑾</a:t>
            </a:r>
            <a:r>
              <a:rPr lang="en-US"/>
              <a:t>) one step closer to the optimal.</a:t>
            </a:r>
            <a:endParaRPr/>
          </a:p>
          <a:p>
            <a:pPr indent="0" lvl="0" marL="0" marR="0" rtl="0" algn="l">
              <a:lnSpc>
                <a:spcPct val="100000"/>
              </a:lnSpc>
              <a:spcBef>
                <a:spcPts val="0"/>
              </a:spcBef>
              <a:spcAft>
                <a:spcPts val="0"/>
              </a:spcAft>
              <a:buClr>
                <a:schemeClr val="dk1"/>
              </a:buClr>
              <a:buSzPts val="1200"/>
              <a:buFont typeface="Malgun Gothic"/>
              <a:buNone/>
            </a:pPr>
            <a:r>
              <a:rPr lang="en-US"/>
              <a:t>We repeat from the step 1) for a given number of times until the optimal set of parameters is obtained.</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03" name="Google Shape;190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70" name="Google Shape;197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8" name="Google Shape;197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An activation function that was frequently used in the early days of neural network is the step function.</a:t>
            </a:r>
            <a:endParaRPr/>
          </a:p>
        </p:txBody>
      </p:sp>
      <p:sp>
        <p:nvSpPr>
          <p:cNvPr id="1979" name="Google Shape;197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5" name="Google Shape;200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Sigmoid is another widely used activation function.</a:t>
            </a:r>
            <a:endParaRPr/>
          </a:p>
          <a:p>
            <a:pPr indent="0" lvl="0" marL="0" marR="0" rtl="0" algn="l">
              <a:lnSpc>
                <a:spcPct val="100000"/>
              </a:lnSpc>
              <a:spcBef>
                <a:spcPts val="0"/>
              </a:spcBef>
              <a:spcAft>
                <a:spcPts val="0"/>
              </a:spcAft>
              <a:buClr>
                <a:schemeClr val="dk1"/>
              </a:buClr>
              <a:buSzPts val="1200"/>
              <a:buFont typeface="Malgun Gothic"/>
              <a:buNone/>
            </a:pPr>
            <a:r>
              <a:rPr lang="en-US"/>
              <a:t>Please, notice that the output value ranges between 0 and 1.</a:t>
            </a:r>
            <a:endParaRPr/>
          </a:p>
        </p:txBody>
      </p:sp>
      <p:sp>
        <p:nvSpPr>
          <p:cNvPr id="2006" name="Google Shape;200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hyperbolic tangent (tanh) looks similar to the Sigmoid.</a:t>
            </a:r>
            <a:endParaRPr/>
          </a:p>
          <a:p>
            <a:pPr indent="0" lvl="0" marL="0" marR="0" rtl="0" algn="l">
              <a:lnSpc>
                <a:spcPct val="100000"/>
              </a:lnSpc>
              <a:spcBef>
                <a:spcPts val="0"/>
              </a:spcBef>
              <a:spcAft>
                <a:spcPts val="0"/>
              </a:spcAft>
              <a:buClr>
                <a:schemeClr val="dk1"/>
              </a:buClr>
              <a:buSzPts val="1200"/>
              <a:buFont typeface="Malgun Gothic"/>
              <a:buNone/>
            </a:pPr>
            <a:r>
              <a:rPr lang="en-US"/>
              <a:t>However, notice that the output value ranges between -1 and +1.</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28" name="Google Shape;202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linear activation’s output is the same as the input.</a:t>
            </a:r>
            <a:endParaRPr/>
          </a:p>
          <a:p>
            <a:pPr indent="0" lvl="0" marL="0" marR="0" rtl="0" algn="l">
              <a:lnSpc>
                <a:spcPct val="100000"/>
              </a:lnSpc>
              <a:spcBef>
                <a:spcPts val="0"/>
              </a:spcBef>
              <a:spcAft>
                <a:spcPts val="0"/>
              </a:spcAft>
              <a:buClr>
                <a:schemeClr val="dk1"/>
              </a:buClr>
              <a:buSzPts val="1200"/>
              <a:buFont typeface="Malgun Gothic"/>
              <a:buNone/>
            </a:pPr>
            <a:r>
              <a:rPr lang="en-US"/>
              <a:t>We used the linear activation function in the regression.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51" name="Google Shape;2051;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0" name="Google Shape;207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ReLu is another commonly used activation function.</a:t>
            </a:r>
            <a:endParaRPr/>
          </a:p>
          <a:p>
            <a:pPr indent="0" lvl="0" marL="0" marR="0" rtl="0" algn="l">
              <a:lnSpc>
                <a:spcPct val="100000"/>
              </a:lnSpc>
              <a:spcBef>
                <a:spcPts val="0"/>
              </a:spcBef>
              <a:spcAft>
                <a:spcPts val="0"/>
              </a:spcAft>
              <a:buClr>
                <a:schemeClr val="dk1"/>
              </a:buClr>
              <a:buSzPts val="1200"/>
              <a:buFont typeface="Malgun Gothic"/>
              <a:buNone/>
            </a:pPr>
            <a:r>
              <a:rPr lang="en-US"/>
              <a:t>It can be expressed in a simple functional form.</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71" name="Google Shape;2071;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0" name="Google Shape;209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Leaky ReLu is a slightly “tweaked” version of ReLu.</a:t>
            </a:r>
            <a:endParaRPr/>
          </a:p>
        </p:txBody>
      </p:sp>
      <p:sp>
        <p:nvSpPr>
          <p:cNvPr id="2091" name="Google Shape;2091;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0" name="Google Shape;211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This is a summary of some of the most commonly used activation functions. </a:t>
            </a:r>
            <a:endParaRPr/>
          </a:p>
          <a:p>
            <a:pPr indent="0" lvl="0" marL="0" marR="0" rtl="0" algn="l">
              <a:lnSpc>
                <a:spcPct val="100000"/>
              </a:lnSpc>
              <a:spcBef>
                <a:spcPts val="0"/>
              </a:spcBef>
              <a:spcAft>
                <a:spcPts val="0"/>
              </a:spcAft>
              <a:buClr>
                <a:schemeClr val="dk1"/>
              </a:buClr>
              <a:buSzPts val="1200"/>
              <a:buFont typeface="Malgun Gothic"/>
              <a:buNone/>
            </a:pPr>
            <a:r>
              <a:rPr lang="en-US"/>
              <a:t>Softmax is often used at the output layer of neural networks that do classification. </a:t>
            </a:r>
            <a:endParaRPr/>
          </a:p>
        </p:txBody>
      </p:sp>
      <p:sp>
        <p:nvSpPr>
          <p:cNvPr id="2111" name="Google Shape;2111;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3" name="Google Shape;212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124" name="Google Shape;212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picture is taken from </a:t>
            </a:r>
            <a:r>
              <a:rPr lang="en-US" u="sng">
                <a:solidFill>
                  <a:schemeClr val="hlink"/>
                </a:solidFill>
                <a:hlinkClick r:id="rId2"/>
              </a:rPr>
              <a:t>https://en.wikipedia.org/wiki/Neuron</a:t>
            </a:r>
            <a:endParaRPr/>
          </a:p>
          <a:p>
            <a:pPr indent="0" lvl="0" marL="0" marR="0" rtl="0" algn="l">
              <a:lnSpc>
                <a:spcPct val="100000"/>
              </a:lnSpc>
              <a:spcBef>
                <a:spcPts val="0"/>
              </a:spcBef>
              <a:spcAft>
                <a:spcPts val="0"/>
              </a:spcAft>
              <a:buClr>
                <a:schemeClr val="dk1"/>
              </a:buClr>
              <a:buSzPts val="1200"/>
              <a:buFont typeface="Malgun Gothic"/>
              <a:buNone/>
            </a:pPr>
            <a:r>
              <a:rPr lang="en-US"/>
              <a:t>Here, we have the diagram of an actual biological neuron.</a:t>
            </a:r>
            <a:endParaRPr/>
          </a:p>
          <a:p>
            <a:pPr indent="0" lvl="0" marL="0" marR="0" rtl="0" algn="l">
              <a:lnSpc>
                <a:spcPct val="100000"/>
              </a:lnSpc>
              <a:spcBef>
                <a:spcPts val="0"/>
              </a:spcBef>
              <a:spcAft>
                <a:spcPts val="0"/>
              </a:spcAft>
              <a:buClr>
                <a:schemeClr val="dk1"/>
              </a:buClr>
              <a:buSzPts val="1200"/>
              <a:buFont typeface="Malgun Gothic"/>
              <a:buNone/>
            </a:pPr>
            <a:r>
              <a:rPr lang="en-US"/>
              <a:t>A neuron is essentially a trigger mechanism that fires when enough input signals accumulate.</a:t>
            </a:r>
            <a:endParaRPr/>
          </a:p>
          <a:p>
            <a:pPr indent="0" lvl="0" marL="0" marR="0" rtl="0" algn="l">
              <a:lnSpc>
                <a:spcPct val="100000"/>
              </a:lnSpc>
              <a:spcBef>
                <a:spcPts val="0"/>
              </a:spcBef>
              <a:spcAft>
                <a:spcPts val="0"/>
              </a:spcAft>
              <a:buClr>
                <a:schemeClr val="dk1"/>
              </a:buClr>
              <a:buSzPts val="1200"/>
              <a:buFont typeface="Malgun Gothic"/>
              <a:buNone/>
            </a:pPr>
            <a:r>
              <a:rPr lang="en-US"/>
              <a:t>Human brain has lots of these neurons, numbering in tens of billions.</a:t>
            </a:r>
            <a:endParaRPr/>
          </a:p>
          <a:p>
            <a:pPr indent="0" lvl="0" marL="0" marR="0" rtl="0" algn="l">
              <a:lnSpc>
                <a:spcPct val="100000"/>
              </a:lnSpc>
              <a:spcBef>
                <a:spcPts val="0"/>
              </a:spcBef>
              <a:spcAft>
                <a:spcPts val="0"/>
              </a:spcAft>
              <a:buClr>
                <a:schemeClr val="dk1"/>
              </a:buClr>
              <a:buSzPts val="1200"/>
              <a:buFont typeface="Malgun Gothic"/>
              <a:buNone/>
            </a:pPr>
            <a:r>
              <a:rPr lang="en-US"/>
              <a:t>Neurons upon neurons form an interdependent network where signals can traverse.</a:t>
            </a:r>
            <a:endParaRPr/>
          </a:p>
        </p:txBody>
      </p:sp>
      <p:sp>
        <p:nvSpPr>
          <p:cNvPr id="208" name="Google Shape;20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Please, visit this website and have a look.</a:t>
            </a:r>
            <a:endParaRPr/>
          </a:p>
        </p:txBody>
      </p:sp>
      <p:sp>
        <p:nvSpPr>
          <p:cNvPr id="2133" name="Google Shape;213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6" name="Google Shape;214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47" name="Google Shape;214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8" name="Google Shape;215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 DNN may have several hidden layers.</a:t>
            </a:r>
            <a:endParaRPr/>
          </a:p>
          <a:p>
            <a:pPr indent="0" lvl="0" marL="0" marR="0" rtl="0" algn="l">
              <a:lnSpc>
                <a:spcPct val="100000"/>
              </a:lnSpc>
              <a:spcBef>
                <a:spcPts val="0"/>
              </a:spcBef>
              <a:spcAft>
                <a:spcPts val="0"/>
              </a:spcAft>
              <a:buClr>
                <a:schemeClr val="dk1"/>
              </a:buClr>
              <a:buSzPts val="1200"/>
              <a:buFont typeface="Malgun Gothic"/>
              <a:buNone/>
            </a:pPr>
            <a:r>
              <a:rPr lang="en-US"/>
              <a:t>This may introduce some additional difficulties as we will see.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59" name="Google Shape;2159;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2" name="Google Shape;226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63" name="Google Shape;226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1" name="Google Shape;227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One of the common problems afflicting a DNN is that the signal may die out or grow exponentially.</a:t>
            </a:r>
            <a:endParaRPr/>
          </a:p>
          <a:p>
            <a:pPr indent="0" lvl="0" marL="0" marR="0" rtl="0" algn="l">
              <a:lnSpc>
                <a:spcPct val="100000"/>
              </a:lnSpc>
              <a:spcBef>
                <a:spcPts val="0"/>
              </a:spcBef>
              <a:spcAft>
                <a:spcPts val="0"/>
              </a:spcAft>
              <a:buClr>
                <a:schemeClr val="dk1"/>
              </a:buClr>
              <a:buSzPts val="1200"/>
              <a:buFont typeface="Malgun Gothic"/>
              <a:buNone/>
            </a:pPr>
            <a:r>
              <a:rPr lang="en-US"/>
              <a:t>One of the measures we can take is to avoid using the Sigmoid activation function at the hidden layers.</a:t>
            </a:r>
            <a:endParaRPr/>
          </a:p>
        </p:txBody>
      </p:sp>
      <p:sp>
        <p:nvSpPr>
          <p:cNvPr id="2272" name="Google Shape;2272;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Google Shape;229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Another measure to “stabilize” the signal is to use a clever initialization method.</a:t>
            </a:r>
            <a:endParaRPr/>
          </a:p>
          <a:p>
            <a:pPr indent="0" lvl="0" marL="0" marR="0" rtl="0" algn="l">
              <a:lnSpc>
                <a:spcPct val="100000"/>
              </a:lnSpc>
              <a:spcBef>
                <a:spcPts val="0"/>
              </a:spcBef>
              <a:spcAft>
                <a:spcPts val="0"/>
              </a:spcAft>
              <a:buClr>
                <a:schemeClr val="dk1"/>
              </a:buClr>
              <a:buSzPts val="1200"/>
              <a:buFont typeface="Malgun Gothic"/>
              <a:buNone/>
            </a:pPr>
            <a:r>
              <a:rPr lang="en-US"/>
              <a:t>(*) Xavier-Glorot initialization. Please, refer to the research paper at </a:t>
            </a:r>
            <a:r>
              <a:rPr lang="en-US" u="sng">
                <a:solidFill>
                  <a:schemeClr val="hlink"/>
                </a:solidFill>
                <a:hlinkClick r:id="rId2"/>
              </a:rPr>
              <a:t>http://proceedings.mlr.press/v9/glorot10a/glorot10a.pdf</a:t>
            </a:r>
            <a:r>
              <a:rPr lang="en-US"/>
              <a:t>.</a:t>
            </a:r>
            <a:endParaRPr/>
          </a:p>
        </p:txBody>
      </p:sp>
      <p:sp>
        <p:nvSpPr>
          <p:cNvPr id="2299" name="Google Shape;229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0" name="Google Shape;231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Also, DNNs are prone to the overfitting.</a:t>
            </a:r>
            <a:endParaRPr/>
          </a:p>
          <a:p>
            <a:pPr indent="0" lvl="0" marL="0" marR="0" rtl="0" algn="l">
              <a:lnSpc>
                <a:spcPct val="100000"/>
              </a:lnSpc>
              <a:spcBef>
                <a:spcPts val="0"/>
              </a:spcBef>
              <a:spcAft>
                <a:spcPts val="0"/>
              </a:spcAft>
              <a:buClr>
                <a:schemeClr val="dk1"/>
              </a:buClr>
              <a:buSzPts val="1200"/>
              <a:buFont typeface="Malgun Gothic"/>
              <a:buNone/>
            </a:pPr>
            <a:r>
              <a:rPr lang="en-US"/>
              <a:t>This is so because as the number of hidden layers increases, there will be a large number of parameters (weights).</a:t>
            </a:r>
            <a:endParaRPr/>
          </a:p>
          <a:p>
            <a:pPr indent="0" lvl="0" marL="0" marR="0" rtl="0" algn="l">
              <a:lnSpc>
                <a:spcPct val="100000"/>
              </a:lnSpc>
              <a:spcBef>
                <a:spcPts val="0"/>
              </a:spcBef>
              <a:spcAft>
                <a:spcPts val="0"/>
              </a:spcAft>
              <a:buClr>
                <a:schemeClr val="dk1"/>
              </a:buClr>
              <a:buSzPts val="1200"/>
              <a:buFont typeface="Malgun Gothic"/>
              <a:buNone/>
            </a:pPr>
            <a:r>
              <a:rPr lang="en-US"/>
              <a:t>The neural network becomes overly complex and the usual overfitting situation is encountered.</a:t>
            </a:r>
            <a:endParaRPr/>
          </a:p>
          <a:p>
            <a:pPr indent="0" lvl="0" marL="0" marR="0" rtl="0" algn="l">
              <a:lnSpc>
                <a:spcPct val="100000"/>
              </a:lnSpc>
              <a:spcBef>
                <a:spcPts val="0"/>
              </a:spcBef>
              <a:spcAft>
                <a:spcPts val="0"/>
              </a:spcAft>
              <a:buClr>
                <a:schemeClr val="dk1"/>
              </a:buClr>
              <a:buSzPts val="1200"/>
              <a:buFont typeface="Malgun Gothic"/>
              <a:buNone/>
            </a:pPr>
            <a:r>
              <a:rPr lang="en-US"/>
              <a:t>It is quite easy to overfit with a DNN.</a:t>
            </a:r>
            <a:endParaRPr/>
          </a:p>
          <a:p>
            <a:pPr indent="0" lvl="0" marL="0" marR="0" rtl="0" algn="l">
              <a:lnSpc>
                <a:spcPct val="100000"/>
              </a:lnSpc>
              <a:spcBef>
                <a:spcPts val="0"/>
              </a:spcBef>
              <a:spcAft>
                <a:spcPts val="0"/>
              </a:spcAft>
              <a:buClr>
                <a:schemeClr val="dk1"/>
              </a:buClr>
              <a:buSzPts val="1200"/>
              <a:buFont typeface="Malgun Gothic"/>
              <a:buNone/>
            </a:pPr>
            <a:r>
              <a:rPr lang="en-US"/>
              <a:t>There are some counter measures as listed here.</a:t>
            </a:r>
            <a:endParaRPr/>
          </a:p>
        </p:txBody>
      </p:sp>
      <p:sp>
        <p:nvSpPr>
          <p:cNvPr id="2311" name="Google Shape;231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2" name="Google Shape;232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One of the most effective measures to counter the overfitting is the dropout.</a:t>
            </a:r>
            <a:endParaRPr/>
          </a:p>
          <a:p>
            <a:pPr indent="0" lvl="0" marL="0" marR="0" rtl="0" algn="l">
              <a:lnSpc>
                <a:spcPct val="100000"/>
              </a:lnSpc>
              <a:spcBef>
                <a:spcPts val="0"/>
              </a:spcBef>
              <a:spcAft>
                <a:spcPts val="0"/>
              </a:spcAft>
              <a:buClr>
                <a:schemeClr val="dk1"/>
              </a:buClr>
              <a:buSzPts val="1200"/>
              <a:buFont typeface="Malgun Gothic"/>
              <a:buNone/>
            </a:pPr>
            <a:r>
              <a:rPr lang="en-US"/>
              <a:t>Dropout consists in randomly excluding certain nodes during the training phase.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23" name="Google Shape;232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6" name="Google Shape;2356;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One of the most effective measures to counter the overfitting is the dropout.</a:t>
            </a:r>
            <a:endParaRPr/>
          </a:p>
          <a:p>
            <a:pPr indent="0" lvl="0" marL="0" marR="0" rtl="0" algn="l">
              <a:lnSpc>
                <a:spcPct val="100000"/>
              </a:lnSpc>
              <a:spcBef>
                <a:spcPts val="0"/>
              </a:spcBef>
              <a:spcAft>
                <a:spcPts val="0"/>
              </a:spcAft>
              <a:buClr>
                <a:schemeClr val="dk1"/>
              </a:buClr>
              <a:buSzPts val="1200"/>
              <a:buFont typeface="Malgun Gothic"/>
              <a:buNone/>
            </a:pPr>
            <a:r>
              <a:rPr lang="en-US"/>
              <a:t>Dropout consists in randomly excluding certain nodes during the training phase.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57" name="Google Shape;2357;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3" name="Google Shape;2393;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While dropout is applied during the training phase, when predicting all the nodes should be used.</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94" name="Google Shape;2394;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2" name="Google Shape;22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0" name="Google Shape;245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51" name="Google Shape;245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5" name="Google Shape;2465;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An open source machine learning/deep learning library developed by the Google Brain team.</a:t>
            </a:r>
            <a:endParaRPr/>
          </a:p>
          <a:p>
            <a:pPr indent="-182563" lvl="0" marL="182563" rtl="0" algn="l">
              <a:spcBef>
                <a:spcPts val="400"/>
              </a:spcBef>
              <a:spcAft>
                <a:spcPts val="0"/>
              </a:spcAft>
              <a:buClr>
                <a:srgbClr val="193EB0"/>
              </a:buClr>
              <a:buSzPts val="1200"/>
              <a:buFont typeface="Arial"/>
              <a:buChar char="‣"/>
            </a:pPr>
            <a:r>
              <a:rPr lang="en-US" sz="1200">
                <a:solidFill>
                  <a:srgbClr val="262626"/>
                </a:solidFill>
                <a:latin typeface="Arial"/>
                <a:ea typeface="Arial"/>
                <a:cs typeface="Arial"/>
                <a:sym typeface="Arial"/>
              </a:rPr>
              <a:t>Computations are expressed as graphs.</a:t>
            </a:r>
            <a:endParaRPr/>
          </a:p>
          <a:p>
            <a:pPr indent="-182563" lvl="0" marL="182563" rtl="0" algn="l">
              <a:spcBef>
                <a:spcPts val="400"/>
              </a:spcBef>
              <a:spcAft>
                <a:spcPts val="0"/>
              </a:spcAft>
              <a:buClr>
                <a:srgbClr val="193EB0"/>
              </a:buClr>
              <a:buSzPts val="1200"/>
              <a:buFont typeface="Arial"/>
              <a:buChar char="‣"/>
            </a:pPr>
            <a:r>
              <a:rPr lang="en-US" sz="1200">
                <a:solidFill>
                  <a:srgbClr val="262626"/>
                </a:solidFill>
                <a:latin typeface="Arial"/>
                <a:ea typeface="Arial"/>
                <a:cs typeface="Arial"/>
                <a:sym typeface="Arial"/>
              </a:rPr>
              <a:t>Supports Windows, mac OS, Linux, etc.</a:t>
            </a:r>
            <a:endParaRPr/>
          </a:p>
          <a:p>
            <a:pPr indent="-182563" lvl="0" marL="182563" rtl="0" algn="l">
              <a:spcBef>
                <a:spcPts val="400"/>
              </a:spcBef>
              <a:spcAft>
                <a:spcPts val="0"/>
              </a:spcAft>
              <a:buClr>
                <a:srgbClr val="193EB0"/>
              </a:buClr>
              <a:buSzPts val="1200"/>
              <a:buFont typeface="Arial"/>
              <a:buChar char="‣"/>
            </a:pPr>
            <a:r>
              <a:rPr lang="en-US" sz="1200">
                <a:solidFill>
                  <a:srgbClr val="262626"/>
                </a:solidFill>
                <a:latin typeface="Arial"/>
                <a:ea typeface="Arial"/>
                <a:cs typeface="Arial"/>
                <a:sym typeface="Arial"/>
              </a:rPr>
              <a:t>Supports Python, Java, R, etc.</a:t>
            </a:r>
            <a:endParaRPr/>
          </a:p>
          <a:p>
            <a:pPr indent="-182563" lvl="0" marL="182563" rtl="0" algn="l">
              <a:spcBef>
                <a:spcPts val="400"/>
              </a:spcBef>
              <a:spcAft>
                <a:spcPts val="0"/>
              </a:spcAft>
              <a:buClr>
                <a:srgbClr val="193EB0"/>
              </a:buClr>
              <a:buSzPts val="1200"/>
              <a:buFont typeface="Arial"/>
              <a:buChar char="‣"/>
            </a:pPr>
            <a:r>
              <a:rPr lang="en-US" sz="1200">
                <a:solidFill>
                  <a:srgbClr val="262626"/>
                </a:solidFill>
                <a:latin typeface="Arial"/>
                <a:ea typeface="Arial"/>
                <a:cs typeface="Arial"/>
                <a:sym typeface="Arial"/>
              </a:rPr>
              <a:t>Runs on multiple CPUs and GPUs.</a:t>
            </a:r>
            <a:endParaRPr/>
          </a:p>
          <a:p>
            <a:pPr indent="-182563" lvl="0" marL="182563" rtl="0" algn="l">
              <a:spcBef>
                <a:spcPts val="400"/>
              </a:spcBef>
              <a:spcAft>
                <a:spcPts val="0"/>
              </a:spcAft>
              <a:buClr>
                <a:srgbClr val="193EB0"/>
              </a:buClr>
              <a:buSzPts val="1200"/>
              <a:buFont typeface="Arial"/>
              <a:buChar char="‣"/>
            </a:pPr>
            <a:r>
              <a:rPr lang="en-US" sz="1200">
                <a:solidFill>
                  <a:srgbClr val="262626"/>
                </a:solidFill>
                <a:latin typeface="Arial"/>
                <a:ea typeface="Arial"/>
                <a:cs typeface="Arial"/>
                <a:sym typeface="Arial"/>
              </a:rPr>
              <a:t>For more information refer to the official site: </a:t>
            </a:r>
            <a:r>
              <a:rPr lang="en-US" sz="1200" u="sng">
                <a:solidFill>
                  <a:srgbClr val="262626"/>
                </a:solidFill>
                <a:latin typeface="Arial"/>
                <a:ea typeface="Arial"/>
                <a:cs typeface="Arial"/>
                <a:sym typeface="Arial"/>
                <a:hlinkClick r:id="rId2">
                  <a:extLst>
                    <a:ext uri="{A12FA001-AC4F-418D-AE19-62706E023703}">
                      <ahyp:hlinkClr val="tx"/>
                    </a:ext>
                  </a:extLst>
                </a:hlinkClick>
              </a:rPr>
              <a:t>https://www.tensorflow.org/</a:t>
            </a:r>
            <a:r>
              <a:rPr lang="en-US" sz="1200">
                <a:solidFill>
                  <a:srgbClr val="262626"/>
                </a:solidFill>
                <a:latin typeface="Arial"/>
                <a:ea typeface="Arial"/>
                <a:cs typeface="Arial"/>
                <a:sym typeface="Arial"/>
              </a:rPr>
              <a:t> </a:t>
            </a:r>
            <a:endParaRPr/>
          </a:p>
          <a:p>
            <a:pPr indent="0" lvl="0" marL="0" marR="0" rtl="0" algn="l">
              <a:lnSpc>
                <a:spcPct val="100000"/>
              </a:lnSpc>
              <a:spcBef>
                <a:spcPts val="40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66" name="Google Shape;246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9" name="Google Shape;247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80" name="Google Shape;248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1" name="Google Shape;249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Please, for more information refer to the official site:</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https://www.tensorflow.org/</a:t>
            </a:r>
            <a:endParaRPr/>
          </a:p>
          <a:p>
            <a:pPr indent="0" lvl="2" marL="914400" rtl="0" algn="l">
              <a:spcBef>
                <a:spcPts val="0"/>
              </a:spcBef>
              <a:spcAft>
                <a:spcPts val="0"/>
              </a:spcAft>
              <a:buNone/>
            </a:pPr>
            <a:r>
              <a:rPr lang="en-US"/>
              <a:t>Google developed TensorFlow and introduced it to the public as an open source in Nov 2015.</a:t>
            </a:r>
            <a:endParaRPr/>
          </a:p>
          <a:p>
            <a:pPr indent="0" lvl="2" marL="914400" rtl="0" algn="l">
              <a:spcBef>
                <a:spcPts val="0"/>
              </a:spcBef>
              <a:spcAft>
                <a:spcPts val="0"/>
              </a:spcAft>
              <a:buNone/>
            </a:pPr>
            <a:r>
              <a:rPr lang="en-US"/>
              <a:t>Countless projects use TensorFlow for image classification, natural language processing, recommender system, time-series forecasting and all the other machine learning tasks.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92" name="Google Shape;249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04" name="Google Shape;250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6" name="Google Shape;2516;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17" name="Google Shape;2517;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8" name="Google Shape;252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29" name="Google Shape;252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0" name="Google Shape;254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41" name="Google Shape;254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0" name="Google Shape;2630;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31" name="Google Shape;2631;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2" name="Google Shape;264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43" name="Google Shape;2643;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7" name="Google Shape;23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4" name="Google Shape;2654;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55" name="Google Shape;2655;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6" name="Google Shape;266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67" name="Google Shape;266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1" name="Google Shape;2681;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82" name="Google Shape;2682;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7" name="Google Shape;269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98" name="Google Shape;2698;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1" name="Google Shape;2711;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12" name="Google Shape;2712;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6" name="Google Shape;272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27" name="Google Shape;272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42" name="Google Shape;2742;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6" name="Google Shape;2756;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57" name="Google Shape;2757;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1" name="Google Shape;2771;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72" name="Google Shape;2772;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8" name="Google Shape;278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89" name="Google Shape;2789;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9" name="Google Shape;27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2" name="Google Shape;2802;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03" name="Google Shape;2803;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6" name="Google Shape;281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17" name="Google Shape;2817;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2" name="Google Shape;2832;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3" name="Google Shape;2833;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8" name="Google Shape;2848;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49" name="Google Shape;2849;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4" name="Google Shape;2864;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65" name="Google Shape;2865;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1" name="Google Shape;2881;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82" name="Google Shape;2882;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5" name="Google Shape;2895;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96" name="Google Shape;2896;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9" name="Google Shape;290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WHAT THIS PRACTICE ABOUT</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In this practice, you learn how to create NumPy arrays and work with their attributes.</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PRACTICE INSTRUCTION</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Window</a:t>
            </a:r>
            <a:r>
              <a:rPr lang="en-US" sz="1200">
                <a:solidFill>
                  <a:srgbClr val="000000"/>
                </a:solidFill>
                <a:latin typeface="Times New Roman"/>
                <a:ea typeface="Times New Roman"/>
                <a:cs typeface="Times New Roman"/>
                <a:sym typeface="Times New Roman"/>
              </a:rPr>
              <a:t> button. </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Search the “</a:t>
            </a:r>
            <a:r>
              <a:rPr b="1" lang="en-US" sz="1200">
                <a:solidFill>
                  <a:srgbClr val="000000"/>
                </a:solidFill>
                <a:latin typeface="Times New Roman"/>
                <a:ea typeface="Times New Roman"/>
                <a:cs typeface="Times New Roman"/>
                <a:sym typeface="Times New Roman"/>
              </a:rPr>
              <a:t>anaconda prompt</a:t>
            </a:r>
            <a:r>
              <a:rPr lang="en-US" sz="1200">
                <a:solidFill>
                  <a:srgbClr val="000000"/>
                </a:solidFill>
                <a:latin typeface="Times New Roman"/>
                <a:ea typeface="Times New Roman"/>
                <a:cs typeface="Times New Roman"/>
                <a:sym typeface="Times New Roman"/>
              </a:rPr>
              <a:t>” and Run.</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Type the command "</a:t>
            </a:r>
            <a:r>
              <a:rPr b="1" lang="en-US" sz="1200">
                <a:solidFill>
                  <a:srgbClr val="000000"/>
                </a:solidFill>
                <a:latin typeface="Times New Roman"/>
                <a:ea typeface="Times New Roman"/>
                <a:cs typeface="Times New Roman"/>
                <a:sym typeface="Times New Roman"/>
              </a:rPr>
              <a:t>jupyter notebook</a:t>
            </a:r>
            <a:r>
              <a:rPr lang="en-US" sz="1200">
                <a:solidFill>
                  <a:srgbClr val="000000"/>
                </a:solidFill>
                <a:latin typeface="Times New Roman"/>
                <a:ea typeface="Times New Roman"/>
                <a:cs typeface="Times New Roman"/>
                <a:sym typeface="Times New Roman"/>
              </a:rPr>
              <a:t>" and press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 Jupyter Notebook, go to the folder containing the practice files.</a:t>
            </a:r>
            <a:r>
              <a:rPr lang="en-US" sz="1000">
                <a:latin typeface="Malgun Gothic"/>
                <a:ea typeface="Malgun Gothic"/>
                <a:cs typeface="Malgun Gothic"/>
                <a:sym typeface="Malgun Gothic"/>
              </a:rPr>
              <a:t> </a:t>
            </a:r>
            <a:r>
              <a:rPr lang="en-US" sz="1200">
                <a:solidFill>
                  <a:srgbClr val="000000"/>
                </a:solidFill>
                <a:latin typeface="Times New Roman"/>
                <a:ea typeface="Times New Roman"/>
                <a:cs typeface="Times New Roman"/>
                <a:sym typeface="Times New Roman"/>
              </a:rPr>
              <a:t>(If you don’t have practice files yet, ask your instructor)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 folder.</a:t>
            </a:r>
            <a:endParaRPr sz="1000">
              <a:latin typeface="Malgun Gothic"/>
              <a:ea typeface="Malgun Gothic"/>
              <a:cs typeface="Malgun Gothic"/>
              <a:sym typeface="Malgun Gothic"/>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Click the</a:t>
            </a:r>
            <a:r>
              <a:rPr b="1" lang="en-US" sz="1200">
                <a:solidFill>
                  <a:srgbClr val="000000"/>
                </a:solidFill>
                <a:latin typeface="Times New Roman"/>
                <a:ea typeface="Times New Roman"/>
                <a:cs typeface="Times New Roman"/>
                <a:sym typeface="Times New Roman"/>
              </a:rPr>
              <a:t> ex_0601.ipynb</a:t>
            </a:r>
            <a:r>
              <a:rPr lang="en-US" sz="1200">
                <a:solidFill>
                  <a:srgbClr val="000000"/>
                </a:solidFill>
                <a:latin typeface="Times New Roman"/>
                <a:ea typeface="Times New Roman"/>
                <a:cs typeface="Times New Roman"/>
                <a:sym typeface="Times New Roman"/>
              </a:rPr>
              <a:t> file.</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Malgun Gothic"/>
                <a:ea typeface="Malgun Gothic"/>
                <a:cs typeface="Malgun Gothic"/>
                <a:sym typeface="Malgun Gothic"/>
              </a:rPr>
              <a:t>Review the examples on the topics below:</a:t>
            </a:r>
            <a:br>
              <a:rPr i="0" lang="en-US" sz="1000">
                <a:solidFill>
                  <a:srgbClr val="FF0000"/>
                </a:solidFill>
                <a:highlight>
                  <a:srgbClr val="FF0000"/>
                </a:highlight>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NumPy library.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basics.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Creating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Indexing and slicing NumPy arrays.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NumPy attributes and reshaping.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Modifying NumPy arrays.</a:t>
            </a:r>
            <a:endParaRPr i="1" sz="1200">
              <a:solidFill>
                <a:schemeClr val="dk1"/>
              </a:solidFill>
              <a:latin typeface="Malgun Gothic"/>
              <a:ea typeface="Malgun Gothic"/>
              <a:cs typeface="Malgun Gothic"/>
              <a:sym typeface="Malgun Gothic"/>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a:p>
            <a:pPr indent="0" lvl="0" marL="0" marR="0" rtl="0" algn="l">
              <a:lnSpc>
                <a:spcPct val="100000"/>
              </a:lnSpc>
              <a:spcBef>
                <a:spcPts val="80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10" name="Google Shape;291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9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4" name="Google Shape;292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25" name="Google Shape;292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9" name="Google Shape;2939;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40" name="Google Shape;2940;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232"/>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232"/>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232"/>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3" name="Shape 63"/>
        <p:cNvGrpSpPr/>
        <p:nvPr/>
      </p:nvGrpSpPr>
      <p:grpSpPr>
        <a:xfrm>
          <a:off x="0" y="0"/>
          <a:ext cx="0" cy="0"/>
          <a:chOff x="0" y="0"/>
          <a:chExt cx="0" cy="0"/>
        </a:xfrm>
      </p:grpSpPr>
      <p:grpSp>
        <p:nvGrpSpPr>
          <p:cNvPr id="64" name="Google Shape;64;p241"/>
          <p:cNvGrpSpPr/>
          <p:nvPr/>
        </p:nvGrpSpPr>
        <p:grpSpPr>
          <a:xfrm>
            <a:off x="449468" y="1462227"/>
            <a:ext cx="9000714" cy="4500283"/>
            <a:chOff x="578678" y="1445207"/>
            <a:chExt cx="8748000" cy="4136077"/>
          </a:xfrm>
        </p:grpSpPr>
        <p:sp>
          <p:nvSpPr>
            <p:cNvPr id="65" name="Google Shape;65;p241"/>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6" name="Google Shape;66;p241"/>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7" name="Google Shape;67;p241"/>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8" name="Google Shape;68;p241"/>
          <p:cNvGrpSpPr/>
          <p:nvPr/>
        </p:nvGrpSpPr>
        <p:grpSpPr>
          <a:xfrm>
            <a:off x="0" y="1"/>
            <a:ext cx="9902825" cy="999802"/>
            <a:chOff x="0" y="1"/>
            <a:chExt cx="9906000" cy="999802"/>
          </a:xfrm>
        </p:grpSpPr>
        <p:sp>
          <p:nvSpPr>
            <p:cNvPr id="69" name="Google Shape;69;p24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70" name="Google Shape;70;p24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71" name="Google Shape;71;p24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2" name="Google Shape;72;p24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3" name="Google Shape;73;p24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74" name="Google Shape;74;p241"/>
          <p:cNvGrpSpPr/>
          <p:nvPr/>
        </p:nvGrpSpPr>
        <p:grpSpPr>
          <a:xfrm>
            <a:off x="747594" y="2408824"/>
            <a:ext cx="8536863" cy="3303528"/>
            <a:chOff x="747834" y="2129937"/>
            <a:chExt cx="8539600" cy="3303528"/>
          </a:xfrm>
        </p:grpSpPr>
        <p:grpSp>
          <p:nvGrpSpPr>
            <p:cNvPr id="75" name="Google Shape;75;p241"/>
            <p:cNvGrpSpPr/>
            <p:nvPr/>
          </p:nvGrpSpPr>
          <p:grpSpPr>
            <a:xfrm>
              <a:off x="747834" y="2129937"/>
              <a:ext cx="8539600" cy="1267182"/>
              <a:chOff x="805623" y="2423005"/>
              <a:chExt cx="8539600" cy="1267182"/>
            </a:xfrm>
          </p:grpSpPr>
          <p:grpSp>
            <p:nvGrpSpPr>
              <p:cNvPr id="76" name="Google Shape;76;p241"/>
              <p:cNvGrpSpPr/>
              <p:nvPr/>
            </p:nvGrpSpPr>
            <p:grpSpPr>
              <a:xfrm>
                <a:off x="966158" y="2423005"/>
                <a:ext cx="8379065" cy="1267182"/>
                <a:chOff x="1098893" y="2558690"/>
                <a:chExt cx="8379065" cy="1267182"/>
              </a:xfrm>
            </p:grpSpPr>
            <p:sp>
              <p:nvSpPr>
                <p:cNvPr id="77" name="Google Shape;77;p241"/>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8" name="Google Shape;78;p241"/>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9" name="Google Shape;79;p241"/>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241"/>
            <p:cNvGrpSpPr/>
            <p:nvPr/>
          </p:nvGrpSpPr>
          <p:grpSpPr>
            <a:xfrm>
              <a:off x="747834" y="3559917"/>
              <a:ext cx="8539600" cy="1055714"/>
              <a:chOff x="805623" y="3889855"/>
              <a:chExt cx="8539600" cy="1055714"/>
            </a:xfrm>
          </p:grpSpPr>
          <p:grpSp>
            <p:nvGrpSpPr>
              <p:cNvPr id="81" name="Google Shape;81;p241"/>
              <p:cNvGrpSpPr/>
              <p:nvPr/>
            </p:nvGrpSpPr>
            <p:grpSpPr>
              <a:xfrm>
                <a:off x="958539" y="3889855"/>
                <a:ext cx="8386684" cy="1055714"/>
                <a:chOff x="1098894" y="2558690"/>
                <a:chExt cx="8386684" cy="1055714"/>
              </a:xfrm>
            </p:grpSpPr>
            <p:sp>
              <p:nvSpPr>
                <p:cNvPr id="82" name="Google Shape;82;p24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3" name="Google Shape;83;p241"/>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4" name="Google Shape;84;p241"/>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5" name="Google Shape;85;p241"/>
            <p:cNvGrpSpPr/>
            <p:nvPr/>
          </p:nvGrpSpPr>
          <p:grpSpPr>
            <a:xfrm>
              <a:off x="747834" y="4781836"/>
              <a:ext cx="8539600" cy="651629"/>
              <a:chOff x="805623" y="5143345"/>
              <a:chExt cx="8539600" cy="651629"/>
            </a:xfrm>
          </p:grpSpPr>
          <p:grpSp>
            <p:nvGrpSpPr>
              <p:cNvPr id="86" name="Google Shape;86;p241"/>
              <p:cNvGrpSpPr/>
              <p:nvPr/>
            </p:nvGrpSpPr>
            <p:grpSpPr>
              <a:xfrm>
                <a:off x="966159" y="5143345"/>
                <a:ext cx="8379064" cy="651629"/>
                <a:chOff x="1098894" y="2558690"/>
                <a:chExt cx="8379064" cy="651629"/>
              </a:xfrm>
            </p:grpSpPr>
            <p:sp>
              <p:nvSpPr>
                <p:cNvPr id="87" name="Google Shape;87;p24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8" name="Google Shape;88;p241"/>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9" name="Google Shape;89;p241"/>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90" name="Google Shape;90;p241"/>
          <p:cNvGrpSpPr/>
          <p:nvPr/>
        </p:nvGrpSpPr>
        <p:grpSpPr>
          <a:xfrm>
            <a:off x="589619" y="1588472"/>
            <a:ext cx="6613544" cy="430887"/>
            <a:chOff x="790976" y="1592058"/>
            <a:chExt cx="6615664" cy="430887"/>
          </a:xfrm>
        </p:grpSpPr>
        <p:sp>
          <p:nvSpPr>
            <p:cNvPr id="91" name="Google Shape;91;p241"/>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92" name="Google Shape;92;p241"/>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3" name="Google Shape;93;p24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4" name="Shape 94"/>
        <p:cNvGrpSpPr/>
        <p:nvPr/>
      </p:nvGrpSpPr>
      <p:grpSpPr>
        <a:xfrm>
          <a:off x="0" y="0"/>
          <a:ext cx="0" cy="0"/>
          <a:chOff x="0" y="0"/>
          <a:chExt cx="0" cy="0"/>
        </a:xfrm>
      </p:grpSpPr>
      <p:grpSp>
        <p:nvGrpSpPr>
          <p:cNvPr id="95" name="Google Shape;95;p242"/>
          <p:cNvGrpSpPr/>
          <p:nvPr/>
        </p:nvGrpSpPr>
        <p:grpSpPr>
          <a:xfrm>
            <a:off x="0" y="1"/>
            <a:ext cx="9902825" cy="999802"/>
            <a:chOff x="0" y="1"/>
            <a:chExt cx="9906000" cy="999802"/>
          </a:xfrm>
        </p:grpSpPr>
        <p:sp>
          <p:nvSpPr>
            <p:cNvPr id="96" name="Google Shape;96;p24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7" name="Google Shape;97;p24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98" name="Google Shape;98;p24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9" name="Google Shape;99;p24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00" name="Google Shape;100;p24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01" name="Google Shape;101;p242"/>
          <p:cNvGrpSpPr/>
          <p:nvPr/>
        </p:nvGrpSpPr>
        <p:grpSpPr>
          <a:xfrm>
            <a:off x="449468" y="1462227"/>
            <a:ext cx="9000714" cy="4500283"/>
            <a:chOff x="449612" y="1219200"/>
            <a:chExt cx="9003600" cy="4500283"/>
          </a:xfrm>
        </p:grpSpPr>
        <p:grpSp>
          <p:nvGrpSpPr>
            <p:cNvPr id="102" name="Google Shape;102;p242"/>
            <p:cNvGrpSpPr/>
            <p:nvPr/>
          </p:nvGrpSpPr>
          <p:grpSpPr>
            <a:xfrm>
              <a:off x="449612" y="1219200"/>
              <a:ext cx="9003600" cy="4500283"/>
              <a:chOff x="578678" y="1445207"/>
              <a:chExt cx="8748000" cy="4136077"/>
            </a:xfrm>
          </p:grpSpPr>
          <p:sp>
            <p:nvSpPr>
              <p:cNvPr id="103" name="Google Shape;103;p242"/>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4" name="Google Shape;104;p242"/>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5" name="Google Shape;105;p242"/>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6" name="Google Shape;106;p242"/>
            <p:cNvGrpSpPr/>
            <p:nvPr/>
          </p:nvGrpSpPr>
          <p:grpSpPr>
            <a:xfrm>
              <a:off x="747834" y="2165797"/>
              <a:ext cx="8539600" cy="1267182"/>
              <a:chOff x="805623" y="2423005"/>
              <a:chExt cx="8539600" cy="1267182"/>
            </a:xfrm>
          </p:grpSpPr>
          <p:grpSp>
            <p:nvGrpSpPr>
              <p:cNvPr id="107" name="Google Shape;107;p242"/>
              <p:cNvGrpSpPr/>
              <p:nvPr/>
            </p:nvGrpSpPr>
            <p:grpSpPr>
              <a:xfrm>
                <a:off x="966158" y="2423005"/>
                <a:ext cx="8379065" cy="1267182"/>
                <a:chOff x="1098893" y="2558690"/>
                <a:chExt cx="8379065" cy="1267182"/>
              </a:xfrm>
            </p:grpSpPr>
            <p:sp>
              <p:nvSpPr>
                <p:cNvPr id="108" name="Google Shape;108;p242"/>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9" name="Google Shape;109;p242"/>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10" name="Google Shape;110;p242"/>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242"/>
            <p:cNvGrpSpPr/>
            <p:nvPr/>
          </p:nvGrpSpPr>
          <p:grpSpPr>
            <a:xfrm>
              <a:off x="747834" y="3595777"/>
              <a:ext cx="8539600" cy="1876451"/>
              <a:chOff x="805623" y="3889855"/>
              <a:chExt cx="8539600" cy="1876451"/>
            </a:xfrm>
          </p:grpSpPr>
          <p:grpSp>
            <p:nvGrpSpPr>
              <p:cNvPr id="112" name="Google Shape;112;p242"/>
              <p:cNvGrpSpPr/>
              <p:nvPr/>
            </p:nvGrpSpPr>
            <p:grpSpPr>
              <a:xfrm>
                <a:off x="958539" y="3889855"/>
                <a:ext cx="8386684" cy="1876451"/>
                <a:chOff x="1098894" y="2558690"/>
                <a:chExt cx="8386684" cy="1876451"/>
              </a:xfrm>
            </p:grpSpPr>
            <p:sp>
              <p:nvSpPr>
                <p:cNvPr id="113" name="Google Shape;113;p24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4" name="Google Shape;114;p242"/>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a:p>
              </p:txBody>
            </p:sp>
          </p:grpSp>
          <p:sp>
            <p:nvSpPr>
              <p:cNvPr id="115" name="Google Shape;115;p242"/>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6" name="Google Shape;116;p242"/>
            <p:cNvGrpSpPr/>
            <p:nvPr/>
          </p:nvGrpSpPr>
          <p:grpSpPr>
            <a:xfrm>
              <a:off x="589808" y="1345444"/>
              <a:ext cx="6615664" cy="430887"/>
              <a:chOff x="790976" y="1592058"/>
              <a:chExt cx="6615664" cy="430887"/>
            </a:xfrm>
          </p:grpSpPr>
          <p:sp>
            <p:nvSpPr>
              <p:cNvPr id="117" name="Google Shape;117;p242"/>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8" name="Google Shape;118;p242"/>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9" name="Google Shape;119;p24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20" name="Shape 120"/>
        <p:cNvGrpSpPr/>
        <p:nvPr/>
      </p:nvGrpSpPr>
      <p:grpSpPr>
        <a:xfrm>
          <a:off x="0" y="0"/>
          <a:ext cx="0" cy="0"/>
          <a:chOff x="0" y="0"/>
          <a:chExt cx="0" cy="0"/>
        </a:xfrm>
      </p:grpSpPr>
      <p:sp>
        <p:nvSpPr>
          <p:cNvPr id="121" name="Google Shape;121;p243"/>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2" name="Google Shape;122;p243"/>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3" name="Google Shape;123;p243"/>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4" name="Google Shape;124;p243"/>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5" name="Google Shape;125;p24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6" name="Google Shape;126;p24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7" name="Google Shape;127;p24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8" name="Google Shape;128;p243"/>
          <p:cNvGrpSpPr/>
          <p:nvPr/>
        </p:nvGrpSpPr>
        <p:grpSpPr>
          <a:xfrm>
            <a:off x="0" y="1"/>
            <a:ext cx="9902825" cy="999802"/>
            <a:chOff x="0" y="1"/>
            <a:chExt cx="9906000" cy="999802"/>
          </a:xfrm>
        </p:grpSpPr>
        <p:sp>
          <p:nvSpPr>
            <p:cNvPr id="129" name="Google Shape;129;p243"/>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0" name="Google Shape;130;p243"/>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31" name="Google Shape;131;p24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2" name="Shape 132"/>
        <p:cNvGrpSpPr/>
        <p:nvPr/>
      </p:nvGrpSpPr>
      <p:grpSpPr>
        <a:xfrm>
          <a:off x="0" y="0"/>
          <a:ext cx="0" cy="0"/>
          <a:chOff x="0" y="0"/>
          <a:chExt cx="0" cy="0"/>
        </a:xfrm>
      </p:grpSpPr>
      <p:cxnSp>
        <p:nvCxnSpPr>
          <p:cNvPr id="133" name="Google Shape;133;p24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4" name="Google Shape;134;p24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5" name="Google Shape;135;p24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6" name="Google Shape;136;p244"/>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7" name="Google Shape;137;p24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8" name="Shape 138"/>
        <p:cNvGrpSpPr/>
        <p:nvPr/>
      </p:nvGrpSpPr>
      <p:grpSpPr>
        <a:xfrm>
          <a:off x="0" y="0"/>
          <a:ext cx="0" cy="0"/>
          <a:chOff x="0" y="0"/>
          <a:chExt cx="0" cy="0"/>
        </a:xfrm>
      </p:grpSpPr>
      <p:pic>
        <p:nvPicPr>
          <p:cNvPr id="139" name="Google Shape;139;p245"/>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0" name="Google Shape;140;p245"/>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1" name="Google Shape;141;p245"/>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42" name="Shape 142"/>
        <p:cNvGrpSpPr/>
        <p:nvPr/>
      </p:nvGrpSpPr>
      <p:grpSpPr>
        <a:xfrm>
          <a:off x="0" y="0"/>
          <a:ext cx="0" cy="0"/>
          <a:chOff x="0" y="0"/>
          <a:chExt cx="0" cy="0"/>
        </a:xfrm>
      </p:grpSpPr>
      <p:pic>
        <p:nvPicPr>
          <p:cNvPr id="143" name="Google Shape;143;p24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4" name="Google Shape;144;p24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5" name="Google Shape;145;p24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23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23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23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23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23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23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23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3" name="Google Shape;23;p23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23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23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23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23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29" name="Google Shape;29;p23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30" name="Shape 30"/>
        <p:cNvGrpSpPr/>
        <p:nvPr/>
      </p:nvGrpSpPr>
      <p:grpSpPr>
        <a:xfrm>
          <a:off x="0" y="0"/>
          <a:ext cx="0" cy="0"/>
          <a:chOff x="0" y="0"/>
          <a:chExt cx="0" cy="0"/>
        </a:xfrm>
      </p:grpSpPr>
      <p:pic>
        <p:nvPicPr>
          <p:cNvPr id="31" name="Google Shape;31;p23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23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23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23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5" name="Google Shape;35;p23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6" name="Shape 36"/>
        <p:cNvGrpSpPr/>
        <p:nvPr/>
      </p:nvGrpSpPr>
      <p:grpSpPr>
        <a:xfrm>
          <a:off x="0" y="0"/>
          <a:ext cx="0" cy="0"/>
          <a:chOff x="0" y="0"/>
          <a:chExt cx="0" cy="0"/>
        </a:xfrm>
      </p:grpSpPr>
      <p:sp>
        <p:nvSpPr>
          <p:cNvPr id="37" name="Google Shape;37;p237"/>
          <p:cNvSpPr txBox="1"/>
          <p:nvPr/>
        </p:nvSpPr>
        <p:spPr>
          <a:xfrm>
            <a:off x="5356183" y="6347711"/>
            <a:ext cx="3401573"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7F7F7F"/>
                </a:solidFill>
                <a:latin typeface="Arial"/>
                <a:ea typeface="Arial"/>
                <a:cs typeface="Arial"/>
                <a:sym typeface="Arial"/>
              </a:rPr>
              <a:t>Chapter 8. Neural Network and Deep Learning</a:t>
            </a:r>
            <a:endParaRPr/>
          </a:p>
        </p:txBody>
      </p:sp>
      <p:sp>
        <p:nvSpPr>
          <p:cNvPr id="38" name="Google Shape;38;p237"/>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9" name="Shape 39"/>
        <p:cNvGrpSpPr/>
        <p:nvPr/>
      </p:nvGrpSpPr>
      <p:grpSpPr>
        <a:xfrm>
          <a:off x="0" y="0"/>
          <a:ext cx="0" cy="0"/>
          <a:chOff x="0" y="0"/>
          <a:chExt cx="0" cy="0"/>
        </a:xfrm>
      </p:grpSpPr>
      <p:pic>
        <p:nvPicPr>
          <p:cNvPr id="40" name="Google Shape;40;p238"/>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1" name="Google Shape;41;p238"/>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2" name="Google Shape;42;p238"/>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ⓒ2023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3" name="Google Shape;43;p238"/>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4" name="Google Shape;44;p238"/>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45" name="Shape 45"/>
        <p:cNvGrpSpPr/>
        <p:nvPr/>
      </p:nvGrpSpPr>
      <p:grpSpPr>
        <a:xfrm>
          <a:off x="0" y="0"/>
          <a:ext cx="0" cy="0"/>
          <a:chOff x="0" y="0"/>
          <a:chExt cx="0" cy="0"/>
        </a:xfrm>
      </p:grpSpPr>
      <p:pic>
        <p:nvPicPr>
          <p:cNvPr id="46" name="Google Shape;46;p239"/>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47" name="Google Shape;47;p23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8" name="Google Shape;48;p23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9" name="Google Shape;49;p23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50" name="Google Shape;50;p23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1" name="Shape 51"/>
        <p:cNvGrpSpPr/>
        <p:nvPr/>
      </p:nvGrpSpPr>
      <p:grpSpPr>
        <a:xfrm>
          <a:off x="0" y="0"/>
          <a:ext cx="0" cy="0"/>
          <a:chOff x="0" y="0"/>
          <a:chExt cx="0" cy="0"/>
        </a:xfrm>
      </p:grpSpPr>
      <p:cxnSp>
        <p:nvCxnSpPr>
          <p:cNvPr id="52" name="Google Shape;52;p24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24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24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5" name="Google Shape;55;p240"/>
          <p:cNvGrpSpPr/>
          <p:nvPr/>
        </p:nvGrpSpPr>
        <p:grpSpPr>
          <a:xfrm>
            <a:off x="0" y="1"/>
            <a:ext cx="9902825" cy="999802"/>
            <a:chOff x="0" y="1"/>
            <a:chExt cx="9906000" cy="999802"/>
          </a:xfrm>
        </p:grpSpPr>
        <p:sp>
          <p:nvSpPr>
            <p:cNvPr id="56" name="Google Shape;56;p24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7" name="Google Shape;57;p24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8" name="Google Shape;58;p240"/>
          <p:cNvGrpSpPr/>
          <p:nvPr/>
        </p:nvGrpSpPr>
        <p:grpSpPr>
          <a:xfrm>
            <a:off x="449855" y="1251376"/>
            <a:ext cx="9015111" cy="4993976"/>
            <a:chOff x="578678" y="1436154"/>
            <a:chExt cx="8748000" cy="4993976"/>
          </a:xfrm>
        </p:grpSpPr>
        <p:sp>
          <p:nvSpPr>
            <p:cNvPr id="59" name="Google Shape;59;p240"/>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0" name="Google Shape;60;p240"/>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 name="Google Shape;61;p240"/>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62" name="Google Shape;62;p24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 8. Neural Network and Deep Learning</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9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8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1.png"/><Relationship Id="rId5" Type="http://schemas.openxmlformats.org/officeDocument/2006/relationships/image" Target="../media/image31.png"/><Relationship Id="rId6" Type="http://schemas.openxmlformats.org/officeDocument/2006/relationships/image" Target="../media/image40.png"/><Relationship Id="rId7"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20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04.png"/><Relationship Id="rId4" Type="http://schemas.openxmlformats.org/officeDocument/2006/relationships/image" Target="../media/image1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2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12.png"/><Relationship Id="rId4" Type="http://schemas.openxmlformats.org/officeDocument/2006/relationships/image" Target="../media/image2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2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211.png"/><Relationship Id="rId4" Type="http://schemas.openxmlformats.org/officeDocument/2006/relationships/image" Target="../media/image20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2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21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216.png"/><Relationship Id="rId4" Type="http://schemas.openxmlformats.org/officeDocument/2006/relationships/image" Target="../media/image2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2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2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22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231.png"/><Relationship Id="rId4" Type="http://schemas.openxmlformats.org/officeDocument/2006/relationships/image" Target="../media/image2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22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2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20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223.png"/><Relationship Id="rId4" Type="http://schemas.openxmlformats.org/officeDocument/2006/relationships/image" Target="../media/image222.png"/><Relationship Id="rId5" Type="http://schemas.openxmlformats.org/officeDocument/2006/relationships/image" Target="../media/image2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242.png"/><Relationship Id="rId4" Type="http://schemas.openxmlformats.org/officeDocument/2006/relationships/image" Target="../media/image232.png"/></Relationships>
</file>

<file path=ppt/slides/_rels/slide131.xml.rels><?xml version="1.0" encoding="UTF-8" standalone="yes"?><Relationships xmlns="http://schemas.openxmlformats.org/package/2006/relationships"><Relationship Id="rId11" Type="http://schemas.openxmlformats.org/officeDocument/2006/relationships/image" Target="../media/image241.png"/><Relationship Id="rId10" Type="http://schemas.openxmlformats.org/officeDocument/2006/relationships/image" Target="../media/image259.png"/><Relationship Id="rId13" Type="http://schemas.openxmlformats.org/officeDocument/2006/relationships/image" Target="../media/image239.png"/><Relationship Id="rId12" Type="http://schemas.openxmlformats.org/officeDocument/2006/relationships/image" Target="../media/image243.png"/><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233.png"/><Relationship Id="rId4" Type="http://schemas.openxmlformats.org/officeDocument/2006/relationships/image" Target="../media/image228.png"/><Relationship Id="rId9" Type="http://schemas.openxmlformats.org/officeDocument/2006/relationships/image" Target="../media/image246.png"/><Relationship Id="rId15" Type="http://schemas.openxmlformats.org/officeDocument/2006/relationships/image" Target="../media/image244.png"/><Relationship Id="rId14" Type="http://schemas.openxmlformats.org/officeDocument/2006/relationships/image" Target="../media/image249.png"/><Relationship Id="rId5" Type="http://schemas.openxmlformats.org/officeDocument/2006/relationships/image" Target="../media/image226.png"/><Relationship Id="rId6" Type="http://schemas.openxmlformats.org/officeDocument/2006/relationships/image" Target="../media/image235.png"/><Relationship Id="rId7" Type="http://schemas.openxmlformats.org/officeDocument/2006/relationships/image" Target="../media/image247.png"/><Relationship Id="rId8" Type="http://schemas.openxmlformats.org/officeDocument/2006/relationships/image" Target="../media/image2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2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253.png"/><Relationship Id="rId4" Type="http://schemas.openxmlformats.org/officeDocument/2006/relationships/image" Target="../media/image234.png"/><Relationship Id="rId5" Type="http://schemas.openxmlformats.org/officeDocument/2006/relationships/image" Target="../media/image237.png"/><Relationship Id="rId6" Type="http://schemas.openxmlformats.org/officeDocument/2006/relationships/image" Target="../media/image252.png"/></Relationships>
</file>

<file path=ppt/slides/_rels/slide134.xml.rels><?xml version="1.0" encoding="UTF-8" standalone="yes"?><Relationships xmlns="http://schemas.openxmlformats.org/package/2006/relationships"><Relationship Id="rId11" Type="http://schemas.openxmlformats.org/officeDocument/2006/relationships/image" Target="../media/image259.png"/><Relationship Id="rId10" Type="http://schemas.openxmlformats.org/officeDocument/2006/relationships/image" Target="../media/image246.png"/><Relationship Id="rId13" Type="http://schemas.openxmlformats.org/officeDocument/2006/relationships/image" Target="../media/image256.png"/><Relationship Id="rId12" Type="http://schemas.openxmlformats.org/officeDocument/2006/relationships/image" Target="../media/image241.png"/><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262.png"/><Relationship Id="rId4" Type="http://schemas.openxmlformats.org/officeDocument/2006/relationships/image" Target="../media/image263.png"/><Relationship Id="rId9" Type="http://schemas.openxmlformats.org/officeDocument/2006/relationships/image" Target="../media/image218.png"/><Relationship Id="rId15" Type="http://schemas.openxmlformats.org/officeDocument/2006/relationships/image" Target="../media/image274.png"/><Relationship Id="rId14" Type="http://schemas.openxmlformats.org/officeDocument/2006/relationships/image" Target="../media/image254.png"/><Relationship Id="rId5" Type="http://schemas.openxmlformats.org/officeDocument/2006/relationships/image" Target="../media/image228.png"/><Relationship Id="rId6" Type="http://schemas.openxmlformats.org/officeDocument/2006/relationships/image" Target="../media/image255.png"/><Relationship Id="rId7" Type="http://schemas.openxmlformats.org/officeDocument/2006/relationships/image" Target="../media/image235.png"/><Relationship Id="rId8" Type="http://schemas.openxmlformats.org/officeDocument/2006/relationships/image" Target="../media/image2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269.png"/><Relationship Id="rId4" Type="http://schemas.openxmlformats.org/officeDocument/2006/relationships/image" Target="../media/image251.png"/><Relationship Id="rId5" Type="http://schemas.openxmlformats.org/officeDocument/2006/relationships/image" Target="../media/image26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27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265.png"/><Relationship Id="rId4" Type="http://schemas.openxmlformats.org/officeDocument/2006/relationships/image" Target="../media/image276.png"/><Relationship Id="rId5" Type="http://schemas.openxmlformats.org/officeDocument/2006/relationships/image" Target="../media/image2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26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85.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85.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85.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1" Type="http://schemas.openxmlformats.org/officeDocument/2006/relationships/image" Target="../media/image281.png"/><Relationship Id="rId10" Type="http://schemas.openxmlformats.org/officeDocument/2006/relationships/image" Target="../media/image273.png"/><Relationship Id="rId12" Type="http://schemas.openxmlformats.org/officeDocument/2006/relationships/image" Target="../media/image284.png"/><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260.png"/><Relationship Id="rId4" Type="http://schemas.openxmlformats.org/officeDocument/2006/relationships/image" Target="../media/image261.png"/><Relationship Id="rId9" Type="http://schemas.openxmlformats.org/officeDocument/2006/relationships/image" Target="../media/image275.png"/><Relationship Id="rId5" Type="http://schemas.openxmlformats.org/officeDocument/2006/relationships/image" Target="../media/image264.png"/><Relationship Id="rId6" Type="http://schemas.openxmlformats.org/officeDocument/2006/relationships/image" Target="../media/image270.png"/><Relationship Id="rId7" Type="http://schemas.openxmlformats.org/officeDocument/2006/relationships/image" Target="../media/image285.png"/><Relationship Id="rId8" Type="http://schemas.openxmlformats.org/officeDocument/2006/relationships/image" Target="../media/image27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28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29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27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280.png"/><Relationship Id="rId4" Type="http://schemas.openxmlformats.org/officeDocument/2006/relationships/image" Target="../media/image29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280.png"/><Relationship Id="rId4" Type="http://schemas.openxmlformats.org/officeDocument/2006/relationships/image" Target="../media/image28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280.png"/><Relationship Id="rId4" Type="http://schemas.openxmlformats.org/officeDocument/2006/relationships/image" Target="../media/image2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280.png"/><Relationship Id="rId4" Type="http://schemas.openxmlformats.org/officeDocument/2006/relationships/image" Target="../media/image28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297.png"/><Relationship Id="rId4" Type="http://schemas.openxmlformats.org/officeDocument/2006/relationships/image" Target="../media/image310.png"/><Relationship Id="rId5" Type="http://schemas.openxmlformats.org/officeDocument/2006/relationships/image" Target="../media/image2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29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280.png"/><Relationship Id="rId4" Type="http://schemas.openxmlformats.org/officeDocument/2006/relationships/image" Target="../media/image30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32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300.png"/><Relationship Id="rId4" Type="http://schemas.openxmlformats.org/officeDocument/2006/relationships/image" Target="../media/image28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31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29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 Id="rId3" Type="http://schemas.openxmlformats.org/officeDocument/2006/relationships/image" Target="../media/image280.png"/><Relationship Id="rId4" Type="http://schemas.openxmlformats.org/officeDocument/2006/relationships/image" Target="../media/image2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30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image" Target="../media/image28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30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30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302.png"/><Relationship Id="rId4" Type="http://schemas.openxmlformats.org/officeDocument/2006/relationships/image" Target="../media/image28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31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296.png"/><Relationship Id="rId4" Type="http://schemas.openxmlformats.org/officeDocument/2006/relationships/image" Target="../media/image28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29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31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301.png"/></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9.png"/><Relationship Id="rId13" Type="http://schemas.openxmlformats.org/officeDocument/2006/relationships/image" Target="../media/image32.png"/><Relationship Id="rId12"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31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304.png"/><Relationship Id="rId4" Type="http://schemas.openxmlformats.org/officeDocument/2006/relationships/image" Target="../media/image30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80.png"/><Relationship Id="rId4" Type="http://schemas.openxmlformats.org/officeDocument/2006/relationships/image" Target="../media/image32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32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32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280.png"/><Relationship Id="rId4" Type="http://schemas.openxmlformats.org/officeDocument/2006/relationships/image" Target="../media/image30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image" Target="../media/image31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33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319.png"/><Relationship Id="rId4" Type="http://schemas.openxmlformats.org/officeDocument/2006/relationships/image" Target="../media/image2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3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31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31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image" Target="../media/image32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 Id="rId3" Type="http://schemas.openxmlformats.org/officeDocument/2006/relationships/image" Target="../media/image34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 Id="rId3" Type="http://schemas.openxmlformats.org/officeDocument/2006/relationships/image" Target="../media/image33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280.png"/><Relationship Id="rId4" Type="http://schemas.openxmlformats.org/officeDocument/2006/relationships/image" Target="../media/image33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 Id="rId3" Type="http://schemas.openxmlformats.org/officeDocument/2006/relationships/image" Target="../media/image32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34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280.png"/><Relationship Id="rId4" Type="http://schemas.openxmlformats.org/officeDocument/2006/relationships/image" Target="../media/image33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332.png"/><Relationship Id="rId4" Type="http://schemas.openxmlformats.org/officeDocument/2006/relationships/image" Target="../media/image3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 Id="rId3" Type="http://schemas.openxmlformats.org/officeDocument/2006/relationships/image" Target="../media/image344.png"/></Relationships>
</file>

<file path=ppt/slides/_rels/slide211.xml.rels><?xml version="1.0" encoding="UTF-8" standalone="yes"?><Relationships xmlns="http://schemas.openxmlformats.org/package/2006/relationships"><Relationship Id="rId11" Type="http://schemas.openxmlformats.org/officeDocument/2006/relationships/image" Target="../media/image348.png"/><Relationship Id="rId10" Type="http://schemas.openxmlformats.org/officeDocument/2006/relationships/image" Target="../media/image349.png"/><Relationship Id="rId12" Type="http://schemas.openxmlformats.org/officeDocument/2006/relationships/image" Target="../media/image343.png"/><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329.png"/><Relationship Id="rId4" Type="http://schemas.openxmlformats.org/officeDocument/2006/relationships/image" Target="../media/image340.png"/><Relationship Id="rId9" Type="http://schemas.openxmlformats.org/officeDocument/2006/relationships/image" Target="../media/image350.png"/><Relationship Id="rId5" Type="http://schemas.openxmlformats.org/officeDocument/2006/relationships/image" Target="../media/image337.png"/><Relationship Id="rId6" Type="http://schemas.openxmlformats.org/officeDocument/2006/relationships/image" Target="../media/image347.png"/><Relationship Id="rId7" Type="http://schemas.openxmlformats.org/officeDocument/2006/relationships/image" Target="../media/image346.png"/><Relationship Id="rId8" Type="http://schemas.openxmlformats.org/officeDocument/2006/relationships/image" Target="../media/image34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338.png"/><Relationship Id="rId4" Type="http://schemas.openxmlformats.org/officeDocument/2006/relationships/image" Target="../media/image353.png"/><Relationship Id="rId5" Type="http://schemas.openxmlformats.org/officeDocument/2006/relationships/image" Target="../media/image355.png"/><Relationship Id="rId6" Type="http://schemas.openxmlformats.org/officeDocument/2006/relationships/image" Target="../media/image357.png"/><Relationship Id="rId7" Type="http://schemas.openxmlformats.org/officeDocument/2006/relationships/image" Target="../media/image358.png"/><Relationship Id="rId8" Type="http://schemas.openxmlformats.org/officeDocument/2006/relationships/image" Target="../media/image36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36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363.png"/><Relationship Id="rId4" Type="http://schemas.openxmlformats.org/officeDocument/2006/relationships/image" Target="../media/image36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354.png"/><Relationship Id="rId4" Type="http://schemas.openxmlformats.org/officeDocument/2006/relationships/image" Target="../media/image35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352.png"/><Relationship Id="rId4" Type="http://schemas.openxmlformats.org/officeDocument/2006/relationships/image" Target="../media/image35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66.png"/><Relationship Id="rId4" Type="http://schemas.openxmlformats.org/officeDocument/2006/relationships/image" Target="../media/image3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35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280.png"/><Relationship Id="rId4" Type="http://schemas.openxmlformats.org/officeDocument/2006/relationships/image" Target="../media/image3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280.png"/><Relationship Id="rId4" Type="http://schemas.openxmlformats.org/officeDocument/2006/relationships/image" Target="../media/image37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280.png"/><Relationship Id="rId4" Type="http://schemas.openxmlformats.org/officeDocument/2006/relationships/image" Target="../media/image36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 Id="rId3" Type="http://schemas.openxmlformats.org/officeDocument/2006/relationships/image" Target="../media/image37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37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80.png"/><Relationship Id="rId4" Type="http://schemas.openxmlformats.org/officeDocument/2006/relationships/image" Target="../media/image37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374.png"/><Relationship Id="rId4" Type="http://schemas.openxmlformats.org/officeDocument/2006/relationships/image" Target="../media/image36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280.png"/><Relationship Id="rId4" Type="http://schemas.openxmlformats.org/officeDocument/2006/relationships/image" Target="../media/image37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280.png"/><Relationship Id="rId4" Type="http://schemas.openxmlformats.org/officeDocument/2006/relationships/image" Target="../media/image37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376.png"/><Relationship Id="rId4" Type="http://schemas.openxmlformats.org/officeDocument/2006/relationships/image" Target="../media/image36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9.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46.png"/><Relationship Id="rId13" Type="http://schemas.openxmlformats.org/officeDocument/2006/relationships/image" Target="../media/image43.png"/><Relationship Id="rId12" Type="http://schemas.openxmlformats.org/officeDocument/2006/relationships/image" Target="../media/image45.png"/><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56.png"/><Relationship Id="rId15" Type="http://schemas.openxmlformats.org/officeDocument/2006/relationships/image" Target="../media/image48.png"/><Relationship Id="rId14" Type="http://schemas.openxmlformats.org/officeDocument/2006/relationships/image" Target="../media/image58.png"/><Relationship Id="rId16" Type="http://schemas.openxmlformats.org/officeDocument/2006/relationships/image" Target="../media/image62.png"/><Relationship Id="rId5" Type="http://schemas.openxmlformats.org/officeDocument/2006/relationships/image" Target="../media/image52.png"/><Relationship Id="rId6" Type="http://schemas.openxmlformats.org/officeDocument/2006/relationships/image" Target="../media/image44.png"/><Relationship Id="rId7" Type="http://schemas.openxmlformats.org/officeDocument/2006/relationships/image" Target="../media/image67.png"/><Relationship Id="rId8"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110.png"/><Relationship Id="rId12" Type="http://schemas.openxmlformats.org/officeDocument/2006/relationships/image" Target="../media/image65.png"/><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68.png"/><Relationship Id="rId9" Type="http://schemas.openxmlformats.org/officeDocument/2006/relationships/image" Target="../media/image6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64.png"/><Relationship Id="rId8"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goo.gl/8qEGHD" TargetMode="Externa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70.png"/><Relationship Id="rId12"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76.png"/><Relationship Id="rId5" Type="http://schemas.openxmlformats.org/officeDocument/2006/relationships/image" Target="../media/image91.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86.png"/><Relationship Id="rId5" Type="http://schemas.openxmlformats.org/officeDocument/2006/relationships/image" Target="../media/image72.png"/><Relationship Id="rId6" Type="http://schemas.openxmlformats.org/officeDocument/2006/relationships/image" Target="../media/image85.png"/><Relationship Id="rId7" Type="http://schemas.openxmlformats.org/officeDocument/2006/relationships/image" Target="../media/image82.png"/><Relationship Id="rId8"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0" Type="http://schemas.openxmlformats.org/officeDocument/2006/relationships/image" Target="../media/image68.png"/><Relationship Id="rId11" Type="http://schemas.openxmlformats.org/officeDocument/2006/relationships/image" Target="../media/image45.png"/><Relationship Id="rId22" Type="http://schemas.openxmlformats.org/officeDocument/2006/relationships/image" Target="../media/image55.png"/><Relationship Id="rId10" Type="http://schemas.openxmlformats.org/officeDocument/2006/relationships/image" Target="../media/image46.png"/><Relationship Id="rId21" Type="http://schemas.openxmlformats.org/officeDocument/2006/relationships/image" Target="../media/image54.png"/><Relationship Id="rId13" Type="http://schemas.openxmlformats.org/officeDocument/2006/relationships/image" Target="../media/image57.png"/><Relationship Id="rId24" Type="http://schemas.openxmlformats.org/officeDocument/2006/relationships/image" Target="../media/image66.png"/><Relationship Id="rId12" Type="http://schemas.openxmlformats.org/officeDocument/2006/relationships/image" Target="../media/image43.png"/><Relationship Id="rId23" Type="http://schemas.openxmlformats.org/officeDocument/2006/relationships/image" Target="../media/image64.png"/><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4.png"/><Relationship Id="rId15" Type="http://schemas.openxmlformats.org/officeDocument/2006/relationships/image" Target="../media/image48.png"/><Relationship Id="rId14" Type="http://schemas.openxmlformats.org/officeDocument/2006/relationships/image" Target="../media/image58.png"/><Relationship Id="rId17" Type="http://schemas.openxmlformats.org/officeDocument/2006/relationships/image" Target="../media/image105.png"/><Relationship Id="rId16" Type="http://schemas.openxmlformats.org/officeDocument/2006/relationships/image" Target="../media/image62.png"/><Relationship Id="rId5" Type="http://schemas.openxmlformats.org/officeDocument/2006/relationships/image" Target="../media/image83.png"/><Relationship Id="rId19" Type="http://schemas.openxmlformats.org/officeDocument/2006/relationships/image" Target="../media/image108.png"/><Relationship Id="rId6" Type="http://schemas.openxmlformats.org/officeDocument/2006/relationships/image" Target="../media/image93.png"/><Relationship Id="rId18" Type="http://schemas.openxmlformats.org/officeDocument/2006/relationships/image" Target="../media/image120.png"/><Relationship Id="rId7" Type="http://schemas.openxmlformats.org/officeDocument/2006/relationships/image" Target="../media/image92.png"/><Relationship Id="rId8" Type="http://schemas.openxmlformats.org/officeDocument/2006/relationships/image" Target="../media/image95.png"/></Relationships>
</file>

<file path=ppt/slides/_rels/slide47.xml.rels><?xml version="1.0" encoding="UTF-8" standalone="yes"?><Relationships xmlns="http://schemas.openxmlformats.org/package/2006/relationships"><Relationship Id="rId20" Type="http://schemas.openxmlformats.org/officeDocument/2006/relationships/image" Target="../media/image79.png"/><Relationship Id="rId11" Type="http://schemas.openxmlformats.org/officeDocument/2006/relationships/image" Target="../media/image91.png"/><Relationship Id="rId22" Type="http://schemas.openxmlformats.org/officeDocument/2006/relationships/image" Target="../media/image85.png"/><Relationship Id="rId10" Type="http://schemas.openxmlformats.org/officeDocument/2006/relationships/image" Target="../media/image78.png"/><Relationship Id="rId21" Type="http://schemas.openxmlformats.org/officeDocument/2006/relationships/image" Target="../media/image72.png"/><Relationship Id="rId13" Type="http://schemas.openxmlformats.org/officeDocument/2006/relationships/image" Target="../media/image77.png"/><Relationship Id="rId12" Type="http://schemas.openxmlformats.org/officeDocument/2006/relationships/image" Target="../media/image71.png"/><Relationship Id="rId23" Type="http://schemas.openxmlformats.org/officeDocument/2006/relationships/image" Target="../media/image82.png"/><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image" Target="../media/image120.png"/><Relationship Id="rId9" Type="http://schemas.openxmlformats.org/officeDocument/2006/relationships/image" Target="../media/image136.png"/><Relationship Id="rId15" Type="http://schemas.openxmlformats.org/officeDocument/2006/relationships/image" Target="../media/image76.png"/><Relationship Id="rId14" Type="http://schemas.openxmlformats.org/officeDocument/2006/relationships/image" Target="../media/image69.png"/><Relationship Id="rId17" Type="http://schemas.openxmlformats.org/officeDocument/2006/relationships/image" Target="../media/image98.png"/><Relationship Id="rId16" Type="http://schemas.openxmlformats.org/officeDocument/2006/relationships/image" Target="../media/image70.png"/><Relationship Id="rId5" Type="http://schemas.openxmlformats.org/officeDocument/2006/relationships/image" Target="../media/image108.png"/><Relationship Id="rId19" Type="http://schemas.openxmlformats.org/officeDocument/2006/relationships/image" Target="../media/image128.png"/><Relationship Id="rId6" Type="http://schemas.openxmlformats.org/officeDocument/2006/relationships/image" Target="../media/image110.png"/><Relationship Id="rId18" Type="http://schemas.openxmlformats.org/officeDocument/2006/relationships/image" Target="../media/image80.png"/><Relationship Id="rId7" Type="http://schemas.openxmlformats.org/officeDocument/2006/relationships/image" Target="../media/image75.png"/><Relationship Id="rId8"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137.png"/><Relationship Id="rId10" Type="http://schemas.openxmlformats.org/officeDocument/2006/relationships/image" Target="../media/image134.png"/><Relationship Id="rId13" Type="http://schemas.openxmlformats.org/officeDocument/2006/relationships/image" Target="../media/image142.png"/><Relationship Id="rId12" Type="http://schemas.openxmlformats.org/officeDocument/2006/relationships/image" Target="../media/image135.png"/><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6.png"/><Relationship Id="rId4" Type="http://schemas.openxmlformats.org/officeDocument/2006/relationships/image" Target="../media/image139.png"/><Relationship Id="rId9" Type="http://schemas.openxmlformats.org/officeDocument/2006/relationships/image" Target="../media/image126.png"/><Relationship Id="rId15" Type="http://schemas.openxmlformats.org/officeDocument/2006/relationships/image" Target="../media/image143.png"/><Relationship Id="rId14" Type="http://schemas.openxmlformats.org/officeDocument/2006/relationships/image" Target="../media/image157.png"/><Relationship Id="rId16" Type="http://schemas.openxmlformats.org/officeDocument/2006/relationships/image" Target="../media/image140.png"/><Relationship Id="rId5" Type="http://schemas.openxmlformats.org/officeDocument/2006/relationships/image" Target="../media/image138.png"/><Relationship Id="rId6" Type="http://schemas.openxmlformats.org/officeDocument/2006/relationships/image" Target="../media/image147.png"/><Relationship Id="rId7" Type="http://schemas.openxmlformats.org/officeDocument/2006/relationships/image" Target="../media/image146.png"/><Relationship Id="rId8" Type="http://schemas.openxmlformats.org/officeDocument/2006/relationships/image" Target="../media/image1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55.png"/><Relationship Id="rId4" Type="http://schemas.openxmlformats.org/officeDocument/2006/relationships/image" Target="../media/image1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56.png"/><Relationship Id="rId4" Type="http://schemas.openxmlformats.org/officeDocument/2006/relationships/image" Target="../media/image153.png"/><Relationship Id="rId5" Type="http://schemas.openxmlformats.org/officeDocument/2006/relationships/image" Target="../media/image1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54.png"/><Relationship Id="rId4" Type="http://schemas.openxmlformats.org/officeDocument/2006/relationships/image" Target="../media/image168.png"/><Relationship Id="rId5" Type="http://schemas.openxmlformats.org/officeDocument/2006/relationships/image" Target="../media/image144.png"/><Relationship Id="rId6" Type="http://schemas.openxmlformats.org/officeDocument/2006/relationships/image" Target="../media/image1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62.png"/><Relationship Id="rId4" Type="http://schemas.openxmlformats.org/officeDocument/2006/relationships/image" Target="../media/image1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59.png"/><Relationship Id="rId4" Type="http://schemas.openxmlformats.org/officeDocument/2006/relationships/image" Target="../media/image1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65.png"/><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50.png"/><Relationship Id="rId4" Type="http://schemas.openxmlformats.org/officeDocument/2006/relationships/image" Target="../media/image1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playground.tensorflow.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66.png"/><Relationship Id="rId4" Type="http://schemas.openxmlformats.org/officeDocument/2006/relationships/image" Target="../media/image158.png"/><Relationship Id="rId5" Type="http://schemas.openxmlformats.org/officeDocument/2006/relationships/image" Target="../media/image169.png"/><Relationship Id="rId6" Type="http://schemas.openxmlformats.org/officeDocument/2006/relationships/image" Target="../media/image199.png"/><Relationship Id="rId7" Type="http://schemas.openxmlformats.org/officeDocument/2006/relationships/image" Target="../media/image1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61.png"/><Relationship Id="rId4" Type="http://schemas.openxmlformats.org/officeDocument/2006/relationships/image" Target="../media/image183.png"/><Relationship Id="rId5" Type="http://schemas.openxmlformats.org/officeDocument/2006/relationships/image" Target="../media/image1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37.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www.tensorflow.org/install/gpu"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2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0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8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Campus</a:t>
            </a:r>
            <a:endParaRPr/>
          </a:p>
        </p:txBody>
      </p:sp>
      <p:grpSp>
        <p:nvGrpSpPr>
          <p:cNvPr id="152" name="Google Shape;152;p1"/>
          <p:cNvGrpSpPr/>
          <p:nvPr/>
        </p:nvGrpSpPr>
        <p:grpSpPr>
          <a:xfrm>
            <a:off x="724457" y="4319714"/>
            <a:ext cx="6095883" cy="369214"/>
            <a:chOff x="724689" y="4320000"/>
            <a:chExt cx="6097837" cy="369332"/>
          </a:xfrm>
        </p:grpSpPr>
        <p:sp>
          <p:nvSpPr>
            <p:cNvPr id="153" name="Google Shape;15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0" i="0" lang="en-US" sz="2399" u="none" cap="none" strike="noStrike">
                  <a:solidFill>
                    <a:srgbClr val="1428A0"/>
                  </a:solidFill>
                  <a:latin typeface="Arial"/>
                  <a:ea typeface="Arial"/>
                  <a:cs typeface="Arial"/>
                  <a:sym typeface="Arial"/>
                </a:rPr>
                <a:t>Artificial Intelligence Course</a:t>
              </a:r>
              <a:endParaRPr b="0" i="0" sz="2399" u="none" cap="none" strike="noStrike">
                <a:solidFill>
                  <a:srgbClr val="1428A0"/>
                </a:solidFill>
                <a:latin typeface="Arial"/>
                <a:ea typeface="Arial"/>
                <a:cs typeface="Arial"/>
                <a:sym typeface="Arial"/>
              </a:endParaRPr>
            </a:p>
          </p:txBody>
        </p:sp>
        <p:sp>
          <p:nvSpPr>
            <p:cNvPr id="154" name="Google Shape;15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10"/>
          <p:cNvGrpSpPr/>
          <p:nvPr/>
        </p:nvGrpSpPr>
        <p:grpSpPr>
          <a:xfrm>
            <a:off x="559817" y="1428745"/>
            <a:ext cx="8783192" cy="215444"/>
            <a:chOff x="559817" y="2136914"/>
            <a:chExt cx="8783192" cy="215444"/>
          </a:xfrm>
        </p:grpSpPr>
        <p:sp>
          <p:nvSpPr>
            <p:cNvPr id="296" name="Google Shape;296;p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7" name="Google Shape;297;p1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298" name="Google Shape;298;p10"/>
          <p:cNvGrpSpPr/>
          <p:nvPr/>
        </p:nvGrpSpPr>
        <p:grpSpPr>
          <a:xfrm>
            <a:off x="450000" y="450000"/>
            <a:ext cx="9018000" cy="276999"/>
            <a:chOff x="450000" y="450000"/>
            <a:chExt cx="9018000" cy="276999"/>
          </a:xfrm>
        </p:grpSpPr>
        <p:sp>
          <p:nvSpPr>
            <p:cNvPr id="299" name="Google Shape;299;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300" name="Google Shape;300;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301" name="Google Shape;301;p10"/>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Suppose that we know the ‘w’ values to solve a problem. w0 is -0,5, w1 is 1, w2 is 1. </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(w: a weight vector)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Execute the Excel function after substituting x1 with 0 and x2 with 0.</a:t>
            </a:r>
            <a:endParaRPr sz="1300">
              <a:solidFill>
                <a:srgbClr val="262626"/>
              </a:solidFill>
              <a:latin typeface="Arial"/>
              <a:ea typeface="Arial"/>
              <a:cs typeface="Arial"/>
              <a:sym typeface="Arial"/>
            </a:endParaRPr>
          </a:p>
        </p:txBody>
      </p:sp>
      <p:grpSp>
        <p:nvGrpSpPr>
          <p:cNvPr id="302" name="Google Shape;302;p10"/>
          <p:cNvGrpSpPr/>
          <p:nvPr/>
        </p:nvGrpSpPr>
        <p:grpSpPr>
          <a:xfrm>
            <a:off x="1475991" y="3298074"/>
            <a:ext cx="4776204" cy="2703244"/>
            <a:chOff x="1475991" y="3290579"/>
            <a:chExt cx="4776204" cy="2703244"/>
          </a:xfrm>
        </p:grpSpPr>
        <p:sp>
          <p:nvSpPr>
            <p:cNvPr id="303" name="Google Shape;303;p10"/>
            <p:cNvSpPr txBox="1"/>
            <p:nvPr/>
          </p:nvSpPr>
          <p:spPr>
            <a:xfrm>
              <a:off x="1475991" y="3432219"/>
              <a:ext cx="3818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x0</a:t>
              </a:r>
              <a:endParaRPr sz="1400">
                <a:solidFill>
                  <a:schemeClr val="dk1"/>
                </a:solidFill>
                <a:latin typeface="Arial"/>
                <a:ea typeface="Arial"/>
                <a:cs typeface="Arial"/>
                <a:sym typeface="Arial"/>
              </a:endParaRPr>
            </a:p>
          </p:txBody>
        </p:sp>
        <p:sp>
          <p:nvSpPr>
            <p:cNvPr id="304" name="Google Shape;304;p10"/>
            <p:cNvSpPr txBox="1"/>
            <p:nvPr/>
          </p:nvSpPr>
          <p:spPr>
            <a:xfrm>
              <a:off x="1485669" y="4512063"/>
              <a:ext cx="3513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x1</a:t>
              </a:r>
              <a:endParaRPr sz="1400">
                <a:solidFill>
                  <a:schemeClr val="dk1"/>
                </a:solidFill>
                <a:latin typeface="Arial"/>
                <a:ea typeface="Arial"/>
                <a:cs typeface="Arial"/>
                <a:sym typeface="Arial"/>
              </a:endParaRPr>
            </a:p>
          </p:txBody>
        </p:sp>
        <p:sp>
          <p:nvSpPr>
            <p:cNvPr id="305" name="Google Shape;305;p10"/>
            <p:cNvSpPr txBox="1"/>
            <p:nvPr/>
          </p:nvSpPr>
          <p:spPr>
            <a:xfrm>
              <a:off x="1495347" y="5591907"/>
              <a:ext cx="36580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x2</a:t>
              </a:r>
              <a:endParaRPr sz="1400">
                <a:solidFill>
                  <a:schemeClr val="dk1"/>
                </a:solidFill>
                <a:latin typeface="Arial"/>
                <a:ea typeface="Arial"/>
                <a:cs typeface="Arial"/>
                <a:sym typeface="Arial"/>
              </a:endParaRPr>
            </a:p>
          </p:txBody>
        </p:sp>
        <p:cxnSp>
          <p:nvCxnSpPr>
            <p:cNvPr id="306" name="Google Shape;306;p10"/>
            <p:cNvCxnSpPr/>
            <p:nvPr/>
          </p:nvCxnSpPr>
          <p:spPr>
            <a:xfrm>
              <a:off x="1907534" y="3584512"/>
              <a:ext cx="1008112" cy="0"/>
            </a:xfrm>
            <a:prstGeom prst="straightConnector1">
              <a:avLst/>
            </a:prstGeom>
            <a:noFill/>
            <a:ln cap="flat" cmpd="sng" w="19050">
              <a:solidFill>
                <a:srgbClr val="1429A0"/>
              </a:solidFill>
              <a:prstDash val="solid"/>
              <a:miter lim="800000"/>
              <a:headEnd len="sm" w="sm" type="none"/>
              <a:tailEnd len="med" w="med" type="triangle"/>
            </a:ln>
          </p:spPr>
        </p:cxnSp>
        <p:sp>
          <p:nvSpPr>
            <p:cNvPr id="307" name="Google Shape;307;p10"/>
            <p:cNvSpPr txBox="1"/>
            <p:nvPr/>
          </p:nvSpPr>
          <p:spPr>
            <a:xfrm>
              <a:off x="2265056" y="3290579"/>
              <a:ext cx="2632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a:t>
              </a:r>
              <a:endParaRPr sz="1400">
                <a:solidFill>
                  <a:schemeClr val="dk1"/>
                </a:solidFill>
                <a:latin typeface="Arial"/>
                <a:ea typeface="Arial"/>
                <a:cs typeface="Arial"/>
                <a:sym typeface="Arial"/>
              </a:endParaRPr>
            </a:p>
          </p:txBody>
        </p:sp>
        <p:cxnSp>
          <p:nvCxnSpPr>
            <p:cNvPr id="308" name="Google Shape;308;p10"/>
            <p:cNvCxnSpPr/>
            <p:nvPr/>
          </p:nvCxnSpPr>
          <p:spPr>
            <a:xfrm>
              <a:off x="1907534" y="4678564"/>
              <a:ext cx="1008112" cy="0"/>
            </a:xfrm>
            <a:prstGeom prst="straightConnector1">
              <a:avLst/>
            </a:prstGeom>
            <a:noFill/>
            <a:ln cap="flat" cmpd="sng" w="19050">
              <a:solidFill>
                <a:srgbClr val="1429A0"/>
              </a:solidFill>
              <a:prstDash val="solid"/>
              <a:miter lim="800000"/>
              <a:headEnd len="sm" w="sm" type="none"/>
              <a:tailEnd len="med" w="med" type="triangle"/>
            </a:ln>
          </p:spPr>
        </p:cxnSp>
        <p:sp>
          <p:nvSpPr>
            <p:cNvPr id="309" name="Google Shape;309;p10"/>
            <p:cNvSpPr txBox="1"/>
            <p:nvPr/>
          </p:nvSpPr>
          <p:spPr>
            <a:xfrm>
              <a:off x="2265056" y="4384631"/>
              <a:ext cx="29367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0</a:t>
              </a:r>
              <a:endParaRPr sz="1400">
                <a:solidFill>
                  <a:schemeClr val="dk1"/>
                </a:solidFill>
                <a:latin typeface="Arial"/>
                <a:ea typeface="Arial"/>
                <a:cs typeface="Arial"/>
                <a:sym typeface="Arial"/>
              </a:endParaRPr>
            </a:p>
          </p:txBody>
        </p:sp>
        <p:cxnSp>
          <p:nvCxnSpPr>
            <p:cNvPr id="310" name="Google Shape;310;p10"/>
            <p:cNvCxnSpPr/>
            <p:nvPr/>
          </p:nvCxnSpPr>
          <p:spPr>
            <a:xfrm>
              <a:off x="1907534" y="5772616"/>
              <a:ext cx="1008112" cy="0"/>
            </a:xfrm>
            <a:prstGeom prst="straightConnector1">
              <a:avLst/>
            </a:prstGeom>
            <a:noFill/>
            <a:ln cap="flat" cmpd="sng" w="19050">
              <a:solidFill>
                <a:srgbClr val="1429A0"/>
              </a:solidFill>
              <a:prstDash val="solid"/>
              <a:miter lim="800000"/>
              <a:headEnd len="sm" w="sm" type="none"/>
              <a:tailEnd len="med" w="med" type="triangle"/>
            </a:ln>
          </p:spPr>
        </p:cxnSp>
        <p:sp>
          <p:nvSpPr>
            <p:cNvPr id="311" name="Google Shape;311;p10"/>
            <p:cNvSpPr txBox="1"/>
            <p:nvPr/>
          </p:nvSpPr>
          <p:spPr>
            <a:xfrm>
              <a:off x="2265056" y="5478683"/>
              <a:ext cx="29367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0</a:t>
              </a:r>
              <a:endParaRPr sz="1400">
                <a:solidFill>
                  <a:schemeClr val="dk1"/>
                </a:solidFill>
                <a:latin typeface="Arial"/>
                <a:ea typeface="Arial"/>
                <a:cs typeface="Arial"/>
                <a:sym typeface="Arial"/>
              </a:endParaRPr>
            </a:p>
          </p:txBody>
        </p:sp>
        <p:sp>
          <p:nvSpPr>
            <p:cNvPr id="312" name="Google Shape;312;p10"/>
            <p:cNvSpPr/>
            <p:nvPr/>
          </p:nvSpPr>
          <p:spPr>
            <a:xfrm>
              <a:off x="2915646" y="3332484"/>
              <a:ext cx="504056" cy="504056"/>
            </a:xfrm>
            <a:prstGeom prst="ellipse">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sp>
          <p:nvSpPr>
            <p:cNvPr id="313" name="Google Shape;313;p10"/>
            <p:cNvSpPr/>
            <p:nvPr/>
          </p:nvSpPr>
          <p:spPr>
            <a:xfrm>
              <a:off x="2915646" y="4419435"/>
              <a:ext cx="504056" cy="504056"/>
            </a:xfrm>
            <a:prstGeom prst="ellipse">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0</a:t>
              </a:r>
              <a:endParaRPr sz="1600">
                <a:solidFill>
                  <a:schemeClr val="lt1"/>
                </a:solidFill>
                <a:latin typeface="Arial"/>
                <a:ea typeface="Arial"/>
                <a:cs typeface="Arial"/>
                <a:sym typeface="Arial"/>
              </a:endParaRPr>
            </a:p>
          </p:txBody>
        </p:sp>
        <p:sp>
          <p:nvSpPr>
            <p:cNvPr id="314" name="Google Shape;314;p10"/>
            <p:cNvSpPr/>
            <p:nvPr/>
          </p:nvSpPr>
          <p:spPr>
            <a:xfrm>
              <a:off x="2915646" y="5489767"/>
              <a:ext cx="504056" cy="504056"/>
            </a:xfrm>
            <a:prstGeom prst="ellipse">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0</a:t>
              </a:r>
              <a:endParaRPr sz="1600">
                <a:solidFill>
                  <a:schemeClr val="lt1"/>
                </a:solidFill>
                <a:latin typeface="Arial"/>
                <a:ea typeface="Arial"/>
                <a:cs typeface="Arial"/>
                <a:sym typeface="Arial"/>
              </a:endParaRPr>
            </a:p>
          </p:txBody>
        </p:sp>
        <p:cxnSp>
          <p:nvCxnSpPr>
            <p:cNvPr id="315" name="Google Shape;315;p10"/>
            <p:cNvCxnSpPr/>
            <p:nvPr/>
          </p:nvCxnSpPr>
          <p:spPr>
            <a:xfrm>
              <a:off x="3419702" y="3584512"/>
              <a:ext cx="1856836" cy="920032"/>
            </a:xfrm>
            <a:prstGeom prst="straightConnector1">
              <a:avLst/>
            </a:prstGeom>
            <a:noFill/>
            <a:ln cap="flat" cmpd="sng" w="19050">
              <a:solidFill>
                <a:srgbClr val="1429A0"/>
              </a:solidFill>
              <a:prstDash val="solid"/>
              <a:miter lim="800000"/>
              <a:headEnd len="sm" w="sm" type="none"/>
              <a:tailEnd len="med" w="med" type="triangle"/>
            </a:ln>
          </p:spPr>
        </p:cxnSp>
        <p:sp>
          <p:nvSpPr>
            <p:cNvPr id="316" name="Google Shape;316;p10"/>
            <p:cNvSpPr/>
            <p:nvPr/>
          </p:nvSpPr>
          <p:spPr>
            <a:xfrm>
              <a:off x="5256154" y="4174508"/>
              <a:ext cx="996041" cy="996041"/>
            </a:xfrm>
            <a:prstGeom prst="ellipse">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-0.5</a:t>
              </a:r>
              <a:endParaRPr sz="1600">
                <a:solidFill>
                  <a:schemeClr val="lt1"/>
                </a:solidFill>
                <a:latin typeface="Arial"/>
                <a:ea typeface="Arial"/>
                <a:cs typeface="Arial"/>
                <a:sym typeface="Arial"/>
              </a:endParaRPr>
            </a:p>
          </p:txBody>
        </p:sp>
        <p:cxnSp>
          <p:nvCxnSpPr>
            <p:cNvPr id="317" name="Google Shape;317;p10"/>
            <p:cNvCxnSpPr>
              <a:stCxn id="313" idx="6"/>
              <a:endCxn id="316" idx="2"/>
            </p:cNvCxnSpPr>
            <p:nvPr/>
          </p:nvCxnSpPr>
          <p:spPr>
            <a:xfrm>
              <a:off x="3419702" y="4671463"/>
              <a:ext cx="1836600" cy="1200"/>
            </a:xfrm>
            <a:prstGeom prst="straightConnector1">
              <a:avLst/>
            </a:prstGeom>
            <a:noFill/>
            <a:ln cap="flat" cmpd="sng" w="19050">
              <a:solidFill>
                <a:srgbClr val="1429A0"/>
              </a:solidFill>
              <a:prstDash val="solid"/>
              <a:miter lim="800000"/>
              <a:headEnd len="sm" w="sm" type="none"/>
              <a:tailEnd len="med" w="med" type="triangle"/>
            </a:ln>
          </p:spPr>
        </p:cxnSp>
        <p:cxnSp>
          <p:nvCxnSpPr>
            <p:cNvPr id="318" name="Google Shape;318;p10"/>
            <p:cNvCxnSpPr>
              <a:stCxn id="314" idx="6"/>
            </p:cNvCxnSpPr>
            <p:nvPr/>
          </p:nvCxnSpPr>
          <p:spPr>
            <a:xfrm flipH="1" rot="10800000">
              <a:off x="3419702" y="4841795"/>
              <a:ext cx="1849200" cy="900000"/>
            </a:xfrm>
            <a:prstGeom prst="straightConnector1">
              <a:avLst/>
            </a:prstGeom>
            <a:noFill/>
            <a:ln cap="flat" cmpd="sng" w="19050">
              <a:solidFill>
                <a:srgbClr val="1429A0"/>
              </a:solidFill>
              <a:prstDash val="solid"/>
              <a:miter lim="800000"/>
              <a:headEnd len="sm" w="sm" type="none"/>
              <a:tailEnd len="med" w="med" type="triangle"/>
            </a:ln>
          </p:spPr>
        </p:cxnSp>
        <p:sp>
          <p:nvSpPr>
            <p:cNvPr id="319" name="Google Shape;319;p10"/>
            <p:cNvSpPr txBox="1"/>
            <p:nvPr/>
          </p:nvSpPr>
          <p:spPr>
            <a:xfrm>
              <a:off x="4122965" y="3744952"/>
              <a:ext cx="429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w0</a:t>
              </a:r>
              <a:endParaRPr sz="1400">
                <a:solidFill>
                  <a:schemeClr val="dk1"/>
                </a:solidFill>
                <a:latin typeface="Arial"/>
                <a:ea typeface="Arial"/>
                <a:cs typeface="Arial"/>
                <a:sym typeface="Arial"/>
              </a:endParaRPr>
            </a:p>
          </p:txBody>
        </p:sp>
        <p:sp>
          <p:nvSpPr>
            <p:cNvPr id="320" name="Google Shape;320;p10"/>
            <p:cNvSpPr txBox="1"/>
            <p:nvPr/>
          </p:nvSpPr>
          <p:spPr>
            <a:xfrm>
              <a:off x="4138194" y="4412375"/>
              <a:ext cx="39946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w1</a:t>
              </a:r>
              <a:endParaRPr sz="1400">
                <a:solidFill>
                  <a:schemeClr val="dk1"/>
                </a:solidFill>
                <a:latin typeface="Arial"/>
                <a:ea typeface="Arial"/>
                <a:cs typeface="Arial"/>
                <a:sym typeface="Arial"/>
              </a:endParaRPr>
            </a:p>
          </p:txBody>
        </p:sp>
        <p:sp>
          <p:nvSpPr>
            <p:cNvPr id="321" name="Google Shape;321;p10"/>
            <p:cNvSpPr txBox="1"/>
            <p:nvPr/>
          </p:nvSpPr>
          <p:spPr>
            <a:xfrm>
              <a:off x="4137424" y="5291809"/>
              <a:ext cx="41389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w2</a:t>
              </a:r>
              <a:endParaRPr sz="1400">
                <a:solidFill>
                  <a:schemeClr val="dk1"/>
                </a:solidFill>
                <a:latin typeface="Arial"/>
                <a:ea typeface="Arial"/>
                <a:cs typeface="Arial"/>
                <a:sym typeface="Arial"/>
              </a:endParaRPr>
            </a:p>
          </p:txBody>
        </p:sp>
      </p:grpSp>
      <p:graphicFrame>
        <p:nvGraphicFramePr>
          <p:cNvPr id="322" name="Google Shape;322;p10"/>
          <p:cNvGraphicFramePr/>
          <p:nvPr/>
        </p:nvGraphicFramePr>
        <p:xfrm>
          <a:off x="3461503" y="2798336"/>
          <a:ext cx="3000000" cy="3000000"/>
        </p:xfrm>
        <a:graphic>
          <a:graphicData uri="http://schemas.openxmlformats.org/drawingml/2006/table">
            <a:tbl>
              <a:tblPr bandRow="1" firstRow="1">
                <a:noFill/>
                <a:tableStyleId>{B0F2CE99-B44A-4AAD-A28B-D6418A38CF92}</a:tableStyleId>
              </a:tblPr>
              <a:tblGrid>
                <a:gridCol w="796275"/>
                <a:gridCol w="796275"/>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x1</a:t>
                      </a:r>
                      <a:endParaRPr sz="1300" u="none" cap="none" strike="noStrike">
                        <a:latin typeface="Arial"/>
                        <a:ea typeface="Arial"/>
                        <a:cs typeface="Arial"/>
                        <a:sym typeface="Arial"/>
                      </a:endParaRPr>
                    </a:p>
                  </a:txBody>
                  <a:tcPr marT="45725" marB="45725" marR="45725" marL="45725" anchor="ctr">
                    <a:solidFill>
                      <a:srgbClr val="F2F2F2"/>
                    </a:solidFill>
                  </a:tcP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X2</a:t>
                      </a:r>
                      <a:endParaRPr sz="1300" u="none" cap="none" strike="noStrike">
                        <a:latin typeface="Arial"/>
                        <a:ea typeface="Arial"/>
                        <a:cs typeface="Arial"/>
                        <a:sym typeface="Arial"/>
                      </a:endParaRPr>
                    </a:p>
                  </a:txBody>
                  <a:tcPr marT="45725" marB="45725" marR="45725" marL="45725" anchor="ctr">
                    <a:solidFill>
                      <a:srgbClr val="F2F2F2"/>
                    </a:solidFill>
                  </a:tcPr>
                </a:tc>
              </a:tr>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a:t>
                      </a:r>
                      <a:endParaRPr sz="1300" u="none" cap="none" strike="noStrike">
                        <a:latin typeface="Arial"/>
                        <a:ea typeface="Arial"/>
                        <a:cs typeface="Arial"/>
                        <a:sym typeface="Arial"/>
                      </a:endParaRPr>
                    </a:p>
                  </a:txBody>
                  <a:tcPr marT="45725" marB="45725" marR="45725" marL="45725" anchor="ctr"/>
                </a:tc>
              </a:tr>
            </a:tbl>
          </a:graphicData>
        </a:graphic>
      </p:graphicFrame>
      <p:graphicFrame>
        <p:nvGraphicFramePr>
          <p:cNvPr id="323" name="Google Shape;323;p10"/>
          <p:cNvGraphicFramePr/>
          <p:nvPr/>
        </p:nvGraphicFramePr>
        <p:xfrm>
          <a:off x="6522676" y="2798336"/>
          <a:ext cx="3000000" cy="3000000"/>
        </p:xfrm>
        <a:graphic>
          <a:graphicData uri="http://schemas.openxmlformats.org/drawingml/2006/table">
            <a:tbl>
              <a:tblPr bandRow="1" firstRow="1">
                <a:noFill/>
                <a:tableStyleId>{B0F2CE99-B44A-4AAD-A28B-D6418A38CF92}</a:tableStyleId>
              </a:tblPr>
              <a:tblGrid>
                <a:gridCol w="663200"/>
                <a:gridCol w="663200"/>
                <a:gridCol w="663200"/>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w0</a:t>
                      </a:r>
                      <a:endParaRPr sz="1300" u="none" cap="none" strike="noStrike">
                        <a:latin typeface="Arial"/>
                        <a:ea typeface="Arial"/>
                        <a:cs typeface="Arial"/>
                        <a:sym typeface="Arial"/>
                      </a:endParaRPr>
                    </a:p>
                  </a:txBody>
                  <a:tcPr marT="45725" marB="45725" marR="45725" marL="45725" anchor="ctr">
                    <a:solidFill>
                      <a:srgbClr val="F2F2F2"/>
                    </a:solidFill>
                  </a:tcP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w1</a:t>
                      </a:r>
                      <a:endParaRPr sz="1300" u="none" cap="none" strike="noStrike">
                        <a:latin typeface="Arial"/>
                        <a:ea typeface="Arial"/>
                        <a:cs typeface="Arial"/>
                        <a:sym typeface="Arial"/>
                      </a:endParaRPr>
                    </a:p>
                  </a:txBody>
                  <a:tcPr marT="45725" marB="45725" marR="45725" marL="45725" anchor="ctr">
                    <a:solidFill>
                      <a:srgbClr val="F2F2F2"/>
                    </a:solidFill>
                  </a:tcP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w2</a:t>
                      </a:r>
                      <a:endParaRPr sz="1300" u="none" cap="none" strike="noStrike">
                        <a:latin typeface="Arial"/>
                        <a:ea typeface="Arial"/>
                        <a:cs typeface="Arial"/>
                        <a:sym typeface="Arial"/>
                      </a:endParaRPr>
                    </a:p>
                  </a:txBody>
                  <a:tcPr marT="45725" marB="45725" marR="45725" marL="45725" anchor="ctr">
                    <a:solidFill>
                      <a:srgbClr val="F2F2F2"/>
                    </a:solidFill>
                  </a:tcPr>
                </a:tc>
              </a:tr>
              <a:tr h="271150">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-0.5</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1</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1</a:t>
                      </a:r>
                      <a:endParaRPr sz="1300" u="none" cap="none" strike="noStrike">
                        <a:latin typeface="Arial"/>
                        <a:ea typeface="Arial"/>
                        <a:cs typeface="Arial"/>
                        <a:sym typeface="Arial"/>
                      </a:endParaRPr>
                    </a:p>
                  </a:txBody>
                  <a:tcPr marT="45725" marB="45725" marR="45725" marL="45725" anchor="ctr"/>
                </a:tc>
              </a:tr>
            </a:tbl>
          </a:graphicData>
        </a:graphic>
      </p:graphicFrame>
      <p:graphicFrame>
        <p:nvGraphicFramePr>
          <p:cNvPr id="324" name="Google Shape;324;p10"/>
          <p:cNvGraphicFramePr/>
          <p:nvPr/>
        </p:nvGraphicFramePr>
        <p:xfrm>
          <a:off x="6526780" y="3847454"/>
          <a:ext cx="3000000" cy="3000000"/>
        </p:xfrm>
        <a:graphic>
          <a:graphicData uri="http://schemas.openxmlformats.org/drawingml/2006/table">
            <a:tbl>
              <a:tblPr bandRow="1" firstRow="1">
                <a:noFill/>
                <a:tableStyleId>{B0F2CE99-B44A-4AAD-A28B-D6418A38CF92}</a:tableStyleId>
              </a:tblPr>
              <a:tblGrid>
                <a:gridCol w="992750"/>
                <a:gridCol w="992750"/>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x0 * w0</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-0.5</a:t>
                      </a:r>
                      <a:endParaRPr sz="1300" u="none" cap="none" strike="noStrike">
                        <a:latin typeface="Arial"/>
                        <a:ea typeface="Arial"/>
                        <a:cs typeface="Arial"/>
                        <a:sym typeface="Arial"/>
                      </a:endParaRPr>
                    </a:p>
                  </a:txBody>
                  <a:tcPr marT="45725" marB="45725" marR="45725" marL="45725" anchor="ctr"/>
                </a:tc>
              </a:tr>
            </a:tbl>
          </a:graphicData>
        </a:graphic>
      </p:graphicFrame>
      <p:graphicFrame>
        <p:nvGraphicFramePr>
          <p:cNvPr id="325" name="Google Shape;325;p10"/>
          <p:cNvGraphicFramePr/>
          <p:nvPr/>
        </p:nvGraphicFramePr>
        <p:xfrm>
          <a:off x="6522676" y="4438221"/>
          <a:ext cx="3000000" cy="3000000"/>
        </p:xfrm>
        <a:graphic>
          <a:graphicData uri="http://schemas.openxmlformats.org/drawingml/2006/table">
            <a:tbl>
              <a:tblPr bandRow="1" firstRow="1">
                <a:noFill/>
                <a:tableStyleId>{B0F2CE99-B44A-4AAD-A28B-D6418A38CF92}</a:tableStyleId>
              </a:tblPr>
              <a:tblGrid>
                <a:gridCol w="994800"/>
                <a:gridCol w="994800"/>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x0 * w1</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a:t>
                      </a:r>
                      <a:endParaRPr sz="1300" u="none" cap="none" strike="noStrike">
                        <a:latin typeface="Arial"/>
                        <a:ea typeface="Arial"/>
                        <a:cs typeface="Arial"/>
                        <a:sym typeface="Arial"/>
                      </a:endParaRPr>
                    </a:p>
                  </a:txBody>
                  <a:tcPr marT="45725" marB="45725" marR="45725" marL="45725" anchor="ctr"/>
                </a:tc>
              </a:tr>
            </a:tbl>
          </a:graphicData>
        </a:graphic>
      </p:graphicFrame>
      <p:graphicFrame>
        <p:nvGraphicFramePr>
          <p:cNvPr id="326" name="Google Shape;326;p10"/>
          <p:cNvGraphicFramePr/>
          <p:nvPr/>
        </p:nvGraphicFramePr>
        <p:xfrm>
          <a:off x="6522676" y="5028988"/>
          <a:ext cx="3000000" cy="3000000"/>
        </p:xfrm>
        <a:graphic>
          <a:graphicData uri="http://schemas.openxmlformats.org/drawingml/2006/table">
            <a:tbl>
              <a:tblPr bandRow="1" firstRow="1">
                <a:noFill/>
                <a:tableStyleId>{B0F2CE99-B44A-4AAD-A28B-D6418A38CF92}</a:tableStyleId>
              </a:tblPr>
              <a:tblGrid>
                <a:gridCol w="994800"/>
                <a:gridCol w="994800"/>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x0 * w2</a:t>
                      </a:r>
                      <a:endParaRPr sz="1300" u="none" cap="none" strike="noStrike">
                        <a:latin typeface="Arial"/>
                        <a:ea typeface="Arial"/>
                        <a:cs typeface="Arial"/>
                        <a:sym typeface="Arial"/>
                      </a:endParaRPr>
                    </a:p>
                  </a:txBody>
                  <a:tcPr marT="45725" marB="45725" marR="45725" marL="45725" anchor="ct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a:t>
                      </a:r>
                      <a:endParaRPr sz="1300" u="none" cap="none" strike="noStrike">
                        <a:latin typeface="Arial"/>
                        <a:ea typeface="Arial"/>
                        <a:cs typeface="Arial"/>
                        <a:sym typeface="Arial"/>
                      </a:endParaRPr>
                    </a:p>
                  </a:txBody>
                  <a:tcPr marT="45725" marB="45725" marR="45725" marL="45725" anchor="ctr"/>
                </a:tc>
              </a:tr>
            </a:tbl>
          </a:graphicData>
        </a:graphic>
      </p:graphicFrame>
      <p:grpSp>
        <p:nvGrpSpPr>
          <p:cNvPr id="327" name="Google Shape;327;p10"/>
          <p:cNvGrpSpPr/>
          <p:nvPr/>
        </p:nvGrpSpPr>
        <p:grpSpPr>
          <a:xfrm>
            <a:off x="7854217" y="4115208"/>
            <a:ext cx="312906" cy="981905"/>
            <a:chOff x="7854217" y="4107713"/>
            <a:chExt cx="312906" cy="981905"/>
          </a:xfrm>
        </p:grpSpPr>
        <p:sp>
          <p:nvSpPr>
            <p:cNvPr id="328" name="Google Shape;328;p10"/>
            <p:cNvSpPr txBox="1"/>
            <p:nvPr/>
          </p:nvSpPr>
          <p:spPr>
            <a:xfrm>
              <a:off x="7854217" y="4107713"/>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29" name="Google Shape;329;p10"/>
            <p:cNvSpPr txBox="1"/>
            <p:nvPr/>
          </p:nvSpPr>
          <p:spPr>
            <a:xfrm>
              <a:off x="7854217" y="4720286"/>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graphicFrame>
        <p:nvGraphicFramePr>
          <p:cNvPr id="330" name="Google Shape;330;p10"/>
          <p:cNvGraphicFramePr/>
          <p:nvPr/>
        </p:nvGraphicFramePr>
        <p:xfrm>
          <a:off x="6522676" y="5387770"/>
          <a:ext cx="3000000" cy="3000000"/>
        </p:xfrm>
        <a:graphic>
          <a:graphicData uri="http://schemas.openxmlformats.org/drawingml/2006/table">
            <a:tbl>
              <a:tblPr bandRow="1" firstRow="1">
                <a:noFill/>
                <a:tableStyleId>{B0F2CE99-B44A-4AAD-A28B-D6418A38CF92}</a:tableStyleId>
              </a:tblPr>
              <a:tblGrid>
                <a:gridCol w="994800"/>
                <a:gridCol w="994800"/>
              </a:tblGrid>
              <a:tr h="265875">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Sum</a:t>
                      </a:r>
                      <a:endParaRPr sz="1300" u="none" cap="none" strike="noStrike">
                        <a:latin typeface="Arial"/>
                        <a:ea typeface="Arial"/>
                        <a:cs typeface="Arial"/>
                        <a:sym typeface="Arial"/>
                      </a:endParaRPr>
                    </a:p>
                  </a:txBody>
                  <a:tcPr marT="45725" marB="45725" marR="45725" marL="45725" anchor="ctr">
                    <a:solidFill>
                      <a:srgbClr val="F2F2F2"/>
                    </a:solidFill>
                  </a:tcPr>
                </a:tc>
                <a:tc>
                  <a:txBody>
                    <a:bodyPr/>
                    <a:lstStyle/>
                    <a:p>
                      <a:pPr indent="0" lvl="0" marL="0" marR="0" rtl="0" algn="ctr">
                        <a:spcBef>
                          <a:spcPts val="0"/>
                        </a:spcBef>
                        <a:spcAft>
                          <a:spcPts val="0"/>
                        </a:spcAft>
                        <a:buNone/>
                      </a:pPr>
                      <a:r>
                        <a:rPr lang="en-US" sz="1300" u="none" cap="none" strike="noStrike">
                          <a:latin typeface="Arial"/>
                          <a:ea typeface="Arial"/>
                          <a:cs typeface="Arial"/>
                          <a:sym typeface="Arial"/>
                        </a:rPr>
                        <a:t>-0.5</a:t>
                      </a:r>
                      <a:endParaRPr sz="1300" u="none" cap="none" strike="noStrike">
                        <a:latin typeface="Arial"/>
                        <a:ea typeface="Arial"/>
                        <a:cs typeface="Arial"/>
                        <a:sym typeface="Arial"/>
                      </a:endParaRPr>
                    </a:p>
                  </a:txBody>
                  <a:tcPr marT="45725" marB="45725" marR="45725" marL="45725" anchor="ct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grpSp>
        <p:nvGrpSpPr>
          <p:cNvPr id="2954" name="Google Shape;2954;p100"/>
          <p:cNvGrpSpPr/>
          <p:nvPr/>
        </p:nvGrpSpPr>
        <p:grpSpPr>
          <a:xfrm>
            <a:off x="558396" y="2243121"/>
            <a:ext cx="8782050" cy="3384376"/>
            <a:chOff x="558396" y="2243121"/>
            <a:chExt cx="8782050" cy="3384376"/>
          </a:xfrm>
        </p:grpSpPr>
        <p:sp>
          <p:nvSpPr>
            <p:cNvPr id="2955" name="Google Shape;2955;p100"/>
            <p:cNvSpPr/>
            <p:nvPr/>
          </p:nvSpPr>
          <p:spPr>
            <a:xfrm>
              <a:off x="558396" y="2243121"/>
              <a:ext cx="8782050" cy="33843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56" name="Google Shape;2956;p100"/>
            <p:cNvPicPr preferRelativeResize="0"/>
            <p:nvPr/>
          </p:nvPicPr>
          <p:blipFill rotWithShape="1">
            <a:blip r:embed="rId3">
              <a:alphaModFix/>
            </a:blip>
            <a:srcRect b="0" l="0" r="15412" t="0"/>
            <a:stretch/>
          </p:blipFill>
          <p:spPr>
            <a:xfrm>
              <a:off x="578367" y="2355935"/>
              <a:ext cx="8762079" cy="3249411"/>
            </a:xfrm>
            <a:prstGeom prst="rect">
              <a:avLst/>
            </a:prstGeom>
            <a:noFill/>
            <a:ln>
              <a:noFill/>
            </a:ln>
          </p:spPr>
        </p:pic>
      </p:grpSp>
      <p:grpSp>
        <p:nvGrpSpPr>
          <p:cNvPr id="2957" name="Google Shape;2957;p100"/>
          <p:cNvGrpSpPr/>
          <p:nvPr/>
        </p:nvGrpSpPr>
        <p:grpSpPr>
          <a:xfrm>
            <a:off x="450000" y="450000"/>
            <a:ext cx="9018000" cy="276999"/>
            <a:chOff x="450000" y="450000"/>
            <a:chExt cx="9018000" cy="276999"/>
          </a:xfrm>
        </p:grpSpPr>
        <p:sp>
          <p:nvSpPr>
            <p:cNvPr id="2958" name="Google Shape;2958;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2959" name="Google Shape;2959;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960" name="Google Shape;2960;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Connecting two tensors in one dataset (1/2)</a:t>
            </a:r>
            <a:endParaRPr sz="2400">
              <a:solidFill>
                <a:srgbClr val="0C0C0C"/>
              </a:solidFill>
              <a:latin typeface="Arial"/>
              <a:ea typeface="Arial"/>
              <a:cs typeface="Arial"/>
              <a:sym typeface="Arial"/>
            </a:endParaRPr>
          </a:p>
        </p:txBody>
      </p:sp>
      <p:grpSp>
        <p:nvGrpSpPr>
          <p:cNvPr id="2961" name="Google Shape;2961;p100"/>
          <p:cNvGrpSpPr/>
          <p:nvPr/>
        </p:nvGrpSpPr>
        <p:grpSpPr>
          <a:xfrm>
            <a:off x="559817" y="1902381"/>
            <a:ext cx="8783192" cy="215444"/>
            <a:chOff x="559817" y="2136914"/>
            <a:chExt cx="8783192" cy="215444"/>
          </a:xfrm>
        </p:grpSpPr>
        <p:sp>
          <p:nvSpPr>
            <p:cNvPr id="2962" name="Google Shape;2962;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63" name="Google Shape;2963;p10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Approach 1</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grpSp>
        <p:nvGrpSpPr>
          <p:cNvPr id="2969" name="Google Shape;2969;p101"/>
          <p:cNvGrpSpPr/>
          <p:nvPr/>
        </p:nvGrpSpPr>
        <p:grpSpPr>
          <a:xfrm>
            <a:off x="450000" y="450000"/>
            <a:ext cx="9018000" cy="276999"/>
            <a:chOff x="450000" y="450000"/>
            <a:chExt cx="9018000" cy="276999"/>
          </a:xfrm>
        </p:grpSpPr>
        <p:sp>
          <p:nvSpPr>
            <p:cNvPr id="2970" name="Google Shape;2970;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2971" name="Google Shape;2971;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972" name="Google Shape;2972;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Connecting two tensors in one dataset (2/2)</a:t>
            </a:r>
            <a:endParaRPr sz="2400">
              <a:solidFill>
                <a:srgbClr val="0C0C0C"/>
              </a:solidFill>
              <a:latin typeface="Arial"/>
              <a:ea typeface="Arial"/>
              <a:cs typeface="Arial"/>
              <a:sym typeface="Arial"/>
            </a:endParaRPr>
          </a:p>
        </p:txBody>
      </p:sp>
      <p:grpSp>
        <p:nvGrpSpPr>
          <p:cNvPr id="2973" name="Google Shape;2973;p101"/>
          <p:cNvGrpSpPr/>
          <p:nvPr/>
        </p:nvGrpSpPr>
        <p:grpSpPr>
          <a:xfrm>
            <a:off x="559817" y="1902381"/>
            <a:ext cx="8783192" cy="215444"/>
            <a:chOff x="559817" y="2136914"/>
            <a:chExt cx="8783192" cy="215444"/>
          </a:xfrm>
        </p:grpSpPr>
        <p:sp>
          <p:nvSpPr>
            <p:cNvPr id="2974" name="Google Shape;2974;p1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75" name="Google Shape;2975;p10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Approach 2</a:t>
              </a:r>
              <a:endParaRPr/>
            </a:p>
          </p:txBody>
        </p:sp>
      </p:grpSp>
      <p:grpSp>
        <p:nvGrpSpPr>
          <p:cNvPr id="2976" name="Google Shape;2976;p101"/>
          <p:cNvGrpSpPr/>
          <p:nvPr/>
        </p:nvGrpSpPr>
        <p:grpSpPr>
          <a:xfrm>
            <a:off x="559817" y="2263027"/>
            <a:ext cx="8782050" cy="3830269"/>
            <a:chOff x="559817" y="2263027"/>
            <a:chExt cx="8782050" cy="3830269"/>
          </a:xfrm>
        </p:grpSpPr>
        <p:sp>
          <p:nvSpPr>
            <p:cNvPr id="2977" name="Google Shape;2977;p101"/>
            <p:cNvSpPr/>
            <p:nvPr/>
          </p:nvSpPr>
          <p:spPr>
            <a:xfrm>
              <a:off x="559817" y="2263027"/>
              <a:ext cx="8782050" cy="38302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78" name="Google Shape;2978;p101"/>
            <p:cNvPicPr preferRelativeResize="0"/>
            <p:nvPr/>
          </p:nvPicPr>
          <p:blipFill rotWithShape="1">
            <a:blip r:embed="rId3">
              <a:alphaModFix/>
            </a:blip>
            <a:srcRect b="0" l="1417" r="14289" t="0"/>
            <a:stretch/>
          </p:blipFill>
          <p:spPr>
            <a:xfrm>
              <a:off x="702940" y="2297430"/>
              <a:ext cx="8638927" cy="3723858"/>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grpSp>
        <p:nvGrpSpPr>
          <p:cNvPr id="2984" name="Google Shape;2984;p102"/>
          <p:cNvGrpSpPr/>
          <p:nvPr/>
        </p:nvGrpSpPr>
        <p:grpSpPr>
          <a:xfrm>
            <a:off x="450000" y="450000"/>
            <a:ext cx="9018000" cy="276999"/>
            <a:chOff x="450000" y="450000"/>
            <a:chExt cx="9018000" cy="276999"/>
          </a:xfrm>
        </p:grpSpPr>
        <p:sp>
          <p:nvSpPr>
            <p:cNvPr id="2985" name="Google Shape;2985;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2986" name="Google Shape;2986;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987" name="Google Shape;2987;p1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(1/7)</a:t>
            </a:r>
            <a:endParaRPr sz="2400">
              <a:solidFill>
                <a:srgbClr val="0C0C0C"/>
              </a:solidFill>
              <a:latin typeface="Arial"/>
              <a:ea typeface="Arial"/>
              <a:cs typeface="Arial"/>
              <a:sym typeface="Arial"/>
            </a:endParaRPr>
          </a:p>
        </p:txBody>
      </p:sp>
      <p:grpSp>
        <p:nvGrpSpPr>
          <p:cNvPr id="2988" name="Google Shape;2988;p102"/>
          <p:cNvGrpSpPr/>
          <p:nvPr/>
        </p:nvGrpSpPr>
        <p:grpSpPr>
          <a:xfrm>
            <a:off x="558396" y="1844824"/>
            <a:ext cx="8782050" cy="4451898"/>
            <a:chOff x="558396" y="1844824"/>
            <a:chExt cx="8782050" cy="4451898"/>
          </a:xfrm>
        </p:grpSpPr>
        <p:grpSp>
          <p:nvGrpSpPr>
            <p:cNvPr id="2989" name="Google Shape;2989;p102"/>
            <p:cNvGrpSpPr/>
            <p:nvPr/>
          </p:nvGrpSpPr>
          <p:grpSpPr>
            <a:xfrm>
              <a:off x="558396" y="1844824"/>
              <a:ext cx="8782050" cy="4451898"/>
              <a:chOff x="558396" y="1844824"/>
              <a:chExt cx="8782050" cy="4451898"/>
            </a:xfrm>
          </p:grpSpPr>
          <p:sp>
            <p:nvSpPr>
              <p:cNvPr id="2990" name="Google Shape;2990;p102"/>
              <p:cNvSpPr/>
              <p:nvPr/>
            </p:nvSpPr>
            <p:spPr>
              <a:xfrm>
                <a:off x="558396" y="1844824"/>
                <a:ext cx="8782050" cy="4451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91" name="Google Shape;2991;p102"/>
              <p:cNvPicPr preferRelativeResize="0"/>
              <p:nvPr/>
            </p:nvPicPr>
            <p:blipFill rotWithShape="1">
              <a:blip r:embed="rId3">
                <a:alphaModFix/>
              </a:blip>
              <a:srcRect b="0" l="0" r="11741" t="0"/>
              <a:stretch/>
            </p:blipFill>
            <p:spPr>
              <a:xfrm>
                <a:off x="603838" y="1889428"/>
                <a:ext cx="8736608" cy="4385537"/>
              </a:xfrm>
              <a:prstGeom prst="rect">
                <a:avLst/>
              </a:prstGeom>
              <a:noFill/>
              <a:ln>
                <a:noFill/>
              </a:ln>
            </p:spPr>
          </p:pic>
        </p:grpSp>
        <p:sp>
          <p:nvSpPr>
            <p:cNvPr id="2992" name="Google Shape;2992;p102"/>
            <p:cNvSpPr txBox="1"/>
            <p:nvPr/>
          </p:nvSpPr>
          <p:spPr>
            <a:xfrm>
              <a:off x="1914997" y="4773776"/>
              <a:ext cx="320203" cy="148744"/>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C14C5F"/>
                  </a:solidFill>
                  <a:latin typeface="Arial"/>
                  <a:ea typeface="Arial"/>
                  <a:cs typeface="Arial"/>
                  <a:sym typeface="Arial"/>
                </a:rPr>
                <a:t>batch</a:t>
              </a:r>
              <a:endParaRPr sz="1050">
                <a:solidFill>
                  <a:srgbClr val="C14C5F"/>
                </a:solidFill>
                <a:latin typeface="Arial"/>
                <a:ea typeface="Arial"/>
                <a:cs typeface="Arial"/>
                <a:sym typeface="Arial"/>
              </a:endParaRPr>
            </a:p>
          </p:txBody>
        </p:sp>
        <p:sp>
          <p:nvSpPr>
            <p:cNvPr id="2993" name="Google Shape;2993;p102"/>
            <p:cNvSpPr txBox="1"/>
            <p:nvPr/>
          </p:nvSpPr>
          <p:spPr>
            <a:xfrm>
              <a:off x="1914996" y="5085184"/>
              <a:ext cx="320203" cy="148744"/>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C14C5F"/>
                  </a:solidFill>
                  <a:latin typeface="Arial"/>
                  <a:ea typeface="Arial"/>
                  <a:cs typeface="Arial"/>
                  <a:sym typeface="Arial"/>
                </a:rPr>
                <a:t>batch</a:t>
              </a:r>
              <a:endParaRPr sz="1050">
                <a:solidFill>
                  <a:srgbClr val="C14C5F"/>
                </a:solidFill>
                <a:latin typeface="Arial"/>
                <a:ea typeface="Arial"/>
                <a:cs typeface="Arial"/>
                <a:sym typeface="Arial"/>
              </a:endParaRPr>
            </a:p>
          </p:txBody>
        </p:sp>
        <p:sp>
          <p:nvSpPr>
            <p:cNvPr id="2994" name="Google Shape;2994;p102"/>
            <p:cNvSpPr txBox="1"/>
            <p:nvPr/>
          </p:nvSpPr>
          <p:spPr>
            <a:xfrm>
              <a:off x="1413500" y="5372070"/>
              <a:ext cx="320203" cy="14874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batch</a:t>
              </a:r>
              <a:endParaRPr sz="1050">
                <a:solidFill>
                  <a:srgbClr val="262626"/>
                </a:solidFill>
                <a:latin typeface="Arial"/>
                <a:ea typeface="Arial"/>
                <a:cs typeface="Arial"/>
                <a:sym typeface="Arial"/>
              </a:endParaRPr>
            </a:p>
          </p:txBody>
        </p:sp>
        <p:sp>
          <p:nvSpPr>
            <p:cNvPr id="2995" name="Google Shape;2995;p102"/>
            <p:cNvSpPr txBox="1"/>
            <p:nvPr/>
          </p:nvSpPr>
          <p:spPr>
            <a:xfrm>
              <a:off x="1398260" y="6057870"/>
              <a:ext cx="320203" cy="14874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batch</a:t>
              </a:r>
              <a:endParaRPr sz="1050">
                <a:solidFill>
                  <a:srgbClr val="262626"/>
                </a:solidFill>
                <a:latin typeface="Arial"/>
                <a:ea typeface="Arial"/>
                <a:cs typeface="Arial"/>
                <a:sym typeface="Arial"/>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grpSp>
        <p:nvGrpSpPr>
          <p:cNvPr id="3001" name="Google Shape;3001;p103"/>
          <p:cNvGrpSpPr/>
          <p:nvPr/>
        </p:nvGrpSpPr>
        <p:grpSpPr>
          <a:xfrm>
            <a:off x="558396" y="1844824"/>
            <a:ext cx="8782050" cy="3384376"/>
            <a:chOff x="558396" y="1844824"/>
            <a:chExt cx="8782050" cy="3384376"/>
          </a:xfrm>
        </p:grpSpPr>
        <p:sp>
          <p:nvSpPr>
            <p:cNvPr id="3002" name="Google Shape;3002;p103"/>
            <p:cNvSpPr/>
            <p:nvPr/>
          </p:nvSpPr>
          <p:spPr>
            <a:xfrm>
              <a:off x="558396" y="1844824"/>
              <a:ext cx="8782050" cy="33843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03" name="Google Shape;3003;p103"/>
            <p:cNvPicPr preferRelativeResize="0"/>
            <p:nvPr/>
          </p:nvPicPr>
          <p:blipFill rotWithShape="1">
            <a:blip r:embed="rId3">
              <a:alphaModFix/>
            </a:blip>
            <a:srcRect b="0" l="0" r="14290" t="0"/>
            <a:stretch/>
          </p:blipFill>
          <p:spPr>
            <a:xfrm>
              <a:off x="573264" y="1906294"/>
              <a:ext cx="8767182" cy="3243464"/>
            </a:xfrm>
            <a:prstGeom prst="rect">
              <a:avLst/>
            </a:prstGeom>
            <a:noFill/>
            <a:ln>
              <a:noFill/>
            </a:ln>
          </p:spPr>
        </p:pic>
      </p:grpSp>
      <p:grpSp>
        <p:nvGrpSpPr>
          <p:cNvPr id="3004" name="Google Shape;3004;p103"/>
          <p:cNvGrpSpPr/>
          <p:nvPr/>
        </p:nvGrpSpPr>
        <p:grpSpPr>
          <a:xfrm>
            <a:off x="450000" y="450000"/>
            <a:ext cx="9018000" cy="276999"/>
            <a:chOff x="450000" y="450000"/>
            <a:chExt cx="9018000" cy="276999"/>
          </a:xfrm>
        </p:grpSpPr>
        <p:sp>
          <p:nvSpPr>
            <p:cNvPr id="3005" name="Google Shape;3005;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06" name="Google Shape;3006;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007" name="Google Shape;3007;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(2/7)</a:t>
            </a:r>
            <a:endParaRPr sz="2400">
              <a:solidFill>
                <a:srgbClr val="0C0C0C"/>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104"/>
          <p:cNvSpPr/>
          <p:nvPr/>
        </p:nvSpPr>
        <p:spPr>
          <a:xfrm>
            <a:off x="558396" y="1844824"/>
            <a:ext cx="8782050" cy="27363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14" name="Google Shape;3014;p104"/>
          <p:cNvGrpSpPr/>
          <p:nvPr/>
        </p:nvGrpSpPr>
        <p:grpSpPr>
          <a:xfrm>
            <a:off x="450000" y="450000"/>
            <a:ext cx="9018000" cy="276999"/>
            <a:chOff x="450000" y="450000"/>
            <a:chExt cx="9018000" cy="276999"/>
          </a:xfrm>
        </p:grpSpPr>
        <p:sp>
          <p:nvSpPr>
            <p:cNvPr id="3015" name="Google Shape;3015;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16" name="Google Shape;3016;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017" name="Google Shape;3017;p104"/>
          <p:cNvGrpSpPr/>
          <p:nvPr/>
        </p:nvGrpSpPr>
        <p:grpSpPr>
          <a:xfrm>
            <a:off x="574411" y="1899630"/>
            <a:ext cx="8766035" cy="2612897"/>
            <a:chOff x="574411" y="1899630"/>
            <a:chExt cx="8766035" cy="2612897"/>
          </a:xfrm>
        </p:grpSpPr>
        <p:pic>
          <p:nvPicPr>
            <p:cNvPr id="3018" name="Google Shape;3018;p104"/>
            <p:cNvPicPr preferRelativeResize="0"/>
            <p:nvPr/>
          </p:nvPicPr>
          <p:blipFill rotWithShape="1">
            <a:blip r:embed="rId3">
              <a:alphaModFix/>
            </a:blip>
            <a:srcRect b="0" l="-1" r="16574" t="0"/>
            <a:stretch/>
          </p:blipFill>
          <p:spPr>
            <a:xfrm>
              <a:off x="574411" y="1899630"/>
              <a:ext cx="8766035" cy="2612897"/>
            </a:xfrm>
            <a:prstGeom prst="rect">
              <a:avLst/>
            </a:prstGeom>
            <a:noFill/>
            <a:ln>
              <a:noFill/>
            </a:ln>
          </p:spPr>
        </p:pic>
        <p:sp>
          <p:nvSpPr>
            <p:cNvPr id="3019" name="Google Shape;3019;p104"/>
            <p:cNvSpPr txBox="1"/>
            <p:nvPr/>
          </p:nvSpPr>
          <p:spPr>
            <a:xfrm>
              <a:off x="1393040" y="2379173"/>
              <a:ext cx="750554" cy="184146"/>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58979E"/>
                  </a:solidFill>
                  <a:latin typeface="Arial"/>
                  <a:ea typeface="Arial"/>
                  <a:cs typeface="Arial"/>
                  <a:sym typeface="Arial"/>
                </a:rPr>
                <a:t>## Step 1</a:t>
              </a:r>
              <a:endParaRPr i="1" sz="1200">
                <a:solidFill>
                  <a:srgbClr val="58979E"/>
                </a:solidFill>
                <a:latin typeface="Arial"/>
                <a:ea typeface="Arial"/>
                <a:cs typeface="Arial"/>
                <a:sym typeface="Arial"/>
              </a:endParaRPr>
            </a:p>
          </p:txBody>
        </p:sp>
      </p:grpSp>
      <p:sp>
        <p:nvSpPr>
          <p:cNvPr id="3020" name="Google Shape;3020;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(3/7)</a:t>
            </a:r>
            <a:endParaRPr sz="2400">
              <a:solidFill>
                <a:srgbClr val="0C0C0C"/>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grpSp>
        <p:nvGrpSpPr>
          <p:cNvPr id="3026" name="Google Shape;3026;p105"/>
          <p:cNvGrpSpPr/>
          <p:nvPr/>
        </p:nvGrpSpPr>
        <p:grpSpPr>
          <a:xfrm>
            <a:off x="450000" y="450000"/>
            <a:ext cx="9018000" cy="276999"/>
            <a:chOff x="450000" y="450000"/>
            <a:chExt cx="9018000" cy="276999"/>
          </a:xfrm>
        </p:grpSpPr>
        <p:sp>
          <p:nvSpPr>
            <p:cNvPr id="3027" name="Google Shape;3027;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28" name="Google Shape;3028;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029" name="Google Shape;3029;p105"/>
          <p:cNvGrpSpPr/>
          <p:nvPr/>
        </p:nvGrpSpPr>
        <p:grpSpPr>
          <a:xfrm>
            <a:off x="560383" y="1854849"/>
            <a:ext cx="8782050" cy="4422161"/>
            <a:chOff x="558396" y="1844824"/>
            <a:chExt cx="8782050" cy="4422161"/>
          </a:xfrm>
        </p:grpSpPr>
        <p:sp>
          <p:nvSpPr>
            <p:cNvPr id="3030" name="Google Shape;3030;p105"/>
            <p:cNvSpPr/>
            <p:nvPr/>
          </p:nvSpPr>
          <p:spPr>
            <a:xfrm>
              <a:off x="558396" y="1844824"/>
              <a:ext cx="8782050" cy="4422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31" name="Google Shape;3031;p105"/>
            <p:cNvPicPr preferRelativeResize="0"/>
            <p:nvPr/>
          </p:nvPicPr>
          <p:blipFill rotWithShape="1">
            <a:blip r:embed="rId3">
              <a:alphaModFix/>
            </a:blip>
            <a:srcRect b="0" l="0" r="14290" t="0"/>
            <a:stretch/>
          </p:blipFill>
          <p:spPr>
            <a:xfrm>
              <a:off x="675012" y="1893463"/>
              <a:ext cx="8665434" cy="4350170"/>
            </a:xfrm>
            <a:prstGeom prst="rect">
              <a:avLst/>
            </a:prstGeom>
            <a:noFill/>
            <a:ln>
              <a:noFill/>
            </a:ln>
          </p:spPr>
        </p:pic>
        <p:sp>
          <p:nvSpPr>
            <p:cNvPr id="3032" name="Google Shape;3032;p105"/>
            <p:cNvSpPr txBox="1"/>
            <p:nvPr/>
          </p:nvSpPr>
          <p:spPr>
            <a:xfrm>
              <a:off x="1491521" y="2391332"/>
              <a:ext cx="659567" cy="171985"/>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8979E"/>
                  </a:solidFill>
                  <a:latin typeface="Arial"/>
                  <a:ea typeface="Arial"/>
                  <a:cs typeface="Arial"/>
                  <a:sym typeface="Arial"/>
                </a:rPr>
                <a:t>## Step 1</a:t>
              </a:r>
              <a:endParaRPr i="1" sz="1150">
                <a:solidFill>
                  <a:srgbClr val="58979E"/>
                </a:solidFill>
                <a:latin typeface="Arial"/>
                <a:ea typeface="Arial"/>
                <a:cs typeface="Arial"/>
                <a:sym typeface="Arial"/>
              </a:endParaRPr>
            </a:p>
          </p:txBody>
        </p:sp>
      </p:grpSp>
      <p:sp>
        <p:nvSpPr>
          <p:cNvPr id="3033" name="Google Shape;3033;p1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(4/7)</a:t>
            </a:r>
            <a:endParaRPr sz="2400">
              <a:solidFill>
                <a:srgbClr val="0C0C0C"/>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grpSp>
        <p:nvGrpSpPr>
          <p:cNvPr id="3039" name="Google Shape;3039;p106"/>
          <p:cNvGrpSpPr/>
          <p:nvPr/>
        </p:nvGrpSpPr>
        <p:grpSpPr>
          <a:xfrm>
            <a:off x="450000" y="450000"/>
            <a:ext cx="9018000" cy="276999"/>
            <a:chOff x="450000" y="450000"/>
            <a:chExt cx="9018000" cy="276999"/>
          </a:xfrm>
        </p:grpSpPr>
        <p:sp>
          <p:nvSpPr>
            <p:cNvPr id="3040" name="Google Shape;3040;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41" name="Google Shape;3041;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042" name="Google Shape;3042;p106"/>
          <p:cNvGrpSpPr/>
          <p:nvPr/>
        </p:nvGrpSpPr>
        <p:grpSpPr>
          <a:xfrm>
            <a:off x="558396" y="1844824"/>
            <a:ext cx="8782051" cy="2592288"/>
            <a:chOff x="558396" y="1844824"/>
            <a:chExt cx="8782051" cy="2592288"/>
          </a:xfrm>
        </p:grpSpPr>
        <p:sp>
          <p:nvSpPr>
            <p:cNvPr id="3043" name="Google Shape;3043;p106"/>
            <p:cNvSpPr/>
            <p:nvPr/>
          </p:nvSpPr>
          <p:spPr>
            <a:xfrm>
              <a:off x="558396" y="1844824"/>
              <a:ext cx="8782050" cy="25922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44" name="Google Shape;3044;p106"/>
            <p:cNvPicPr preferRelativeResize="0"/>
            <p:nvPr/>
          </p:nvPicPr>
          <p:blipFill rotWithShape="1">
            <a:blip r:embed="rId3">
              <a:alphaModFix/>
            </a:blip>
            <a:srcRect b="0" l="0" r="14290" t="0"/>
            <a:stretch/>
          </p:blipFill>
          <p:spPr>
            <a:xfrm>
              <a:off x="615539" y="1936801"/>
              <a:ext cx="8724908" cy="2464912"/>
            </a:xfrm>
            <a:prstGeom prst="rect">
              <a:avLst/>
            </a:prstGeom>
            <a:noFill/>
            <a:ln>
              <a:noFill/>
            </a:ln>
          </p:spPr>
        </p:pic>
        <p:sp>
          <p:nvSpPr>
            <p:cNvPr id="3045" name="Google Shape;3045;p106"/>
            <p:cNvSpPr txBox="1"/>
            <p:nvPr/>
          </p:nvSpPr>
          <p:spPr>
            <a:xfrm>
              <a:off x="1436676" y="2398426"/>
              <a:ext cx="699422" cy="149902"/>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8979E"/>
                  </a:solidFill>
                  <a:latin typeface="Arial"/>
                  <a:ea typeface="Arial"/>
                  <a:cs typeface="Arial"/>
                  <a:sym typeface="Arial"/>
                </a:rPr>
                <a:t>## Step 2</a:t>
              </a:r>
              <a:endParaRPr i="1" sz="1150">
                <a:solidFill>
                  <a:srgbClr val="58979E"/>
                </a:solidFill>
                <a:latin typeface="Arial"/>
                <a:ea typeface="Arial"/>
                <a:cs typeface="Arial"/>
                <a:sym typeface="Arial"/>
              </a:endParaRPr>
            </a:p>
          </p:txBody>
        </p:sp>
      </p:grpSp>
      <p:sp>
        <p:nvSpPr>
          <p:cNvPr id="3046" name="Google Shape;3046;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(5/7)</a:t>
            </a:r>
            <a:endParaRPr sz="2400">
              <a:solidFill>
                <a:srgbClr val="0C0C0C"/>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07"/>
          <p:cNvSpPr/>
          <p:nvPr/>
        </p:nvSpPr>
        <p:spPr>
          <a:xfrm>
            <a:off x="558396" y="1844824"/>
            <a:ext cx="8782050" cy="43849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53" name="Google Shape;3053;p107"/>
          <p:cNvPicPr preferRelativeResize="0"/>
          <p:nvPr/>
        </p:nvPicPr>
        <p:blipFill rotWithShape="1">
          <a:blip r:embed="rId3">
            <a:alphaModFix/>
          </a:blip>
          <a:srcRect b="0" l="0" r="14290" t="0"/>
          <a:stretch/>
        </p:blipFill>
        <p:spPr>
          <a:xfrm>
            <a:off x="682446" y="1901285"/>
            <a:ext cx="8658000" cy="4321876"/>
          </a:xfrm>
          <a:prstGeom prst="rect">
            <a:avLst/>
          </a:prstGeom>
          <a:noFill/>
          <a:ln>
            <a:noFill/>
          </a:ln>
        </p:spPr>
      </p:pic>
      <p:grpSp>
        <p:nvGrpSpPr>
          <p:cNvPr id="3054" name="Google Shape;3054;p107"/>
          <p:cNvGrpSpPr/>
          <p:nvPr/>
        </p:nvGrpSpPr>
        <p:grpSpPr>
          <a:xfrm>
            <a:off x="450000" y="450000"/>
            <a:ext cx="9018000" cy="276999"/>
            <a:chOff x="450000" y="450000"/>
            <a:chExt cx="9018000" cy="276999"/>
          </a:xfrm>
        </p:grpSpPr>
        <p:sp>
          <p:nvSpPr>
            <p:cNvPr id="3055" name="Google Shape;3055;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56" name="Google Shape;3056;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057" name="Google Shape;3057;p107"/>
          <p:cNvSpPr txBox="1"/>
          <p:nvPr/>
        </p:nvSpPr>
        <p:spPr>
          <a:xfrm>
            <a:off x="1486200" y="2323449"/>
            <a:ext cx="702364" cy="17241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8979E"/>
                </a:solidFill>
                <a:latin typeface="Arial"/>
                <a:ea typeface="Arial"/>
                <a:cs typeface="Arial"/>
                <a:sym typeface="Arial"/>
              </a:rPr>
              <a:t>## Step 2</a:t>
            </a:r>
            <a:endParaRPr i="1" sz="1150">
              <a:solidFill>
                <a:srgbClr val="58979E"/>
              </a:solidFill>
              <a:latin typeface="Arial"/>
              <a:ea typeface="Arial"/>
              <a:cs typeface="Arial"/>
              <a:sym typeface="Arial"/>
            </a:endParaRPr>
          </a:p>
        </p:txBody>
      </p:sp>
      <p:sp>
        <p:nvSpPr>
          <p:cNvPr id="3058" name="Google Shape;3058;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(6/7)</a:t>
            </a:r>
            <a:endParaRPr sz="2400">
              <a:solidFill>
                <a:srgbClr val="0C0C0C"/>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108"/>
          <p:cNvSpPr/>
          <p:nvPr/>
        </p:nvSpPr>
        <p:spPr>
          <a:xfrm>
            <a:off x="558396" y="1844824"/>
            <a:ext cx="8782050" cy="25710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65" name="Google Shape;3065;p108"/>
          <p:cNvPicPr preferRelativeResize="0"/>
          <p:nvPr/>
        </p:nvPicPr>
        <p:blipFill rotWithShape="1">
          <a:blip r:embed="rId3">
            <a:alphaModFix/>
          </a:blip>
          <a:srcRect b="0" l="0" r="14290" t="0"/>
          <a:stretch/>
        </p:blipFill>
        <p:spPr>
          <a:xfrm>
            <a:off x="593236" y="1899800"/>
            <a:ext cx="8747210" cy="2478912"/>
          </a:xfrm>
          <a:prstGeom prst="rect">
            <a:avLst/>
          </a:prstGeom>
          <a:noFill/>
          <a:ln>
            <a:noFill/>
          </a:ln>
        </p:spPr>
      </p:pic>
      <p:grpSp>
        <p:nvGrpSpPr>
          <p:cNvPr id="3066" name="Google Shape;3066;p108"/>
          <p:cNvGrpSpPr/>
          <p:nvPr/>
        </p:nvGrpSpPr>
        <p:grpSpPr>
          <a:xfrm>
            <a:off x="450000" y="450000"/>
            <a:ext cx="9018000" cy="276999"/>
            <a:chOff x="450000" y="450000"/>
            <a:chExt cx="9018000" cy="276999"/>
          </a:xfrm>
        </p:grpSpPr>
        <p:sp>
          <p:nvSpPr>
            <p:cNvPr id="3067" name="Google Shape;3067;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68" name="Google Shape;3068;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069" name="Google Shape;3069;p108"/>
          <p:cNvSpPr txBox="1"/>
          <p:nvPr/>
        </p:nvSpPr>
        <p:spPr>
          <a:xfrm>
            <a:off x="1406697" y="2338466"/>
            <a:ext cx="706916" cy="16489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50">
                <a:solidFill>
                  <a:srgbClr val="58979E"/>
                </a:solidFill>
                <a:latin typeface="Arial"/>
                <a:ea typeface="Arial"/>
                <a:cs typeface="Arial"/>
                <a:sym typeface="Arial"/>
              </a:rPr>
              <a:t>## Step 3</a:t>
            </a:r>
            <a:endParaRPr i="1" sz="1150">
              <a:solidFill>
                <a:srgbClr val="58979E"/>
              </a:solidFill>
              <a:latin typeface="Arial"/>
              <a:ea typeface="Arial"/>
              <a:cs typeface="Arial"/>
              <a:sym typeface="Arial"/>
            </a:endParaRPr>
          </a:p>
        </p:txBody>
      </p:sp>
      <p:sp>
        <p:nvSpPr>
          <p:cNvPr id="3070" name="Google Shape;3070;p10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shuffle(), batch(), repeat() methods (7/7)</a:t>
            </a:r>
            <a:endParaRPr sz="2400">
              <a:solidFill>
                <a:srgbClr val="0C0C0C"/>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109"/>
          <p:cNvSpPr/>
          <p:nvPr/>
        </p:nvSpPr>
        <p:spPr>
          <a:xfrm>
            <a:off x="558396" y="1844824"/>
            <a:ext cx="8782050" cy="1800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77" name="Google Shape;3077;p109"/>
          <p:cNvPicPr preferRelativeResize="0"/>
          <p:nvPr/>
        </p:nvPicPr>
        <p:blipFill rotWithShape="1">
          <a:blip r:embed="rId3">
            <a:alphaModFix/>
          </a:blip>
          <a:srcRect b="0" l="0" r="4843" t="0"/>
          <a:stretch/>
        </p:blipFill>
        <p:spPr>
          <a:xfrm>
            <a:off x="585803" y="1942136"/>
            <a:ext cx="8754644" cy="1624156"/>
          </a:xfrm>
          <a:prstGeom prst="rect">
            <a:avLst/>
          </a:prstGeom>
          <a:noFill/>
          <a:ln>
            <a:noFill/>
          </a:ln>
        </p:spPr>
      </p:pic>
      <p:grpSp>
        <p:nvGrpSpPr>
          <p:cNvPr id="3078" name="Google Shape;3078;p109"/>
          <p:cNvGrpSpPr/>
          <p:nvPr/>
        </p:nvGrpSpPr>
        <p:grpSpPr>
          <a:xfrm>
            <a:off x="450000" y="450000"/>
            <a:ext cx="9018000" cy="276999"/>
            <a:chOff x="450000" y="450000"/>
            <a:chExt cx="9018000" cy="276999"/>
          </a:xfrm>
        </p:grpSpPr>
        <p:sp>
          <p:nvSpPr>
            <p:cNvPr id="3079" name="Google Shape;3079;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80" name="Google Shape;3080;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081" name="Google Shape;3081;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(1/6)</a:t>
            </a:r>
            <a:endParaRPr sz="2400">
              <a:solidFill>
                <a:srgbClr val="0C0C0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11"/>
          <p:cNvGrpSpPr/>
          <p:nvPr/>
        </p:nvGrpSpPr>
        <p:grpSpPr>
          <a:xfrm>
            <a:off x="559817" y="1428745"/>
            <a:ext cx="8783192" cy="215444"/>
            <a:chOff x="559817" y="2136914"/>
            <a:chExt cx="8783192" cy="215444"/>
          </a:xfrm>
        </p:grpSpPr>
        <p:sp>
          <p:nvSpPr>
            <p:cNvPr id="337" name="Google Shape;337;p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8" name="Google Shape;338;p1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339" name="Google Shape;339;p11"/>
          <p:cNvGrpSpPr/>
          <p:nvPr/>
        </p:nvGrpSpPr>
        <p:grpSpPr>
          <a:xfrm>
            <a:off x="450000" y="450000"/>
            <a:ext cx="9018000" cy="276999"/>
            <a:chOff x="450000" y="450000"/>
            <a:chExt cx="9018000" cy="276999"/>
          </a:xfrm>
        </p:grpSpPr>
        <p:sp>
          <p:nvSpPr>
            <p:cNvPr id="340" name="Google Shape;340;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341" name="Google Shape;341;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342" name="Google Shape;342;p11"/>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Put the value of the sum into a function.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Here, that function is the step function.</a:t>
            </a:r>
            <a:endParaRPr/>
          </a:p>
        </p:txBody>
      </p:sp>
      <p:sp>
        <p:nvSpPr>
          <p:cNvPr id="343" name="Google Shape;343;p11"/>
          <p:cNvSpPr/>
          <p:nvPr/>
        </p:nvSpPr>
        <p:spPr>
          <a:xfrm>
            <a:off x="7039644" y="5301208"/>
            <a:ext cx="504056" cy="5040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4" name="Google Shape;344;p11"/>
          <p:cNvGrpSpPr/>
          <p:nvPr/>
        </p:nvGrpSpPr>
        <p:grpSpPr>
          <a:xfrm>
            <a:off x="2785086" y="2622527"/>
            <a:ext cx="4468531" cy="2772797"/>
            <a:chOff x="2893192" y="2528411"/>
            <a:chExt cx="4468531" cy="2772797"/>
          </a:xfrm>
        </p:grpSpPr>
        <p:sp>
          <p:nvSpPr>
            <p:cNvPr id="345" name="Google Shape;345;p11"/>
            <p:cNvSpPr txBox="1"/>
            <p:nvPr/>
          </p:nvSpPr>
          <p:spPr>
            <a:xfrm>
              <a:off x="2893192" y="4993431"/>
              <a:ext cx="4468531" cy="307777"/>
            </a:xfrm>
            <a:prstGeom prst="rect">
              <a:avLst/>
            </a:prstGeom>
            <a:blipFill rotWithShape="1">
              <a:blip r:embed="rId3">
                <a:alphaModFix/>
              </a:blip>
              <a:stretch>
                <a:fillRect b="-19998" l="-408" r="-408" t="-39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6" name="Google Shape;346;p11"/>
            <p:cNvGrpSpPr/>
            <p:nvPr/>
          </p:nvGrpSpPr>
          <p:grpSpPr>
            <a:xfrm>
              <a:off x="3943300" y="2528411"/>
              <a:ext cx="2553507" cy="2357340"/>
              <a:chOff x="6422802" y="2367804"/>
              <a:chExt cx="2553507" cy="2357340"/>
            </a:xfrm>
          </p:grpSpPr>
          <p:cxnSp>
            <p:nvCxnSpPr>
              <p:cNvPr id="347" name="Google Shape;347;p11"/>
              <p:cNvCxnSpPr/>
              <p:nvPr/>
            </p:nvCxnSpPr>
            <p:spPr>
              <a:xfrm>
                <a:off x="6422802" y="3718731"/>
                <a:ext cx="2232248" cy="0"/>
              </a:xfrm>
              <a:prstGeom prst="straightConnector1">
                <a:avLst/>
              </a:prstGeom>
              <a:noFill/>
              <a:ln cap="flat" cmpd="sng" w="19050">
                <a:solidFill>
                  <a:srgbClr val="1429A0"/>
                </a:solidFill>
                <a:prstDash val="solid"/>
                <a:miter lim="800000"/>
                <a:headEnd len="sm" w="sm" type="none"/>
                <a:tailEnd len="med" w="med" type="triangle"/>
              </a:ln>
            </p:spPr>
          </p:cxnSp>
          <p:cxnSp>
            <p:nvCxnSpPr>
              <p:cNvPr id="348" name="Google Shape;348;p11"/>
              <p:cNvCxnSpPr/>
              <p:nvPr/>
            </p:nvCxnSpPr>
            <p:spPr>
              <a:xfrm rot="10800000">
                <a:off x="7549142" y="2706358"/>
                <a:ext cx="9869" cy="2018786"/>
              </a:xfrm>
              <a:prstGeom prst="straightConnector1">
                <a:avLst/>
              </a:prstGeom>
              <a:noFill/>
              <a:ln cap="flat" cmpd="sng" w="19050">
                <a:solidFill>
                  <a:srgbClr val="1429A0"/>
                </a:solidFill>
                <a:prstDash val="solid"/>
                <a:miter lim="800000"/>
                <a:headEnd len="sm" w="sm" type="none"/>
                <a:tailEnd len="med" w="med" type="triangle"/>
              </a:ln>
            </p:spPr>
          </p:cxnSp>
          <p:sp>
            <p:nvSpPr>
              <p:cNvPr id="349" name="Google Shape;349;p11"/>
              <p:cNvSpPr txBox="1"/>
              <p:nvPr/>
            </p:nvSpPr>
            <p:spPr>
              <a:xfrm>
                <a:off x="7151961" y="2367804"/>
                <a:ext cx="773930" cy="338554"/>
              </a:xfrm>
              <a:prstGeom prst="rect">
                <a:avLst/>
              </a:prstGeom>
              <a:blipFill rotWithShape="1">
                <a:blip r:embed="rId4">
                  <a:alphaModFix/>
                </a:blip>
                <a:stretch>
                  <a:fillRect b="-21427" l="0" r="0" t="-53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0" name="Google Shape;350;p11"/>
              <p:cNvCxnSpPr/>
              <p:nvPr/>
            </p:nvCxnSpPr>
            <p:spPr>
              <a:xfrm flipH="1" rot="10800000">
                <a:off x="6759106" y="3226665"/>
                <a:ext cx="1583388" cy="1038954"/>
              </a:xfrm>
              <a:prstGeom prst="bentConnector3">
                <a:avLst>
                  <a:gd fmla="val 50000" name="adj1"/>
                </a:avLst>
              </a:prstGeom>
              <a:noFill/>
              <a:ln cap="flat" cmpd="sng" w="28575">
                <a:solidFill>
                  <a:schemeClr val="dk1"/>
                </a:solidFill>
                <a:prstDash val="solid"/>
                <a:miter lim="800000"/>
                <a:headEnd len="sm" w="sm" type="none"/>
                <a:tailEnd len="sm" w="sm" type="none"/>
              </a:ln>
            </p:spPr>
          </p:cxnSp>
          <p:sp>
            <p:nvSpPr>
              <p:cNvPr id="351" name="Google Shape;351;p11"/>
              <p:cNvSpPr txBox="1"/>
              <p:nvPr/>
            </p:nvSpPr>
            <p:spPr>
              <a:xfrm>
                <a:off x="8646347" y="3525326"/>
                <a:ext cx="329962"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 name="Google Shape;352;p11"/>
              <p:cNvSpPr txBox="1"/>
              <p:nvPr/>
            </p:nvSpPr>
            <p:spPr>
              <a:xfrm>
                <a:off x="7214617" y="3065300"/>
                <a:ext cx="344966"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3" name="Google Shape;353;p11"/>
              <p:cNvSpPr txBox="1"/>
              <p:nvPr/>
            </p:nvSpPr>
            <p:spPr>
              <a:xfrm>
                <a:off x="7549142" y="4096341"/>
                <a:ext cx="498855" cy="33855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6" name="Shape 3086"/>
        <p:cNvGrpSpPr/>
        <p:nvPr/>
      </p:nvGrpSpPr>
      <p:grpSpPr>
        <a:xfrm>
          <a:off x="0" y="0"/>
          <a:ext cx="0" cy="0"/>
          <a:chOff x="0" y="0"/>
          <a:chExt cx="0" cy="0"/>
        </a:xfrm>
      </p:grpSpPr>
      <p:sp>
        <p:nvSpPr>
          <p:cNvPr id="3087" name="Google Shape;3087;p110"/>
          <p:cNvSpPr/>
          <p:nvPr/>
        </p:nvSpPr>
        <p:spPr>
          <a:xfrm>
            <a:off x="558396" y="1844824"/>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88" name="Google Shape;3088;p110"/>
          <p:cNvGrpSpPr/>
          <p:nvPr/>
        </p:nvGrpSpPr>
        <p:grpSpPr>
          <a:xfrm>
            <a:off x="450000" y="450000"/>
            <a:ext cx="9018000" cy="276999"/>
            <a:chOff x="450000" y="450000"/>
            <a:chExt cx="9018000" cy="276999"/>
          </a:xfrm>
        </p:grpSpPr>
        <p:sp>
          <p:nvSpPr>
            <p:cNvPr id="3089" name="Google Shape;3089;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090" name="Google Shape;3090;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091" name="Google Shape;3091;p110"/>
          <p:cNvGrpSpPr/>
          <p:nvPr/>
        </p:nvGrpSpPr>
        <p:grpSpPr>
          <a:xfrm>
            <a:off x="622973" y="1902500"/>
            <a:ext cx="8717473" cy="3038667"/>
            <a:chOff x="622973" y="1902500"/>
            <a:chExt cx="8717473" cy="3038667"/>
          </a:xfrm>
        </p:grpSpPr>
        <p:pic>
          <p:nvPicPr>
            <p:cNvPr id="3092" name="Google Shape;3092;p110"/>
            <p:cNvPicPr preferRelativeResize="0"/>
            <p:nvPr/>
          </p:nvPicPr>
          <p:blipFill rotWithShape="1">
            <a:blip r:embed="rId3">
              <a:alphaModFix/>
            </a:blip>
            <a:srcRect b="0" l="0" r="15745" t="0"/>
            <a:stretch/>
          </p:blipFill>
          <p:spPr>
            <a:xfrm>
              <a:off x="622973" y="1902500"/>
              <a:ext cx="8717473" cy="3038667"/>
            </a:xfrm>
            <a:prstGeom prst="rect">
              <a:avLst/>
            </a:prstGeom>
            <a:noFill/>
            <a:ln>
              <a:noFill/>
            </a:ln>
          </p:spPr>
        </p:pic>
        <p:sp>
          <p:nvSpPr>
            <p:cNvPr id="3093" name="Google Shape;3093;p110"/>
            <p:cNvSpPr txBox="1"/>
            <p:nvPr/>
          </p:nvSpPr>
          <p:spPr>
            <a:xfrm>
              <a:off x="2214805" y="3352800"/>
              <a:ext cx="989405" cy="17145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0" lang="en-US" sz="1200">
                  <a:solidFill>
                    <a:srgbClr val="C14C5F"/>
                  </a:solidFill>
                  <a:latin typeface="Arial"/>
                  <a:ea typeface="Arial"/>
                  <a:cs typeface="Arial"/>
                  <a:sym typeface="Arial"/>
                </a:rPr>
                <a:t>'Image Size:</a:t>
              </a:r>
              <a:endParaRPr i="0" sz="1200">
                <a:solidFill>
                  <a:srgbClr val="C14C5F"/>
                </a:solidFill>
                <a:latin typeface="Arial"/>
                <a:ea typeface="Arial"/>
                <a:cs typeface="Arial"/>
                <a:sym typeface="Arial"/>
              </a:endParaRPr>
            </a:p>
          </p:txBody>
        </p:sp>
      </p:grpSp>
      <p:sp>
        <p:nvSpPr>
          <p:cNvPr id="3094" name="Google Shape;3094;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(2/6)</a:t>
            </a:r>
            <a:endParaRPr sz="2400">
              <a:solidFill>
                <a:srgbClr val="0C0C0C"/>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grpSp>
        <p:nvGrpSpPr>
          <p:cNvPr id="3100" name="Google Shape;3100;p111"/>
          <p:cNvGrpSpPr/>
          <p:nvPr/>
        </p:nvGrpSpPr>
        <p:grpSpPr>
          <a:xfrm>
            <a:off x="450000" y="450000"/>
            <a:ext cx="9018000" cy="276999"/>
            <a:chOff x="450000" y="450000"/>
            <a:chExt cx="9018000" cy="276999"/>
          </a:xfrm>
        </p:grpSpPr>
        <p:sp>
          <p:nvSpPr>
            <p:cNvPr id="3101" name="Google Shape;3101;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02" name="Google Shape;3102;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03" name="Google Shape;3103;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(3/6)</a:t>
            </a:r>
            <a:endParaRPr sz="2400">
              <a:solidFill>
                <a:srgbClr val="0C0C0C"/>
              </a:solidFill>
              <a:latin typeface="Arial"/>
              <a:ea typeface="Arial"/>
              <a:cs typeface="Arial"/>
              <a:sym typeface="Arial"/>
            </a:endParaRPr>
          </a:p>
        </p:txBody>
      </p:sp>
      <p:grpSp>
        <p:nvGrpSpPr>
          <p:cNvPr id="3104" name="Google Shape;3104;p111"/>
          <p:cNvGrpSpPr/>
          <p:nvPr/>
        </p:nvGrpSpPr>
        <p:grpSpPr>
          <a:xfrm>
            <a:off x="702939" y="1815609"/>
            <a:ext cx="8641085" cy="4487914"/>
            <a:chOff x="702939" y="1815609"/>
            <a:chExt cx="8641085" cy="4487914"/>
          </a:xfrm>
        </p:grpSpPr>
        <p:sp>
          <p:nvSpPr>
            <p:cNvPr id="3105" name="Google Shape;3105;p111"/>
            <p:cNvSpPr/>
            <p:nvPr/>
          </p:nvSpPr>
          <p:spPr>
            <a:xfrm>
              <a:off x="702939" y="1815609"/>
              <a:ext cx="8641085" cy="44879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06" name="Google Shape;3106;p111"/>
            <p:cNvPicPr preferRelativeResize="0"/>
            <p:nvPr/>
          </p:nvPicPr>
          <p:blipFill rotWithShape="1">
            <a:blip r:embed="rId3">
              <a:alphaModFix/>
            </a:blip>
            <a:srcRect b="0" l="0" r="0" t="19486"/>
            <a:stretch/>
          </p:blipFill>
          <p:spPr>
            <a:xfrm>
              <a:off x="1344882" y="3129340"/>
              <a:ext cx="6018957" cy="3101385"/>
            </a:xfrm>
            <a:prstGeom prst="rect">
              <a:avLst/>
            </a:prstGeom>
            <a:noFill/>
            <a:ln>
              <a:noFill/>
            </a:ln>
          </p:spPr>
        </p:pic>
        <p:pic>
          <p:nvPicPr>
            <p:cNvPr id="3107" name="Google Shape;3107;p111"/>
            <p:cNvPicPr preferRelativeResize="0"/>
            <p:nvPr/>
          </p:nvPicPr>
          <p:blipFill rotWithShape="1">
            <a:blip r:embed="rId4">
              <a:alphaModFix/>
            </a:blip>
            <a:srcRect b="0" l="0" r="0" t="0"/>
            <a:stretch/>
          </p:blipFill>
          <p:spPr>
            <a:xfrm>
              <a:off x="1423020" y="1900090"/>
              <a:ext cx="2134080" cy="1197918"/>
            </a:xfrm>
            <a:prstGeom prst="rect">
              <a:avLst/>
            </a:prstGeom>
            <a:noFill/>
            <a:ln>
              <a:noFill/>
            </a:ln>
          </p:spPr>
        </p:pic>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grpSp>
        <p:nvGrpSpPr>
          <p:cNvPr id="3113" name="Google Shape;3113;p112"/>
          <p:cNvGrpSpPr/>
          <p:nvPr/>
        </p:nvGrpSpPr>
        <p:grpSpPr>
          <a:xfrm>
            <a:off x="450000" y="450000"/>
            <a:ext cx="9018000" cy="276999"/>
            <a:chOff x="450000" y="450000"/>
            <a:chExt cx="9018000" cy="276999"/>
          </a:xfrm>
        </p:grpSpPr>
        <p:sp>
          <p:nvSpPr>
            <p:cNvPr id="3114" name="Google Shape;3114;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15" name="Google Shape;3115;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16" name="Google Shape;3116;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(4/6)</a:t>
            </a:r>
            <a:endParaRPr sz="2400">
              <a:solidFill>
                <a:srgbClr val="0C0C0C"/>
              </a:solidFill>
              <a:latin typeface="Arial"/>
              <a:ea typeface="Arial"/>
              <a:cs typeface="Arial"/>
              <a:sym typeface="Arial"/>
            </a:endParaRPr>
          </a:p>
        </p:txBody>
      </p:sp>
      <p:grpSp>
        <p:nvGrpSpPr>
          <p:cNvPr id="3117" name="Google Shape;3117;p112"/>
          <p:cNvGrpSpPr/>
          <p:nvPr/>
        </p:nvGrpSpPr>
        <p:grpSpPr>
          <a:xfrm>
            <a:off x="685801" y="1916833"/>
            <a:ext cx="8658224" cy="3283818"/>
            <a:chOff x="685801" y="1916833"/>
            <a:chExt cx="8658224" cy="3283818"/>
          </a:xfrm>
        </p:grpSpPr>
        <p:sp>
          <p:nvSpPr>
            <p:cNvPr id="3118" name="Google Shape;3118;p112"/>
            <p:cNvSpPr/>
            <p:nvPr/>
          </p:nvSpPr>
          <p:spPr>
            <a:xfrm>
              <a:off x="685801" y="1916833"/>
              <a:ext cx="8658224" cy="32838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9" name="Google Shape;3119;p112"/>
            <p:cNvPicPr preferRelativeResize="0"/>
            <p:nvPr/>
          </p:nvPicPr>
          <p:blipFill rotWithShape="1">
            <a:blip r:embed="rId3">
              <a:alphaModFix/>
            </a:blip>
            <a:srcRect b="0" l="0" r="6850" t="0"/>
            <a:stretch/>
          </p:blipFill>
          <p:spPr>
            <a:xfrm>
              <a:off x="781050" y="1988840"/>
              <a:ext cx="8562975" cy="3155061"/>
            </a:xfrm>
            <a:prstGeom prst="rect">
              <a:avLst/>
            </a:prstGeom>
            <a:noFill/>
            <a:ln>
              <a:noFill/>
            </a:ln>
          </p:spPr>
        </p:pic>
        <p:sp>
          <p:nvSpPr>
            <p:cNvPr id="3120" name="Google Shape;3120;p112"/>
            <p:cNvSpPr/>
            <p:nvPr/>
          </p:nvSpPr>
          <p:spPr>
            <a:xfrm>
              <a:off x="1127154" y="2106147"/>
              <a:ext cx="146814"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46</a:t>
              </a:r>
              <a:endParaRPr sz="1100">
                <a:solidFill>
                  <a:srgbClr val="2D3C9D"/>
                </a:solidFill>
                <a:latin typeface="Arial"/>
                <a:ea typeface="Arial"/>
                <a:cs typeface="Arial"/>
                <a:sym typeface="Arial"/>
              </a:endParaRPr>
            </a:p>
          </p:txBody>
        </p:sp>
        <p:sp>
          <p:nvSpPr>
            <p:cNvPr id="3121" name="Google Shape;3121;p112"/>
            <p:cNvSpPr/>
            <p:nvPr/>
          </p:nvSpPr>
          <p:spPr>
            <a:xfrm>
              <a:off x="1125333" y="3207643"/>
              <a:ext cx="146814"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47</a:t>
              </a:r>
              <a:endParaRPr sz="1100">
                <a:solidFill>
                  <a:srgbClr val="2D3C9D"/>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grpSp>
        <p:nvGrpSpPr>
          <p:cNvPr id="3127" name="Google Shape;3127;p113"/>
          <p:cNvGrpSpPr/>
          <p:nvPr/>
        </p:nvGrpSpPr>
        <p:grpSpPr>
          <a:xfrm>
            <a:off x="450000" y="450000"/>
            <a:ext cx="9018000" cy="276999"/>
            <a:chOff x="450000" y="450000"/>
            <a:chExt cx="9018000" cy="276999"/>
          </a:xfrm>
        </p:grpSpPr>
        <p:sp>
          <p:nvSpPr>
            <p:cNvPr id="3128" name="Google Shape;3128;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29" name="Google Shape;3129;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30" name="Google Shape;3130;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(5/6)</a:t>
            </a:r>
            <a:endParaRPr sz="2400">
              <a:solidFill>
                <a:srgbClr val="0C0C0C"/>
              </a:solidFill>
              <a:latin typeface="Arial"/>
              <a:ea typeface="Arial"/>
              <a:cs typeface="Arial"/>
              <a:sym typeface="Arial"/>
            </a:endParaRPr>
          </a:p>
        </p:txBody>
      </p:sp>
      <p:grpSp>
        <p:nvGrpSpPr>
          <p:cNvPr id="3131" name="Google Shape;3131;p113"/>
          <p:cNvGrpSpPr/>
          <p:nvPr/>
        </p:nvGrpSpPr>
        <p:grpSpPr>
          <a:xfrm>
            <a:off x="685801" y="1842771"/>
            <a:ext cx="8658224" cy="4208405"/>
            <a:chOff x="685801" y="1842771"/>
            <a:chExt cx="8658224" cy="4208405"/>
          </a:xfrm>
        </p:grpSpPr>
        <p:grpSp>
          <p:nvGrpSpPr>
            <p:cNvPr id="3132" name="Google Shape;3132;p113"/>
            <p:cNvGrpSpPr/>
            <p:nvPr/>
          </p:nvGrpSpPr>
          <p:grpSpPr>
            <a:xfrm>
              <a:off x="685801" y="1842771"/>
              <a:ext cx="8658224" cy="4208405"/>
              <a:chOff x="685801" y="1806767"/>
              <a:chExt cx="8658224" cy="4208405"/>
            </a:xfrm>
          </p:grpSpPr>
          <p:sp>
            <p:nvSpPr>
              <p:cNvPr id="3133" name="Google Shape;3133;p113"/>
              <p:cNvSpPr/>
              <p:nvPr/>
            </p:nvSpPr>
            <p:spPr>
              <a:xfrm>
                <a:off x="685801" y="1806767"/>
                <a:ext cx="8658224" cy="42084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34" name="Google Shape;3134;p113"/>
              <p:cNvSpPr/>
              <p:nvPr/>
            </p:nvSpPr>
            <p:spPr>
              <a:xfrm>
                <a:off x="1459024" y="5748496"/>
                <a:ext cx="3492389" cy="16970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135" name="Google Shape;3135;p113"/>
            <p:cNvPicPr preferRelativeResize="0"/>
            <p:nvPr/>
          </p:nvPicPr>
          <p:blipFill rotWithShape="1">
            <a:blip r:embed="rId3">
              <a:alphaModFix/>
            </a:blip>
            <a:srcRect b="0" l="0" r="6672" t="0"/>
            <a:stretch/>
          </p:blipFill>
          <p:spPr>
            <a:xfrm>
              <a:off x="764689" y="1908441"/>
              <a:ext cx="8579336" cy="4081272"/>
            </a:xfrm>
            <a:prstGeom prst="rect">
              <a:avLst/>
            </a:prstGeom>
            <a:noFill/>
            <a:ln>
              <a:noFill/>
            </a:ln>
          </p:spPr>
        </p:pic>
        <p:sp>
          <p:nvSpPr>
            <p:cNvPr id="3136" name="Google Shape;3136;p113"/>
            <p:cNvSpPr/>
            <p:nvPr/>
          </p:nvSpPr>
          <p:spPr>
            <a:xfrm>
              <a:off x="1112633" y="2020826"/>
              <a:ext cx="146814"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48</a:t>
              </a:r>
              <a:endParaRPr sz="1100">
                <a:solidFill>
                  <a:srgbClr val="2D3C9D"/>
                </a:solidFill>
                <a:latin typeface="Arial"/>
                <a:ea typeface="Arial"/>
                <a:cs typeface="Arial"/>
                <a:sym typeface="Aria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grpSp>
        <p:nvGrpSpPr>
          <p:cNvPr id="3142" name="Google Shape;3142;p114"/>
          <p:cNvGrpSpPr/>
          <p:nvPr/>
        </p:nvGrpSpPr>
        <p:grpSpPr>
          <a:xfrm>
            <a:off x="450000" y="450000"/>
            <a:ext cx="9018000" cy="276999"/>
            <a:chOff x="450000" y="450000"/>
            <a:chExt cx="9018000" cy="276999"/>
          </a:xfrm>
        </p:grpSpPr>
        <p:sp>
          <p:nvSpPr>
            <p:cNvPr id="3143" name="Google Shape;3143;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44" name="Google Shape;3144;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45" name="Google Shape;3145;p1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dataset from a file stored in a local drive (6/6)</a:t>
            </a:r>
            <a:endParaRPr sz="2400">
              <a:solidFill>
                <a:srgbClr val="0C0C0C"/>
              </a:solidFill>
              <a:latin typeface="Arial"/>
              <a:ea typeface="Arial"/>
              <a:cs typeface="Arial"/>
              <a:sym typeface="Arial"/>
            </a:endParaRPr>
          </a:p>
        </p:txBody>
      </p:sp>
      <p:grpSp>
        <p:nvGrpSpPr>
          <p:cNvPr id="3146" name="Google Shape;3146;p114"/>
          <p:cNvGrpSpPr/>
          <p:nvPr/>
        </p:nvGrpSpPr>
        <p:grpSpPr>
          <a:xfrm>
            <a:off x="702939" y="1815609"/>
            <a:ext cx="8641085" cy="4487914"/>
            <a:chOff x="702939" y="1815609"/>
            <a:chExt cx="8641085" cy="4487914"/>
          </a:xfrm>
        </p:grpSpPr>
        <p:sp>
          <p:nvSpPr>
            <p:cNvPr id="3147" name="Google Shape;3147;p114"/>
            <p:cNvSpPr/>
            <p:nvPr/>
          </p:nvSpPr>
          <p:spPr>
            <a:xfrm>
              <a:off x="702939" y="1815609"/>
              <a:ext cx="8641085" cy="44879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48" name="Google Shape;3148;p114"/>
            <p:cNvGrpSpPr/>
            <p:nvPr/>
          </p:nvGrpSpPr>
          <p:grpSpPr>
            <a:xfrm>
              <a:off x="1435035" y="1897376"/>
              <a:ext cx="6507618" cy="4386691"/>
              <a:chOff x="1435035" y="1897376"/>
              <a:chExt cx="6507618" cy="4386691"/>
            </a:xfrm>
          </p:grpSpPr>
          <p:pic>
            <p:nvPicPr>
              <p:cNvPr id="3149" name="Google Shape;3149;p114"/>
              <p:cNvPicPr preferRelativeResize="0"/>
              <p:nvPr/>
            </p:nvPicPr>
            <p:blipFill rotWithShape="1">
              <a:blip r:embed="rId3">
                <a:alphaModFix/>
              </a:blip>
              <a:srcRect b="0" l="0" r="0" t="0"/>
              <a:stretch/>
            </p:blipFill>
            <p:spPr>
              <a:xfrm>
                <a:off x="1435035" y="3084040"/>
                <a:ext cx="6507618" cy="3200027"/>
              </a:xfrm>
              <a:prstGeom prst="rect">
                <a:avLst/>
              </a:prstGeom>
              <a:noFill/>
              <a:ln>
                <a:noFill/>
              </a:ln>
            </p:spPr>
          </p:pic>
          <p:pic>
            <p:nvPicPr>
              <p:cNvPr id="3150" name="Google Shape;3150;p114"/>
              <p:cNvPicPr preferRelativeResize="0"/>
              <p:nvPr/>
            </p:nvPicPr>
            <p:blipFill rotWithShape="1">
              <a:blip r:embed="rId4">
                <a:alphaModFix/>
              </a:blip>
              <a:srcRect b="0" l="0" r="0" t="0"/>
              <a:stretch/>
            </p:blipFill>
            <p:spPr>
              <a:xfrm>
                <a:off x="1459024" y="1897376"/>
                <a:ext cx="1177172" cy="1169928"/>
              </a:xfrm>
              <a:prstGeom prst="rect">
                <a:avLst/>
              </a:prstGeom>
              <a:noFill/>
              <a:ln>
                <a:noFill/>
              </a:ln>
            </p:spPr>
          </p:pic>
        </p:gr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grpSp>
        <p:nvGrpSpPr>
          <p:cNvPr id="3156" name="Google Shape;3156;p115"/>
          <p:cNvGrpSpPr/>
          <p:nvPr/>
        </p:nvGrpSpPr>
        <p:grpSpPr>
          <a:xfrm>
            <a:off x="450000" y="450000"/>
            <a:ext cx="9018000" cy="276999"/>
            <a:chOff x="450000" y="450000"/>
            <a:chExt cx="9018000" cy="276999"/>
          </a:xfrm>
        </p:grpSpPr>
        <p:sp>
          <p:nvSpPr>
            <p:cNvPr id="3157" name="Google Shape;3157;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58" name="Google Shape;3158;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59" name="Google Shape;3159;p1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(1/10)</a:t>
            </a:r>
            <a:endParaRPr sz="2400">
              <a:solidFill>
                <a:srgbClr val="0C0C0C"/>
              </a:solidFill>
              <a:latin typeface="Arial"/>
              <a:ea typeface="Arial"/>
              <a:cs typeface="Arial"/>
              <a:sym typeface="Arial"/>
            </a:endParaRPr>
          </a:p>
        </p:txBody>
      </p:sp>
      <p:grpSp>
        <p:nvGrpSpPr>
          <p:cNvPr id="3160" name="Google Shape;3160;p115"/>
          <p:cNvGrpSpPr/>
          <p:nvPr/>
        </p:nvGrpSpPr>
        <p:grpSpPr>
          <a:xfrm>
            <a:off x="685801" y="1916832"/>
            <a:ext cx="8658224" cy="3350493"/>
            <a:chOff x="685801" y="1916832"/>
            <a:chExt cx="8658224" cy="3350493"/>
          </a:xfrm>
        </p:grpSpPr>
        <p:sp>
          <p:nvSpPr>
            <p:cNvPr id="3161" name="Google Shape;3161;p115"/>
            <p:cNvSpPr/>
            <p:nvPr/>
          </p:nvSpPr>
          <p:spPr>
            <a:xfrm>
              <a:off x="685801" y="1916832"/>
              <a:ext cx="8658224" cy="33504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62" name="Google Shape;3162;p115"/>
            <p:cNvGrpSpPr/>
            <p:nvPr/>
          </p:nvGrpSpPr>
          <p:grpSpPr>
            <a:xfrm>
              <a:off x="713234" y="1987519"/>
              <a:ext cx="8630791" cy="3231896"/>
              <a:chOff x="713234" y="1987519"/>
              <a:chExt cx="8630791" cy="3231896"/>
            </a:xfrm>
          </p:grpSpPr>
          <p:pic>
            <p:nvPicPr>
              <p:cNvPr id="3163" name="Google Shape;3163;p115"/>
              <p:cNvPicPr preferRelativeResize="0"/>
              <p:nvPr/>
            </p:nvPicPr>
            <p:blipFill rotWithShape="1">
              <a:blip r:embed="rId3">
                <a:alphaModFix/>
              </a:blip>
              <a:srcRect b="0" l="0" r="0" t="0"/>
              <a:stretch/>
            </p:blipFill>
            <p:spPr>
              <a:xfrm>
                <a:off x="713234" y="1987519"/>
                <a:ext cx="8630791" cy="3231896"/>
              </a:xfrm>
              <a:prstGeom prst="rect">
                <a:avLst/>
              </a:prstGeom>
              <a:noFill/>
              <a:ln>
                <a:noFill/>
              </a:ln>
            </p:spPr>
          </p:pic>
          <p:sp>
            <p:nvSpPr>
              <p:cNvPr id="3164" name="Google Shape;3164;p115"/>
              <p:cNvSpPr/>
              <p:nvPr/>
            </p:nvSpPr>
            <p:spPr>
              <a:xfrm>
                <a:off x="1040756" y="2109129"/>
                <a:ext cx="143520" cy="11972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49</a:t>
                </a:r>
                <a:endParaRPr sz="1100">
                  <a:solidFill>
                    <a:srgbClr val="2D3C9D"/>
                  </a:solidFill>
                  <a:latin typeface="Arial"/>
                  <a:ea typeface="Arial"/>
                  <a:cs typeface="Arial"/>
                  <a:sym typeface="Arial"/>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grpSp>
        <p:nvGrpSpPr>
          <p:cNvPr id="3170" name="Google Shape;3170;p116"/>
          <p:cNvGrpSpPr/>
          <p:nvPr/>
        </p:nvGrpSpPr>
        <p:grpSpPr>
          <a:xfrm>
            <a:off x="450000" y="450000"/>
            <a:ext cx="9018000" cy="276999"/>
            <a:chOff x="450000" y="450000"/>
            <a:chExt cx="9018000" cy="276999"/>
          </a:xfrm>
        </p:grpSpPr>
        <p:sp>
          <p:nvSpPr>
            <p:cNvPr id="3171" name="Google Shape;3171;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72" name="Google Shape;3172;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73" name="Google Shape;3173;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(2/10)</a:t>
            </a:r>
            <a:endParaRPr sz="2400">
              <a:solidFill>
                <a:srgbClr val="0C0C0C"/>
              </a:solidFill>
              <a:latin typeface="Arial"/>
              <a:ea typeface="Arial"/>
              <a:cs typeface="Arial"/>
              <a:sym typeface="Arial"/>
            </a:endParaRPr>
          </a:p>
        </p:txBody>
      </p:sp>
      <p:grpSp>
        <p:nvGrpSpPr>
          <p:cNvPr id="3174" name="Google Shape;3174;p116"/>
          <p:cNvGrpSpPr/>
          <p:nvPr/>
        </p:nvGrpSpPr>
        <p:grpSpPr>
          <a:xfrm>
            <a:off x="685801" y="1914779"/>
            <a:ext cx="8658225" cy="1616361"/>
            <a:chOff x="685801" y="1914779"/>
            <a:chExt cx="8658225" cy="1616361"/>
          </a:xfrm>
        </p:grpSpPr>
        <p:sp>
          <p:nvSpPr>
            <p:cNvPr id="3175" name="Google Shape;3175;p116"/>
            <p:cNvSpPr/>
            <p:nvPr/>
          </p:nvSpPr>
          <p:spPr>
            <a:xfrm>
              <a:off x="685801" y="1914779"/>
              <a:ext cx="8658224" cy="16163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76" name="Google Shape;3176;p116"/>
            <p:cNvGrpSpPr/>
            <p:nvPr/>
          </p:nvGrpSpPr>
          <p:grpSpPr>
            <a:xfrm>
              <a:off x="802534" y="2016666"/>
              <a:ext cx="8541492" cy="1484342"/>
              <a:chOff x="685802" y="3933015"/>
              <a:chExt cx="8541492" cy="1484342"/>
            </a:xfrm>
          </p:grpSpPr>
          <p:pic>
            <p:nvPicPr>
              <p:cNvPr id="3177" name="Google Shape;3177;p116"/>
              <p:cNvPicPr preferRelativeResize="0"/>
              <p:nvPr/>
            </p:nvPicPr>
            <p:blipFill rotWithShape="1">
              <a:blip r:embed="rId3">
                <a:alphaModFix/>
              </a:blip>
              <a:srcRect b="0" l="0" r="13746" t="0"/>
              <a:stretch/>
            </p:blipFill>
            <p:spPr>
              <a:xfrm>
                <a:off x="685802" y="3933015"/>
                <a:ext cx="8541492" cy="951267"/>
              </a:xfrm>
              <a:prstGeom prst="rect">
                <a:avLst/>
              </a:prstGeom>
              <a:noFill/>
              <a:ln>
                <a:noFill/>
              </a:ln>
            </p:spPr>
          </p:pic>
          <p:pic>
            <p:nvPicPr>
              <p:cNvPr id="3178" name="Google Shape;3178;p116"/>
              <p:cNvPicPr preferRelativeResize="0"/>
              <p:nvPr/>
            </p:nvPicPr>
            <p:blipFill rotWithShape="1">
              <a:blip r:embed="rId4">
                <a:alphaModFix/>
              </a:blip>
              <a:srcRect b="-4784" l="0" r="13746" t="0"/>
              <a:stretch/>
            </p:blipFill>
            <p:spPr>
              <a:xfrm>
                <a:off x="685802" y="4967198"/>
                <a:ext cx="8541492" cy="450159"/>
              </a:xfrm>
              <a:prstGeom prst="rect">
                <a:avLst/>
              </a:prstGeom>
              <a:noFill/>
              <a:ln>
                <a:noFill/>
              </a:ln>
            </p:spPr>
          </p:pic>
        </p:grpSp>
        <p:sp>
          <p:nvSpPr>
            <p:cNvPr id="3179" name="Google Shape;3179;p116"/>
            <p:cNvSpPr/>
            <p:nvPr/>
          </p:nvSpPr>
          <p:spPr>
            <a:xfrm>
              <a:off x="1122594" y="2129070"/>
              <a:ext cx="231356" cy="13350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50</a:t>
              </a:r>
              <a:endParaRPr sz="1100">
                <a:solidFill>
                  <a:srgbClr val="2D3C9D"/>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grpSp>
        <p:nvGrpSpPr>
          <p:cNvPr id="3185" name="Google Shape;3185;p117"/>
          <p:cNvGrpSpPr/>
          <p:nvPr/>
        </p:nvGrpSpPr>
        <p:grpSpPr>
          <a:xfrm>
            <a:off x="567285" y="1837970"/>
            <a:ext cx="8783192" cy="215444"/>
            <a:chOff x="559817" y="2136914"/>
            <a:chExt cx="8783192" cy="215444"/>
          </a:xfrm>
        </p:grpSpPr>
        <p:sp>
          <p:nvSpPr>
            <p:cNvPr id="3186" name="Google Shape;3186;p1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87" name="Google Shape;3187;p1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The following command generates the entire list.</a:t>
              </a:r>
              <a:endParaRPr/>
            </a:p>
          </p:txBody>
        </p:sp>
      </p:grpSp>
      <p:grpSp>
        <p:nvGrpSpPr>
          <p:cNvPr id="3188" name="Google Shape;3188;p117"/>
          <p:cNvGrpSpPr/>
          <p:nvPr/>
        </p:nvGrpSpPr>
        <p:grpSpPr>
          <a:xfrm>
            <a:off x="450000" y="450000"/>
            <a:ext cx="9018000" cy="276999"/>
            <a:chOff x="450000" y="450000"/>
            <a:chExt cx="9018000" cy="276999"/>
          </a:xfrm>
        </p:grpSpPr>
        <p:sp>
          <p:nvSpPr>
            <p:cNvPr id="3189" name="Google Shape;3189;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190" name="Google Shape;3190;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191" name="Google Shape;3191;p1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(3/10)</a:t>
            </a:r>
            <a:endParaRPr sz="2400">
              <a:solidFill>
                <a:srgbClr val="0C0C0C"/>
              </a:solidFill>
              <a:latin typeface="Arial"/>
              <a:ea typeface="Arial"/>
              <a:cs typeface="Arial"/>
              <a:sym typeface="Arial"/>
            </a:endParaRPr>
          </a:p>
        </p:txBody>
      </p:sp>
      <p:grpSp>
        <p:nvGrpSpPr>
          <p:cNvPr id="3192" name="Google Shape;3192;p117"/>
          <p:cNvGrpSpPr/>
          <p:nvPr/>
        </p:nvGrpSpPr>
        <p:grpSpPr>
          <a:xfrm>
            <a:off x="685801" y="2177431"/>
            <a:ext cx="8658224" cy="4119035"/>
            <a:chOff x="685801" y="2177431"/>
            <a:chExt cx="8658224" cy="4119035"/>
          </a:xfrm>
        </p:grpSpPr>
        <p:sp>
          <p:nvSpPr>
            <p:cNvPr id="3193" name="Google Shape;3193;p117"/>
            <p:cNvSpPr/>
            <p:nvPr/>
          </p:nvSpPr>
          <p:spPr>
            <a:xfrm>
              <a:off x="685801" y="2177431"/>
              <a:ext cx="8658224" cy="41190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94" name="Google Shape;3194;p117"/>
            <p:cNvPicPr preferRelativeResize="0"/>
            <p:nvPr/>
          </p:nvPicPr>
          <p:blipFill rotWithShape="1">
            <a:blip r:embed="rId3">
              <a:alphaModFix/>
            </a:blip>
            <a:srcRect b="1824" l="0" r="6272" t="0"/>
            <a:stretch/>
          </p:blipFill>
          <p:spPr>
            <a:xfrm>
              <a:off x="790045" y="2258712"/>
              <a:ext cx="8553980" cy="3855218"/>
            </a:xfrm>
            <a:prstGeom prst="rect">
              <a:avLst/>
            </a:prstGeom>
            <a:noFill/>
            <a:ln>
              <a:noFill/>
            </a:ln>
          </p:spPr>
        </p:pic>
        <p:sp>
          <p:nvSpPr>
            <p:cNvPr id="3195" name="Google Shape;3195;p117"/>
            <p:cNvSpPr/>
            <p:nvPr/>
          </p:nvSpPr>
          <p:spPr>
            <a:xfrm>
              <a:off x="1143825" y="2363324"/>
              <a:ext cx="154751"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D3C9D"/>
                  </a:solidFill>
                  <a:latin typeface="Arial"/>
                  <a:ea typeface="Arial"/>
                  <a:cs typeface="Arial"/>
                  <a:sym typeface="Arial"/>
                </a:rPr>
                <a:t>51</a:t>
              </a:r>
              <a:endParaRPr sz="1200">
                <a:solidFill>
                  <a:srgbClr val="2D3C9D"/>
                </a:solidFill>
                <a:latin typeface="Arial"/>
                <a:ea typeface="Arial"/>
                <a:cs typeface="Arial"/>
                <a:sym typeface="Arial"/>
              </a:endParaRPr>
            </a:p>
          </p:txBody>
        </p:sp>
        <p:sp>
          <p:nvSpPr>
            <p:cNvPr id="3196" name="Google Shape;3196;p117"/>
            <p:cNvSpPr/>
            <p:nvPr/>
          </p:nvSpPr>
          <p:spPr>
            <a:xfrm>
              <a:off x="1145933" y="2692253"/>
              <a:ext cx="145023" cy="11921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D92C36"/>
                  </a:solidFill>
                  <a:latin typeface="Arial"/>
                  <a:ea typeface="Arial"/>
                  <a:cs typeface="Arial"/>
                  <a:sym typeface="Arial"/>
                </a:rPr>
                <a:t>51</a:t>
              </a:r>
              <a:endParaRPr sz="1200">
                <a:solidFill>
                  <a:srgbClr val="D92C36"/>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1" name="Shape 3201"/>
        <p:cNvGrpSpPr/>
        <p:nvPr/>
      </p:nvGrpSpPr>
      <p:grpSpPr>
        <a:xfrm>
          <a:off x="0" y="0"/>
          <a:ext cx="0" cy="0"/>
          <a:chOff x="0" y="0"/>
          <a:chExt cx="0" cy="0"/>
        </a:xfrm>
      </p:grpSpPr>
      <p:grpSp>
        <p:nvGrpSpPr>
          <p:cNvPr id="3202" name="Google Shape;3202;p118"/>
          <p:cNvGrpSpPr/>
          <p:nvPr/>
        </p:nvGrpSpPr>
        <p:grpSpPr>
          <a:xfrm>
            <a:off x="450000" y="450000"/>
            <a:ext cx="9018000" cy="276999"/>
            <a:chOff x="450000" y="450000"/>
            <a:chExt cx="9018000" cy="276999"/>
          </a:xfrm>
        </p:grpSpPr>
        <p:sp>
          <p:nvSpPr>
            <p:cNvPr id="3203" name="Google Shape;3203;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04" name="Google Shape;3204;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205" name="Google Shape;3205;p118"/>
          <p:cNvGrpSpPr/>
          <p:nvPr/>
        </p:nvGrpSpPr>
        <p:grpSpPr>
          <a:xfrm>
            <a:off x="567285" y="1837970"/>
            <a:ext cx="8783192" cy="215444"/>
            <a:chOff x="559817" y="2136914"/>
            <a:chExt cx="8783192" cy="215444"/>
          </a:xfrm>
        </p:grpSpPr>
        <p:sp>
          <p:nvSpPr>
            <p:cNvPr id="3206" name="Google Shape;3206;p1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07" name="Google Shape;3207;p11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Downloading cifar100 dataset </a:t>
              </a:r>
              <a:endParaRPr/>
            </a:p>
          </p:txBody>
        </p:sp>
      </p:grpSp>
      <p:sp>
        <p:nvSpPr>
          <p:cNvPr id="3208" name="Google Shape;3208;p1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(4/10)</a:t>
            </a:r>
            <a:endParaRPr sz="2400">
              <a:solidFill>
                <a:srgbClr val="0C0C0C"/>
              </a:solidFill>
              <a:latin typeface="Arial"/>
              <a:ea typeface="Arial"/>
              <a:cs typeface="Arial"/>
              <a:sym typeface="Arial"/>
            </a:endParaRPr>
          </a:p>
        </p:txBody>
      </p:sp>
      <p:sp>
        <p:nvSpPr>
          <p:cNvPr id="3209" name="Google Shape;3209;p118"/>
          <p:cNvSpPr/>
          <p:nvPr/>
        </p:nvSpPr>
        <p:spPr>
          <a:xfrm>
            <a:off x="685801" y="2105133"/>
            <a:ext cx="8658224" cy="42270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10" name="Google Shape;3210;p118"/>
          <p:cNvGrpSpPr/>
          <p:nvPr/>
        </p:nvGrpSpPr>
        <p:grpSpPr>
          <a:xfrm>
            <a:off x="753432" y="2164882"/>
            <a:ext cx="8590593" cy="4073993"/>
            <a:chOff x="753432" y="2164882"/>
            <a:chExt cx="8590593" cy="4073993"/>
          </a:xfrm>
        </p:grpSpPr>
        <p:pic>
          <p:nvPicPr>
            <p:cNvPr id="3211" name="Google Shape;3211;p118"/>
            <p:cNvPicPr preferRelativeResize="0"/>
            <p:nvPr/>
          </p:nvPicPr>
          <p:blipFill rotWithShape="1">
            <a:blip r:embed="rId3">
              <a:alphaModFix/>
            </a:blip>
            <a:srcRect b="2235" l="0" r="1528" t="0"/>
            <a:stretch/>
          </p:blipFill>
          <p:spPr>
            <a:xfrm>
              <a:off x="753432" y="2164882"/>
              <a:ext cx="8590593" cy="4073993"/>
            </a:xfrm>
            <a:prstGeom prst="rect">
              <a:avLst/>
            </a:prstGeom>
            <a:noFill/>
            <a:ln>
              <a:noFill/>
            </a:ln>
          </p:spPr>
        </p:pic>
        <p:sp>
          <p:nvSpPr>
            <p:cNvPr id="3212" name="Google Shape;3212;p118"/>
            <p:cNvSpPr/>
            <p:nvPr/>
          </p:nvSpPr>
          <p:spPr>
            <a:xfrm>
              <a:off x="1121973" y="2261769"/>
              <a:ext cx="129351"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D3C9D"/>
                  </a:solidFill>
                  <a:latin typeface="Arial"/>
                  <a:ea typeface="Arial"/>
                  <a:cs typeface="Arial"/>
                  <a:sym typeface="Arial"/>
                </a:rPr>
                <a:t>52</a:t>
              </a:r>
              <a:endParaRPr sz="1000">
                <a:solidFill>
                  <a:srgbClr val="2D3C9D"/>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grpSp>
        <p:nvGrpSpPr>
          <p:cNvPr id="3218" name="Google Shape;3218;p119"/>
          <p:cNvGrpSpPr/>
          <p:nvPr/>
        </p:nvGrpSpPr>
        <p:grpSpPr>
          <a:xfrm>
            <a:off x="450000" y="450000"/>
            <a:ext cx="9018000" cy="276999"/>
            <a:chOff x="450000" y="450000"/>
            <a:chExt cx="9018000" cy="276999"/>
          </a:xfrm>
        </p:grpSpPr>
        <p:sp>
          <p:nvSpPr>
            <p:cNvPr id="3219" name="Google Shape;3219;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20" name="Google Shape;3220;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221" name="Google Shape;3221;p119"/>
          <p:cNvGrpSpPr/>
          <p:nvPr/>
        </p:nvGrpSpPr>
        <p:grpSpPr>
          <a:xfrm>
            <a:off x="567285" y="1837970"/>
            <a:ext cx="8783192" cy="215444"/>
            <a:chOff x="559817" y="2136914"/>
            <a:chExt cx="8783192" cy="215444"/>
          </a:xfrm>
        </p:grpSpPr>
        <p:sp>
          <p:nvSpPr>
            <p:cNvPr id="3222" name="Google Shape;3222;p1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23" name="Google Shape;3223;p1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Downloading and saving data in a local drive</a:t>
              </a:r>
              <a:endParaRPr/>
            </a:p>
          </p:txBody>
        </p:sp>
      </p:grpSp>
      <p:sp>
        <p:nvSpPr>
          <p:cNvPr id="3224" name="Google Shape;3224;p1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(5/10)</a:t>
            </a:r>
            <a:endParaRPr sz="2400">
              <a:solidFill>
                <a:srgbClr val="0C0C0C"/>
              </a:solidFill>
              <a:latin typeface="Arial"/>
              <a:ea typeface="Arial"/>
              <a:cs typeface="Arial"/>
              <a:sym typeface="Arial"/>
            </a:endParaRPr>
          </a:p>
        </p:txBody>
      </p:sp>
      <p:grpSp>
        <p:nvGrpSpPr>
          <p:cNvPr id="3225" name="Google Shape;3225;p119"/>
          <p:cNvGrpSpPr/>
          <p:nvPr/>
        </p:nvGrpSpPr>
        <p:grpSpPr>
          <a:xfrm>
            <a:off x="685801" y="2146951"/>
            <a:ext cx="8658224" cy="2834624"/>
            <a:chOff x="685801" y="2146951"/>
            <a:chExt cx="8658224" cy="2834624"/>
          </a:xfrm>
        </p:grpSpPr>
        <p:sp>
          <p:nvSpPr>
            <p:cNvPr id="3226" name="Google Shape;3226;p119"/>
            <p:cNvSpPr/>
            <p:nvPr/>
          </p:nvSpPr>
          <p:spPr>
            <a:xfrm>
              <a:off x="685801" y="2146951"/>
              <a:ext cx="8658224" cy="28346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27" name="Google Shape;3227;p119"/>
            <p:cNvPicPr preferRelativeResize="0"/>
            <p:nvPr/>
          </p:nvPicPr>
          <p:blipFill rotWithShape="1">
            <a:blip r:embed="rId3">
              <a:alphaModFix/>
            </a:blip>
            <a:srcRect b="0" l="6796" r="0" t="16541"/>
            <a:stretch/>
          </p:blipFill>
          <p:spPr>
            <a:xfrm>
              <a:off x="1235075" y="2638426"/>
              <a:ext cx="7427986" cy="2258480"/>
            </a:xfrm>
            <a:prstGeom prst="rect">
              <a:avLst/>
            </a:prstGeom>
            <a:noFill/>
            <a:ln>
              <a:noFill/>
            </a:ln>
          </p:spPr>
        </p:pic>
        <p:grpSp>
          <p:nvGrpSpPr>
            <p:cNvPr id="3228" name="Google Shape;3228;p119"/>
            <p:cNvGrpSpPr/>
            <p:nvPr/>
          </p:nvGrpSpPr>
          <p:grpSpPr>
            <a:xfrm>
              <a:off x="742950" y="2219266"/>
              <a:ext cx="8601075" cy="345638"/>
              <a:chOff x="742950" y="2219266"/>
              <a:chExt cx="8601075" cy="345638"/>
            </a:xfrm>
          </p:grpSpPr>
          <p:pic>
            <p:nvPicPr>
              <p:cNvPr id="3229" name="Google Shape;3229;p119"/>
              <p:cNvPicPr preferRelativeResize="0"/>
              <p:nvPr/>
            </p:nvPicPr>
            <p:blipFill rotWithShape="1">
              <a:blip r:embed="rId4">
                <a:alphaModFix/>
              </a:blip>
              <a:srcRect b="5928" l="0" r="5404" t="1"/>
              <a:stretch/>
            </p:blipFill>
            <p:spPr>
              <a:xfrm>
                <a:off x="742950" y="2219266"/>
                <a:ext cx="8601075" cy="345638"/>
              </a:xfrm>
              <a:prstGeom prst="rect">
                <a:avLst/>
              </a:prstGeom>
              <a:noFill/>
              <a:ln>
                <a:noFill/>
              </a:ln>
            </p:spPr>
          </p:pic>
          <p:sp>
            <p:nvSpPr>
              <p:cNvPr id="3230" name="Google Shape;3230;p119"/>
              <p:cNvSpPr/>
              <p:nvPr/>
            </p:nvSpPr>
            <p:spPr>
              <a:xfrm>
                <a:off x="1091555" y="2324198"/>
                <a:ext cx="143520"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D3C9D"/>
                    </a:solidFill>
                    <a:latin typeface="Arial"/>
                    <a:ea typeface="Arial"/>
                    <a:cs typeface="Arial"/>
                    <a:sym typeface="Arial"/>
                  </a:rPr>
                  <a:t>53</a:t>
                </a:r>
                <a:endParaRPr sz="1050">
                  <a:solidFill>
                    <a:srgbClr val="2D3C9D"/>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12"/>
          <p:cNvGrpSpPr/>
          <p:nvPr/>
        </p:nvGrpSpPr>
        <p:grpSpPr>
          <a:xfrm>
            <a:off x="559817" y="1428745"/>
            <a:ext cx="8783192" cy="215444"/>
            <a:chOff x="559817" y="2136914"/>
            <a:chExt cx="8783192" cy="215444"/>
          </a:xfrm>
        </p:grpSpPr>
        <p:sp>
          <p:nvSpPr>
            <p:cNvPr id="360" name="Google Shape;360;p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1" name="Google Shape;361;p1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362" name="Google Shape;362;p12"/>
          <p:cNvGrpSpPr/>
          <p:nvPr/>
        </p:nvGrpSpPr>
        <p:grpSpPr>
          <a:xfrm>
            <a:off x="450000" y="450000"/>
            <a:ext cx="9018000" cy="276999"/>
            <a:chOff x="450000" y="450000"/>
            <a:chExt cx="9018000" cy="276999"/>
          </a:xfrm>
        </p:grpSpPr>
        <p:sp>
          <p:nvSpPr>
            <p:cNvPr id="363" name="Google Shape;363;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364" name="Google Shape;364;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365" name="Google Shape;365;p12"/>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threshold function can be defined as follows, and we can create a graph by putting random values in the Excel table.  </a:t>
            </a:r>
            <a:endParaRPr sz="1300">
              <a:solidFill>
                <a:srgbClr val="262626"/>
              </a:solidFill>
              <a:latin typeface="Arial"/>
              <a:ea typeface="Arial"/>
              <a:cs typeface="Arial"/>
              <a:sym typeface="Arial"/>
            </a:endParaRPr>
          </a:p>
        </p:txBody>
      </p:sp>
      <p:sp>
        <p:nvSpPr>
          <p:cNvPr id="366" name="Google Shape;366;p12"/>
          <p:cNvSpPr txBox="1"/>
          <p:nvPr/>
        </p:nvSpPr>
        <p:spPr>
          <a:xfrm>
            <a:off x="1641647" y="2916429"/>
            <a:ext cx="70355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Here, </a:t>
            </a:r>
            <a:endParaRPr sz="1100">
              <a:solidFill>
                <a:schemeClr val="dk1"/>
              </a:solidFill>
              <a:latin typeface="Calibri"/>
              <a:ea typeface="Calibri"/>
              <a:cs typeface="Calibri"/>
              <a:sym typeface="Calibri"/>
            </a:endParaRPr>
          </a:p>
        </p:txBody>
      </p:sp>
      <p:graphicFrame>
        <p:nvGraphicFramePr>
          <p:cNvPr id="367" name="Google Shape;367;p12"/>
          <p:cNvGraphicFramePr/>
          <p:nvPr/>
        </p:nvGraphicFramePr>
        <p:xfrm>
          <a:off x="5019352" y="2284367"/>
          <a:ext cx="3000000" cy="3000000"/>
        </p:xfrm>
        <a:graphic>
          <a:graphicData uri="http://schemas.openxmlformats.org/drawingml/2006/table">
            <a:tbl>
              <a:tblPr bandRow="1" firstRow="1">
                <a:noFill/>
                <a:tableStyleId>{B0F2CE99-B44A-4AAD-A28B-D6418A38CF92}</a:tableStyleId>
              </a:tblPr>
              <a:tblGrid>
                <a:gridCol w="474050"/>
                <a:gridCol w="474050"/>
              </a:tblGrid>
              <a:tr h="251450">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-100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-90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-80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-70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-60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-50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-40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-30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-20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20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30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40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50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60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70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80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90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7800">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100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r">
                        <a:spcBef>
                          <a:spcPts val="0"/>
                        </a:spcBef>
                        <a:spcAft>
                          <a:spcPts val="0"/>
                        </a:spcAft>
                        <a:buClr>
                          <a:srgbClr val="193EB0"/>
                        </a:buClr>
                        <a:buSzPts val="1000"/>
                        <a:buFont typeface="Arial"/>
                        <a:buNone/>
                      </a:pPr>
                      <a:r>
                        <a:rPr lang="en-US" sz="10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68" name="Google Shape;368;p12"/>
          <p:cNvSpPr/>
          <p:nvPr/>
        </p:nvSpPr>
        <p:spPr>
          <a:xfrm>
            <a:off x="685800" y="2284367"/>
            <a:ext cx="4191422" cy="1473032"/>
          </a:xfrm>
          <a:prstGeom prst="rect">
            <a:avLst/>
          </a:prstGeom>
          <a:blipFill rotWithShape="1">
            <a:blip r:embed="rId3">
              <a:alphaModFix/>
            </a:blip>
            <a:stretch>
              <a:fillRect b="0" l="-436" r="0"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69" name="Google Shape;369;p12"/>
          <p:cNvGrpSpPr/>
          <p:nvPr/>
        </p:nvGrpSpPr>
        <p:grpSpPr>
          <a:xfrm>
            <a:off x="6073776" y="2284367"/>
            <a:ext cx="3234430" cy="2095167"/>
            <a:chOff x="6073776" y="2557969"/>
            <a:chExt cx="3234430" cy="2095167"/>
          </a:xfrm>
        </p:grpSpPr>
        <p:sp>
          <p:nvSpPr>
            <p:cNvPr id="370" name="Google Shape;370;p12"/>
            <p:cNvSpPr/>
            <p:nvPr/>
          </p:nvSpPr>
          <p:spPr>
            <a:xfrm>
              <a:off x="6073776" y="2557969"/>
              <a:ext cx="3234430" cy="20951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1" name="Google Shape;371;p12"/>
            <p:cNvGrpSpPr/>
            <p:nvPr/>
          </p:nvGrpSpPr>
          <p:grpSpPr>
            <a:xfrm>
              <a:off x="6206609" y="2689911"/>
              <a:ext cx="3010416" cy="1808098"/>
              <a:chOff x="6018778" y="2780928"/>
              <a:chExt cx="3010416" cy="1808098"/>
            </a:xfrm>
          </p:grpSpPr>
          <p:sp>
            <p:nvSpPr>
              <p:cNvPr id="372" name="Google Shape;372;p12"/>
              <p:cNvSpPr txBox="1"/>
              <p:nvPr/>
            </p:nvSpPr>
            <p:spPr>
              <a:xfrm>
                <a:off x="6619946" y="2780928"/>
                <a:ext cx="182301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Threshold function </a:t>
                </a:r>
                <a:endParaRPr b="1" sz="1300">
                  <a:solidFill>
                    <a:schemeClr val="dk1"/>
                  </a:solidFill>
                  <a:latin typeface="Arial"/>
                  <a:ea typeface="Arial"/>
                  <a:cs typeface="Arial"/>
                  <a:sym typeface="Arial"/>
                </a:endParaRPr>
              </a:p>
            </p:txBody>
          </p:sp>
          <p:grpSp>
            <p:nvGrpSpPr>
              <p:cNvPr id="373" name="Google Shape;373;p12"/>
              <p:cNvGrpSpPr/>
              <p:nvPr/>
            </p:nvGrpSpPr>
            <p:grpSpPr>
              <a:xfrm>
                <a:off x="6018778" y="3100521"/>
                <a:ext cx="3010416" cy="1488505"/>
                <a:chOff x="6018778" y="3100521"/>
                <a:chExt cx="3010416" cy="1488505"/>
              </a:xfrm>
            </p:grpSpPr>
            <p:grpSp>
              <p:nvGrpSpPr>
                <p:cNvPr id="374" name="Google Shape;374;p12"/>
                <p:cNvGrpSpPr/>
                <p:nvPr/>
              </p:nvGrpSpPr>
              <p:grpSpPr>
                <a:xfrm>
                  <a:off x="6192520" y="3190240"/>
                  <a:ext cx="2667000" cy="1320900"/>
                  <a:chOff x="6192520" y="3190240"/>
                  <a:chExt cx="2667000" cy="1320900"/>
                </a:xfrm>
              </p:grpSpPr>
              <p:sp>
                <p:nvSpPr>
                  <p:cNvPr id="375" name="Google Shape;375;p12"/>
                  <p:cNvSpPr/>
                  <p:nvPr/>
                </p:nvSpPr>
                <p:spPr>
                  <a:xfrm>
                    <a:off x="6192520" y="3190240"/>
                    <a:ext cx="2667000" cy="1320800"/>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6" name="Google Shape;376;p12"/>
                  <p:cNvCxnSpPr>
                    <a:stCxn id="375" idx="1"/>
                    <a:endCxn id="375" idx="3"/>
                  </p:cNvCxnSpPr>
                  <p:nvPr/>
                </p:nvCxnSpPr>
                <p:spPr>
                  <a:xfrm>
                    <a:off x="6192520" y="3850640"/>
                    <a:ext cx="2667000" cy="0"/>
                  </a:xfrm>
                  <a:prstGeom prst="straightConnector1">
                    <a:avLst/>
                  </a:prstGeom>
                  <a:noFill/>
                  <a:ln cap="flat" cmpd="sng" w="9525">
                    <a:solidFill>
                      <a:srgbClr val="BFBFBF"/>
                    </a:solidFill>
                    <a:prstDash val="solid"/>
                    <a:miter lim="800000"/>
                    <a:headEnd len="sm" w="sm" type="none"/>
                    <a:tailEnd len="sm" w="sm" type="none"/>
                  </a:ln>
                </p:spPr>
              </p:cxnSp>
              <p:cxnSp>
                <p:nvCxnSpPr>
                  <p:cNvPr id="377" name="Google Shape;377;p12"/>
                  <p:cNvCxnSpPr/>
                  <p:nvPr/>
                </p:nvCxnSpPr>
                <p:spPr>
                  <a:xfrm>
                    <a:off x="6192520" y="4064000"/>
                    <a:ext cx="2667000" cy="0"/>
                  </a:xfrm>
                  <a:prstGeom prst="straightConnector1">
                    <a:avLst/>
                  </a:prstGeom>
                  <a:noFill/>
                  <a:ln cap="flat" cmpd="sng" w="9525">
                    <a:solidFill>
                      <a:srgbClr val="D8D8D8"/>
                    </a:solidFill>
                    <a:prstDash val="solid"/>
                    <a:miter lim="800000"/>
                    <a:headEnd len="sm" w="sm" type="none"/>
                    <a:tailEnd len="sm" w="sm" type="none"/>
                  </a:ln>
                </p:spPr>
              </p:cxnSp>
              <p:cxnSp>
                <p:nvCxnSpPr>
                  <p:cNvPr id="378" name="Google Shape;378;p12"/>
                  <p:cNvCxnSpPr/>
                  <p:nvPr/>
                </p:nvCxnSpPr>
                <p:spPr>
                  <a:xfrm>
                    <a:off x="6192520" y="4282440"/>
                    <a:ext cx="2667000" cy="0"/>
                  </a:xfrm>
                  <a:prstGeom prst="straightConnector1">
                    <a:avLst/>
                  </a:prstGeom>
                  <a:noFill/>
                  <a:ln cap="flat" cmpd="sng" w="9525">
                    <a:solidFill>
                      <a:srgbClr val="D8D8D8"/>
                    </a:solidFill>
                    <a:prstDash val="solid"/>
                    <a:miter lim="800000"/>
                    <a:headEnd len="sm" w="sm" type="none"/>
                    <a:tailEnd len="sm" w="sm" type="none"/>
                  </a:ln>
                </p:spPr>
              </p:cxnSp>
              <p:cxnSp>
                <p:nvCxnSpPr>
                  <p:cNvPr id="379" name="Google Shape;379;p12"/>
                  <p:cNvCxnSpPr/>
                  <p:nvPr/>
                </p:nvCxnSpPr>
                <p:spPr>
                  <a:xfrm>
                    <a:off x="6192520" y="3403600"/>
                    <a:ext cx="2667000" cy="0"/>
                  </a:xfrm>
                  <a:prstGeom prst="straightConnector1">
                    <a:avLst/>
                  </a:prstGeom>
                  <a:noFill/>
                  <a:ln cap="flat" cmpd="sng" w="9525">
                    <a:solidFill>
                      <a:srgbClr val="D8D8D8"/>
                    </a:solidFill>
                    <a:prstDash val="solid"/>
                    <a:miter lim="800000"/>
                    <a:headEnd len="sm" w="sm" type="none"/>
                    <a:tailEnd len="sm" w="sm" type="none"/>
                  </a:ln>
                </p:spPr>
              </p:cxnSp>
              <p:cxnSp>
                <p:nvCxnSpPr>
                  <p:cNvPr id="380" name="Google Shape;380;p12"/>
                  <p:cNvCxnSpPr/>
                  <p:nvPr/>
                </p:nvCxnSpPr>
                <p:spPr>
                  <a:xfrm>
                    <a:off x="6192520" y="3622040"/>
                    <a:ext cx="2667000" cy="0"/>
                  </a:xfrm>
                  <a:prstGeom prst="straightConnector1">
                    <a:avLst/>
                  </a:prstGeom>
                  <a:noFill/>
                  <a:ln cap="flat" cmpd="sng" w="9525">
                    <a:solidFill>
                      <a:srgbClr val="D8D8D8"/>
                    </a:solidFill>
                    <a:prstDash val="solid"/>
                    <a:miter lim="800000"/>
                    <a:headEnd len="sm" w="sm" type="none"/>
                    <a:tailEnd len="sm" w="sm" type="none"/>
                  </a:ln>
                </p:spPr>
              </p:cxnSp>
              <p:cxnSp>
                <p:nvCxnSpPr>
                  <p:cNvPr id="381" name="Google Shape;381;p12"/>
                  <p:cNvCxnSpPr>
                    <a:stCxn id="375" idx="0"/>
                    <a:endCxn id="375" idx="2"/>
                  </p:cNvCxnSpPr>
                  <p:nvPr/>
                </p:nvCxnSpPr>
                <p:spPr>
                  <a:xfrm>
                    <a:off x="7526020" y="3190240"/>
                    <a:ext cx="0" cy="1320900"/>
                  </a:xfrm>
                  <a:prstGeom prst="straightConnector1">
                    <a:avLst/>
                  </a:prstGeom>
                  <a:noFill/>
                  <a:ln cap="flat" cmpd="sng" w="9525">
                    <a:solidFill>
                      <a:srgbClr val="D8D8D8"/>
                    </a:solidFill>
                    <a:prstDash val="solid"/>
                    <a:miter lim="800000"/>
                    <a:headEnd len="sm" w="sm" type="none"/>
                    <a:tailEnd len="sm" w="sm" type="none"/>
                  </a:ln>
                </p:spPr>
              </p:cxnSp>
              <p:cxnSp>
                <p:nvCxnSpPr>
                  <p:cNvPr id="382" name="Google Shape;382;p12"/>
                  <p:cNvCxnSpPr/>
                  <p:nvPr/>
                </p:nvCxnSpPr>
                <p:spPr>
                  <a:xfrm>
                    <a:off x="7073900" y="3190240"/>
                    <a:ext cx="0" cy="1320800"/>
                  </a:xfrm>
                  <a:prstGeom prst="straightConnector1">
                    <a:avLst/>
                  </a:prstGeom>
                  <a:noFill/>
                  <a:ln cap="flat" cmpd="sng" w="9525">
                    <a:solidFill>
                      <a:srgbClr val="D8D8D8"/>
                    </a:solidFill>
                    <a:prstDash val="solid"/>
                    <a:miter lim="800000"/>
                    <a:headEnd len="sm" w="sm" type="none"/>
                    <a:tailEnd len="sm" w="sm" type="none"/>
                  </a:ln>
                </p:spPr>
              </p:cxnSp>
              <p:cxnSp>
                <p:nvCxnSpPr>
                  <p:cNvPr id="383" name="Google Shape;383;p12"/>
                  <p:cNvCxnSpPr/>
                  <p:nvPr/>
                </p:nvCxnSpPr>
                <p:spPr>
                  <a:xfrm>
                    <a:off x="6631940" y="3190240"/>
                    <a:ext cx="0" cy="1320800"/>
                  </a:xfrm>
                  <a:prstGeom prst="straightConnector1">
                    <a:avLst/>
                  </a:prstGeom>
                  <a:noFill/>
                  <a:ln cap="flat" cmpd="sng" w="9525">
                    <a:solidFill>
                      <a:srgbClr val="D8D8D8"/>
                    </a:solidFill>
                    <a:prstDash val="solid"/>
                    <a:miter lim="800000"/>
                    <a:headEnd len="sm" w="sm" type="none"/>
                    <a:tailEnd len="sm" w="sm" type="none"/>
                  </a:ln>
                </p:spPr>
              </p:cxnSp>
              <p:cxnSp>
                <p:nvCxnSpPr>
                  <p:cNvPr id="384" name="Google Shape;384;p12"/>
                  <p:cNvCxnSpPr/>
                  <p:nvPr/>
                </p:nvCxnSpPr>
                <p:spPr>
                  <a:xfrm>
                    <a:off x="8420100" y="3190240"/>
                    <a:ext cx="0" cy="1320800"/>
                  </a:xfrm>
                  <a:prstGeom prst="straightConnector1">
                    <a:avLst/>
                  </a:prstGeom>
                  <a:noFill/>
                  <a:ln cap="flat" cmpd="sng" w="9525">
                    <a:solidFill>
                      <a:srgbClr val="D8D8D8"/>
                    </a:solidFill>
                    <a:prstDash val="solid"/>
                    <a:miter lim="800000"/>
                    <a:headEnd len="sm" w="sm" type="none"/>
                    <a:tailEnd len="sm" w="sm" type="none"/>
                  </a:ln>
                </p:spPr>
              </p:cxnSp>
              <p:cxnSp>
                <p:nvCxnSpPr>
                  <p:cNvPr id="385" name="Google Shape;385;p12"/>
                  <p:cNvCxnSpPr/>
                  <p:nvPr/>
                </p:nvCxnSpPr>
                <p:spPr>
                  <a:xfrm>
                    <a:off x="7973060" y="3190240"/>
                    <a:ext cx="0" cy="1320800"/>
                  </a:xfrm>
                  <a:prstGeom prst="straightConnector1">
                    <a:avLst/>
                  </a:prstGeom>
                  <a:noFill/>
                  <a:ln cap="flat" cmpd="sng" w="9525">
                    <a:solidFill>
                      <a:srgbClr val="D8D8D8"/>
                    </a:solidFill>
                    <a:prstDash val="solid"/>
                    <a:miter lim="800000"/>
                    <a:headEnd len="sm" w="sm" type="none"/>
                    <a:tailEnd len="sm" w="sm" type="none"/>
                  </a:ln>
                </p:spPr>
              </p:cxnSp>
            </p:grpSp>
            <p:grpSp>
              <p:nvGrpSpPr>
                <p:cNvPr id="386" name="Google Shape;386;p12"/>
                <p:cNvGrpSpPr/>
                <p:nvPr/>
              </p:nvGrpSpPr>
              <p:grpSpPr>
                <a:xfrm>
                  <a:off x="6018778" y="3100521"/>
                  <a:ext cx="3010416" cy="1488505"/>
                  <a:chOff x="6018778" y="3100521"/>
                  <a:chExt cx="3010416" cy="1488505"/>
                </a:xfrm>
              </p:grpSpPr>
              <p:sp>
                <p:nvSpPr>
                  <p:cNvPr id="387" name="Google Shape;387;p12"/>
                  <p:cNvSpPr txBox="1"/>
                  <p:nvPr/>
                </p:nvSpPr>
                <p:spPr>
                  <a:xfrm>
                    <a:off x="7183660" y="3100521"/>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1.5</a:t>
                    </a:r>
                    <a:endParaRPr sz="1100">
                      <a:solidFill>
                        <a:srgbClr val="262626"/>
                      </a:solidFill>
                      <a:latin typeface="Arial"/>
                      <a:ea typeface="Arial"/>
                      <a:cs typeface="Arial"/>
                      <a:sym typeface="Arial"/>
                    </a:endParaRPr>
                  </a:p>
                </p:txBody>
              </p:sp>
              <p:sp>
                <p:nvSpPr>
                  <p:cNvPr id="388" name="Google Shape;388;p12"/>
                  <p:cNvSpPr txBox="1"/>
                  <p:nvPr/>
                </p:nvSpPr>
                <p:spPr>
                  <a:xfrm>
                    <a:off x="7183660" y="3321508"/>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1.0</a:t>
                    </a:r>
                    <a:endParaRPr sz="1100">
                      <a:solidFill>
                        <a:srgbClr val="262626"/>
                      </a:solidFill>
                      <a:latin typeface="Arial"/>
                      <a:ea typeface="Arial"/>
                      <a:cs typeface="Arial"/>
                      <a:sym typeface="Arial"/>
                    </a:endParaRPr>
                  </a:p>
                </p:txBody>
              </p:sp>
              <p:sp>
                <p:nvSpPr>
                  <p:cNvPr id="389" name="Google Shape;389;p12"/>
                  <p:cNvSpPr txBox="1"/>
                  <p:nvPr/>
                </p:nvSpPr>
                <p:spPr>
                  <a:xfrm>
                    <a:off x="7183660" y="3543462"/>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sp>
                <p:nvSpPr>
                  <p:cNvPr id="390" name="Google Shape;390;p12"/>
                  <p:cNvSpPr txBox="1"/>
                  <p:nvPr/>
                </p:nvSpPr>
                <p:spPr>
                  <a:xfrm>
                    <a:off x="7183660" y="3761310"/>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391" name="Google Shape;391;p12"/>
                  <p:cNvSpPr txBox="1"/>
                  <p:nvPr/>
                </p:nvSpPr>
                <p:spPr>
                  <a:xfrm>
                    <a:off x="6018778"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-150</a:t>
                    </a:r>
                    <a:endParaRPr sz="1100">
                      <a:solidFill>
                        <a:srgbClr val="262626"/>
                      </a:solidFill>
                      <a:latin typeface="Arial"/>
                      <a:ea typeface="Arial"/>
                      <a:cs typeface="Arial"/>
                      <a:sym typeface="Arial"/>
                    </a:endParaRPr>
                  </a:p>
                </p:txBody>
              </p:sp>
              <p:sp>
                <p:nvSpPr>
                  <p:cNvPr id="392" name="Google Shape;392;p12"/>
                  <p:cNvSpPr txBox="1"/>
                  <p:nvPr/>
                </p:nvSpPr>
                <p:spPr>
                  <a:xfrm>
                    <a:off x="7183660" y="4201901"/>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a:t>
                    </a:r>
                    <a:endParaRPr sz="1100">
                      <a:solidFill>
                        <a:srgbClr val="262626"/>
                      </a:solidFill>
                      <a:latin typeface="Arial"/>
                      <a:ea typeface="Arial"/>
                      <a:cs typeface="Arial"/>
                      <a:sym typeface="Arial"/>
                    </a:endParaRPr>
                  </a:p>
                </p:txBody>
              </p:sp>
              <p:sp>
                <p:nvSpPr>
                  <p:cNvPr id="393" name="Google Shape;393;p12"/>
                  <p:cNvSpPr txBox="1"/>
                  <p:nvPr/>
                </p:nvSpPr>
                <p:spPr>
                  <a:xfrm>
                    <a:off x="7183660" y="441974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-1.5</a:t>
                    </a:r>
                    <a:endParaRPr sz="1100">
                      <a:solidFill>
                        <a:srgbClr val="262626"/>
                      </a:solidFill>
                      <a:latin typeface="Arial"/>
                      <a:ea typeface="Arial"/>
                      <a:cs typeface="Arial"/>
                      <a:sym typeface="Arial"/>
                    </a:endParaRPr>
                  </a:p>
                </p:txBody>
              </p:sp>
              <p:sp>
                <p:nvSpPr>
                  <p:cNvPr id="394" name="Google Shape;394;p12"/>
                  <p:cNvSpPr txBox="1"/>
                  <p:nvPr/>
                </p:nvSpPr>
                <p:spPr>
                  <a:xfrm>
                    <a:off x="6465817"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-100</a:t>
                    </a:r>
                    <a:endParaRPr sz="1100">
                      <a:solidFill>
                        <a:srgbClr val="262626"/>
                      </a:solidFill>
                      <a:latin typeface="Arial"/>
                      <a:ea typeface="Arial"/>
                      <a:cs typeface="Arial"/>
                      <a:sym typeface="Arial"/>
                    </a:endParaRPr>
                  </a:p>
                </p:txBody>
              </p:sp>
              <p:sp>
                <p:nvSpPr>
                  <p:cNvPr id="395" name="Google Shape;395;p12"/>
                  <p:cNvSpPr txBox="1"/>
                  <p:nvPr/>
                </p:nvSpPr>
                <p:spPr>
                  <a:xfrm>
                    <a:off x="6908328"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-50</a:t>
                    </a:r>
                    <a:endParaRPr sz="1100">
                      <a:solidFill>
                        <a:srgbClr val="262626"/>
                      </a:solidFill>
                      <a:latin typeface="Arial"/>
                      <a:ea typeface="Arial"/>
                      <a:cs typeface="Arial"/>
                      <a:sym typeface="Arial"/>
                    </a:endParaRPr>
                  </a:p>
                </p:txBody>
              </p:sp>
              <p:sp>
                <p:nvSpPr>
                  <p:cNvPr id="396" name="Google Shape;396;p12"/>
                  <p:cNvSpPr txBox="1"/>
                  <p:nvPr/>
                </p:nvSpPr>
                <p:spPr>
                  <a:xfrm>
                    <a:off x="7355367"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397" name="Google Shape;397;p12"/>
                  <p:cNvSpPr txBox="1"/>
                  <p:nvPr/>
                </p:nvSpPr>
                <p:spPr>
                  <a:xfrm>
                    <a:off x="7802854"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50</a:t>
                    </a:r>
                    <a:endParaRPr sz="1100">
                      <a:solidFill>
                        <a:srgbClr val="262626"/>
                      </a:solidFill>
                      <a:latin typeface="Arial"/>
                      <a:ea typeface="Arial"/>
                      <a:cs typeface="Arial"/>
                      <a:sym typeface="Arial"/>
                    </a:endParaRPr>
                  </a:p>
                </p:txBody>
              </p:sp>
              <p:sp>
                <p:nvSpPr>
                  <p:cNvPr id="398" name="Google Shape;398;p12"/>
                  <p:cNvSpPr txBox="1"/>
                  <p:nvPr/>
                </p:nvSpPr>
                <p:spPr>
                  <a:xfrm>
                    <a:off x="8245365"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100</a:t>
                    </a:r>
                    <a:endParaRPr sz="1100">
                      <a:solidFill>
                        <a:srgbClr val="262626"/>
                      </a:solidFill>
                      <a:latin typeface="Arial"/>
                      <a:ea typeface="Arial"/>
                      <a:cs typeface="Arial"/>
                      <a:sym typeface="Arial"/>
                    </a:endParaRPr>
                  </a:p>
                </p:txBody>
              </p:sp>
              <p:sp>
                <p:nvSpPr>
                  <p:cNvPr id="399" name="Google Shape;399;p12"/>
                  <p:cNvSpPr txBox="1"/>
                  <p:nvPr/>
                </p:nvSpPr>
                <p:spPr>
                  <a:xfrm>
                    <a:off x="8692404" y="3859503"/>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150</a:t>
                    </a:r>
                    <a:endParaRPr sz="1100">
                      <a:solidFill>
                        <a:srgbClr val="262626"/>
                      </a:solidFill>
                      <a:latin typeface="Arial"/>
                      <a:ea typeface="Arial"/>
                      <a:cs typeface="Arial"/>
                      <a:sym typeface="Arial"/>
                    </a:endParaRPr>
                  </a:p>
                </p:txBody>
              </p:sp>
              <p:sp>
                <p:nvSpPr>
                  <p:cNvPr id="400" name="Google Shape;400;p12"/>
                  <p:cNvSpPr txBox="1"/>
                  <p:nvPr/>
                </p:nvSpPr>
                <p:spPr>
                  <a:xfrm>
                    <a:off x="7183660" y="3994956"/>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grpSp>
          </p:grpSp>
          <p:grpSp>
            <p:nvGrpSpPr>
              <p:cNvPr id="401" name="Google Shape;401;p12"/>
              <p:cNvGrpSpPr/>
              <p:nvPr/>
            </p:nvGrpSpPr>
            <p:grpSpPr>
              <a:xfrm>
                <a:off x="6607596" y="3382596"/>
                <a:ext cx="1835363" cy="924025"/>
                <a:chOff x="6607596" y="3382596"/>
                <a:chExt cx="1835363" cy="924025"/>
              </a:xfrm>
            </p:grpSpPr>
            <p:sp>
              <p:nvSpPr>
                <p:cNvPr id="402" name="Google Shape;402;p12"/>
                <p:cNvSpPr/>
                <p:nvPr/>
              </p:nvSpPr>
              <p:spPr>
                <a:xfrm>
                  <a:off x="6607596"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12"/>
                <p:cNvSpPr/>
                <p:nvPr/>
              </p:nvSpPr>
              <p:spPr>
                <a:xfrm>
                  <a:off x="669713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2"/>
                <p:cNvSpPr/>
                <p:nvPr/>
              </p:nvSpPr>
              <p:spPr>
                <a:xfrm>
                  <a:off x="679238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12"/>
                <p:cNvSpPr/>
                <p:nvPr/>
              </p:nvSpPr>
              <p:spPr>
                <a:xfrm>
                  <a:off x="687620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12"/>
                <p:cNvSpPr/>
                <p:nvPr/>
              </p:nvSpPr>
              <p:spPr>
                <a:xfrm>
                  <a:off x="6965736"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2"/>
                <p:cNvSpPr/>
                <p:nvPr/>
              </p:nvSpPr>
              <p:spPr>
                <a:xfrm>
                  <a:off x="705527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2"/>
                <p:cNvSpPr/>
                <p:nvPr/>
              </p:nvSpPr>
              <p:spPr>
                <a:xfrm>
                  <a:off x="7144806"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2"/>
                <p:cNvSpPr/>
                <p:nvPr/>
              </p:nvSpPr>
              <p:spPr>
                <a:xfrm>
                  <a:off x="723053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2"/>
                <p:cNvSpPr/>
                <p:nvPr/>
              </p:nvSpPr>
              <p:spPr>
                <a:xfrm>
                  <a:off x="7323876"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12"/>
                <p:cNvSpPr/>
                <p:nvPr/>
              </p:nvSpPr>
              <p:spPr>
                <a:xfrm>
                  <a:off x="7417221" y="4260902"/>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12"/>
                <p:cNvSpPr/>
                <p:nvPr/>
              </p:nvSpPr>
              <p:spPr>
                <a:xfrm>
                  <a:off x="7503160"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12"/>
                <p:cNvSpPr/>
                <p:nvPr/>
              </p:nvSpPr>
              <p:spPr>
                <a:xfrm>
                  <a:off x="7592695"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12"/>
                <p:cNvSpPr/>
                <p:nvPr/>
              </p:nvSpPr>
              <p:spPr>
                <a:xfrm>
                  <a:off x="7679784"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12"/>
                <p:cNvSpPr/>
                <p:nvPr/>
              </p:nvSpPr>
              <p:spPr>
                <a:xfrm>
                  <a:off x="7771765"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12"/>
                <p:cNvSpPr/>
                <p:nvPr/>
              </p:nvSpPr>
              <p:spPr>
                <a:xfrm>
                  <a:off x="7861300"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2"/>
                <p:cNvSpPr/>
                <p:nvPr/>
              </p:nvSpPr>
              <p:spPr>
                <a:xfrm>
                  <a:off x="7948389"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2"/>
                <p:cNvSpPr/>
                <p:nvPr/>
              </p:nvSpPr>
              <p:spPr>
                <a:xfrm>
                  <a:off x="8040370"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12"/>
                <p:cNvSpPr/>
                <p:nvPr/>
              </p:nvSpPr>
              <p:spPr>
                <a:xfrm>
                  <a:off x="8126095"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12"/>
                <p:cNvSpPr/>
                <p:nvPr/>
              </p:nvSpPr>
              <p:spPr>
                <a:xfrm>
                  <a:off x="8219440"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12"/>
                <p:cNvSpPr/>
                <p:nvPr/>
              </p:nvSpPr>
              <p:spPr>
                <a:xfrm>
                  <a:off x="8303895"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2"/>
                <p:cNvSpPr/>
                <p:nvPr/>
              </p:nvSpPr>
              <p:spPr>
                <a:xfrm>
                  <a:off x="8397240" y="3382596"/>
                  <a:ext cx="45719" cy="45719"/>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3" name="Google Shape;423;p12"/>
              <p:cNvSpPr/>
              <p:nvPr/>
            </p:nvSpPr>
            <p:spPr>
              <a:xfrm>
                <a:off x="6648450" y="3382302"/>
                <a:ext cx="1756410" cy="925864"/>
              </a:xfrm>
              <a:custGeom>
                <a:rect b="b" l="l" r="r" t="t"/>
                <a:pathLst>
                  <a:path extrusionOk="0" h="925864" w="1756410">
                    <a:moveTo>
                      <a:pt x="0" y="907757"/>
                    </a:moveTo>
                    <a:lnTo>
                      <a:pt x="622935" y="907757"/>
                    </a:lnTo>
                    <a:cubicBezTo>
                      <a:pt x="739457" y="908074"/>
                      <a:pt x="673100" y="908392"/>
                      <a:pt x="699135" y="909662"/>
                    </a:cubicBezTo>
                    <a:cubicBezTo>
                      <a:pt x="725170" y="910932"/>
                      <a:pt x="760730" y="941412"/>
                      <a:pt x="779145" y="915377"/>
                    </a:cubicBezTo>
                    <a:cubicBezTo>
                      <a:pt x="797560" y="889342"/>
                      <a:pt x="798195" y="864259"/>
                      <a:pt x="809625" y="753452"/>
                    </a:cubicBezTo>
                    <a:cubicBezTo>
                      <a:pt x="821055" y="642645"/>
                      <a:pt x="838518" y="364833"/>
                      <a:pt x="847725" y="250533"/>
                    </a:cubicBezTo>
                    <a:cubicBezTo>
                      <a:pt x="856932" y="136233"/>
                      <a:pt x="866775" y="55905"/>
                      <a:pt x="876300" y="16217"/>
                    </a:cubicBezTo>
                    <a:cubicBezTo>
                      <a:pt x="885825" y="-23471"/>
                      <a:pt x="936943" y="21932"/>
                      <a:pt x="984885" y="23837"/>
                    </a:cubicBezTo>
                    <a:cubicBezTo>
                      <a:pt x="1032827" y="25742"/>
                      <a:pt x="1104265" y="26377"/>
                      <a:pt x="1163955" y="27647"/>
                    </a:cubicBezTo>
                    <a:lnTo>
                      <a:pt x="1756410" y="25742"/>
                    </a:lnTo>
                  </a:path>
                </a:pathLst>
              </a:custGeom>
              <a:noFill/>
              <a:ln cap="flat" cmpd="sng" w="952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grpSp>
        <p:nvGrpSpPr>
          <p:cNvPr id="3236" name="Google Shape;3236;p120"/>
          <p:cNvGrpSpPr/>
          <p:nvPr/>
        </p:nvGrpSpPr>
        <p:grpSpPr>
          <a:xfrm>
            <a:off x="450000" y="450000"/>
            <a:ext cx="9018000" cy="276999"/>
            <a:chOff x="450000" y="450000"/>
            <a:chExt cx="9018000" cy="276999"/>
          </a:xfrm>
        </p:grpSpPr>
        <p:sp>
          <p:nvSpPr>
            <p:cNvPr id="3237" name="Google Shape;3237;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38" name="Google Shape;3238;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239" name="Google Shape;3239;p120"/>
          <p:cNvGrpSpPr/>
          <p:nvPr/>
        </p:nvGrpSpPr>
        <p:grpSpPr>
          <a:xfrm>
            <a:off x="567285" y="1837970"/>
            <a:ext cx="8783192" cy="215444"/>
            <a:chOff x="559817" y="2136914"/>
            <a:chExt cx="8783192" cy="215444"/>
          </a:xfrm>
        </p:grpSpPr>
        <p:sp>
          <p:nvSpPr>
            <p:cNvPr id="3240" name="Google Shape;3240;p1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41" name="Google Shape;3241;p1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Loading data from the drive by tf.data.Datasets</a:t>
              </a:r>
              <a:endParaRPr sz="1400">
                <a:solidFill>
                  <a:srgbClr val="262626"/>
                </a:solidFill>
                <a:latin typeface="Arial"/>
                <a:ea typeface="Arial"/>
                <a:cs typeface="Arial"/>
                <a:sym typeface="Arial"/>
              </a:endParaRPr>
            </a:p>
          </p:txBody>
        </p:sp>
      </p:grpSp>
      <p:sp>
        <p:nvSpPr>
          <p:cNvPr id="3242" name="Google Shape;3242;p1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(6/10)</a:t>
            </a:r>
            <a:endParaRPr sz="2400">
              <a:solidFill>
                <a:srgbClr val="0C0C0C"/>
              </a:solidFill>
              <a:latin typeface="Arial"/>
              <a:ea typeface="Arial"/>
              <a:cs typeface="Arial"/>
              <a:sym typeface="Arial"/>
            </a:endParaRPr>
          </a:p>
        </p:txBody>
      </p:sp>
      <p:sp>
        <p:nvSpPr>
          <p:cNvPr id="3243" name="Google Shape;3243;p120"/>
          <p:cNvSpPr/>
          <p:nvPr/>
        </p:nvSpPr>
        <p:spPr>
          <a:xfrm>
            <a:off x="685801" y="2146951"/>
            <a:ext cx="8658224" cy="12747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44" name="Google Shape;3244;p120"/>
          <p:cNvGrpSpPr/>
          <p:nvPr/>
        </p:nvGrpSpPr>
        <p:grpSpPr>
          <a:xfrm>
            <a:off x="748226" y="2213363"/>
            <a:ext cx="8584371" cy="1145477"/>
            <a:chOff x="748226" y="2213363"/>
            <a:chExt cx="8584371" cy="1145477"/>
          </a:xfrm>
        </p:grpSpPr>
        <p:pic>
          <p:nvPicPr>
            <p:cNvPr id="3245" name="Google Shape;3245;p120"/>
            <p:cNvPicPr preferRelativeResize="0"/>
            <p:nvPr/>
          </p:nvPicPr>
          <p:blipFill rotWithShape="1">
            <a:blip r:embed="rId3">
              <a:alphaModFix/>
            </a:blip>
            <a:srcRect b="0" l="0" r="7130" t="0"/>
            <a:stretch/>
          </p:blipFill>
          <p:spPr>
            <a:xfrm>
              <a:off x="748226" y="2213363"/>
              <a:ext cx="8584371" cy="1145477"/>
            </a:xfrm>
            <a:prstGeom prst="rect">
              <a:avLst/>
            </a:prstGeom>
            <a:noFill/>
            <a:ln>
              <a:noFill/>
            </a:ln>
          </p:spPr>
        </p:pic>
        <p:sp>
          <p:nvSpPr>
            <p:cNvPr id="3246" name="Google Shape;3246;p120"/>
            <p:cNvSpPr/>
            <p:nvPr/>
          </p:nvSpPr>
          <p:spPr>
            <a:xfrm>
              <a:off x="1099175" y="2311815"/>
              <a:ext cx="143520"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D3C9D"/>
                  </a:solidFill>
                  <a:latin typeface="Arial"/>
                  <a:ea typeface="Arial"/>
                  <a:cs typeface="Arial"/>
                  <a:sym typeface="Arial"/>
                </a:rPr>
                <a:t>54</a:t>
              </a:r>
              <a:endParaRPr sz="1050">
                <a:solidFill>
                  <a:srgbClr val="2D3C9D"/>
                </a:solidFill>
                <a:latin typeface="Arial"/>
                <a:ea typeface="Arial"/>
                <a:cs typeface="Arial"/>
                <a:sym typeface="Arial"/>
              </a:endParaRPr>
            </a:p>
          </p:txBody>
        </p:sp>
        <p:sp>
          <p:nvSpPr>
            <p:cNvPr id="3247" name="Google Shape;3247;p120"/>
            <p:cNvSpPr/>
            <p:nvPr/>
          </p:nvSpPr>
          <p:spPr>
            <a:xfrm>
              <a:off x="1099175" y="3151734"/>
              <a:ext cx="143520"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D52F00"/>
                  </a:solidFill>
                  <a:latin typeface="Arial"/>
                  <a:ea typeface="Arial"/>
                  <a:cs typeface="Arial"/>
                  <a:sym typeface="Arial"/>
                </a:rPr>
                <a:t>50</a:t>
              </a:r>
              <a:endParaRPr sz="1050">
                <a:solidFill>
                  <a:srgbClr val="D52F00"/>
                </a:solidFill>
                <a:latin typeface="Arial"/>
                <a:ea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grpSp>
        <p:nvGrpSpPr>
          <p:cNvPr id="3253" name="Google Shape;3253;p121"/>
          <p:cNvGrpSpPr/>
          <p:nvPr/>
        </p:nvGrpSpPr>
        <p:grpSpPr>
          <a:xfrm>
            <a:off x="450000" y="450000"/>
            <a:ext cx="9018000" cy="276999"/>
            <a:chOff x="450000" y="450000"/>
            <a:chExt cx="9018000" cy="276999"/>
          </a:xfrm>
        </p:grpSpPr>
        <p:sp>
          <p:nvSpPr>
            <p:cNvPr id="3254" name="Google Shape;3254;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55" name="Google Shape;3255;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256" name="Google Shape;3256;p1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(7/10)</a:t>
            </a:r>
            <a:endParaRPr sz="2400">
              <a:solidFill>
                <a:srgbClr val="0C0C0C"/>
              </a:solidFill>
              <a:latin typeface="Arial"/>
              <a:ea typeface="Arial"/>
              <a:cs typeface="Arial"/>
              <a:sym typeface="Arial"/>
            </a:endParaRPr>
          </a:p>
        </p:txBody>
      </p:sp>
      <p:grpSp>
        <p:nvGrpSpPr>
          <p:cNvPr id="3257" name="Google Shape;3257;p121"/>
          <p:cNvGrpSpPr/>
          <p:nvPr/>
        </p:nvGrpSpPr>
        <p:grpSpPr>
          <a:xfrm>
            <a:off x="685801" y="1916833"/>
            <a:ext cx="8658224" cy="1821450"/>
            <a:chOff x="685801" y="1916833"/>
            <a:chExt cx="8658224" cy="1821450"/>
          </a:xfrm>
        </p:grpSpPr>
        <p:sp>
          <p:nvSpPr>
            <p:cNvPr id="3258" name="Google Shape;3258;p121"/>
            <p:cNvSpPr/>
            <p:nvPr/>
          </p:nvSpPr>
          <p:spPr>
            <a:xfrm>
              <a:off x="685801" y="1916833"/>
              <a:ext cx="8658224" cy="18214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9" name="Google Shape;3259;p121"/>
            <p:cNvPicPr preferRelativeResize="0"/>
            <p:nvPr/>
          </p:nvPicPr>
          <p:blipFill rotWithShape="1">
            <a:blip r:embed="rId3">
              <a:alphaModFix/>
            </a:blip>
            <a:srcRect b="0" l="0" r="6647" t="0"/>
            <a:stretch/>
          </p:blipFill>
          <p:spPr>
            <a:xfrm>
              <a:off x="762374" y="1990947"/>
              <a:ext cx="8581651" cy="1669161"/>
            </a:xfrm>
            <a:prstGeom prst="rect">
              <a:avLst/>
            </a:prstGeom>
            <a:noFill/>
            <a:ln>
              <a:noFill/>
            </a:ln>
          </p:spPr>
        </p:pic>
        <p:sp>
          <p:nvSpPr>
            <p:cNvPr id="3260" name="Google Shape;3260;p121"/>
            <p:cNvSpPr/>
            <p:nvPr/>
          </p:nvSpPr>
          <p:spPr>
            <a:xfrm>
              <a:off x="1111082" y="2095121"/>
              <a:ext cx="141456"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55</a:t>
              </a:r>
              <a:endParaRPr sz="1100">
                <a:solidFill>
                  <a:srgbClr val="2D3C9D"/>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grpSp>
        <p:nvGrpSpPr>
          <p:cNvPr id="3266" name="Google Shape;3266;p122"/>
          <p:cNvGrpSpPr/>
          <p:nvPr/>
        </p:nvGrpSpPr>
        <p:grpSpPr>
          <a:xfrm>
            <a:off x="450000" y="450000"/>
            <a:ext cx="9018000" cy="276999"/>
            <a:chOff x="450000" y="450000"/>
            <a:chExt cx="9018000" cy="276999"/>
          </a:xfrm>
        </p:grpSpPr>
        <p:sp>
          <p:nvSpPr>
            <p:cNvPr id="3267" name="Google Shape;3267;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68" name="Google Shape;3268;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269" name="Google Shape;3269;p1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(8/10)</a:t>
            </a:r>
            <a:endParaRPr sz="2400">
              <a:solidFill>
                <a:srgbClr val="0C0C0C"/>
              </a:solidFill>
              <a:latin typeface="Arial"/>
              <a:ea typeface="Arial"/>
              <a:cs typeface="Arial"/>
              <a:sym typeface="Arial"/>
            </a:endParaRPr>
          </a:p>
        </p:txBody>
      </p:sp>
      <p:grpSp>
        <p:nvGrpSpPr>
          <p:cNvPr id="3270" name="Google Shape;3270;p122"/>
          <p:cNvGrpSpPr/>
          <p:nvPr/>
        </p:nvGrpSpPr>
        <p:grpSpPr>
          <a:xfrm>
            <a:off x="685801" y="1916832"/>
            <a:ext cx="8658224" cy="1902693"/>
            <a:chOff x="685801" y="1916832"/>
            <a:chExt cx="8658224" cy="1902693"/>
          </a:xfrm>
        </p:grpSpPr>
        <p:sp>
          <p:nvSpPr>
            <p:cNvPr id="3271" name="Google Shape;3271;p122"/>
            <p:cNvSpPr/>
            <p:nvPr/>
          </p:nvSpPr>
          <p:spPr>
            <a:xfrm>
              <a:off x="685801" y="1916832"/>
              <a:ext cx="8658224" cy="19026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72" name="Google Shape;3272;p122"/>
            <p:cNvPicPr preferRelativeResize="0"/>
            <p:nvPr/>
          </p:nvPicPr>
          <p:blipFill rotWithShape="1">
            <a:blip r:embed="rId3">
              <a:alphaModFix/>
            </a:blip>
            <a:srcRect b="0" l="0" r="6387" t="0"/>
            <a:stretch/>
          </p:blipFill>
          <p:spPr>
            <a:xfrm>
              <a:off x="728883" y="1987866"/>
              <a:ext cx="8605617" cy="1758315"/>
            </a:xfrm>
            <a:prstGeom prst="rect">
              <a:avLst/>
            </a:prstGeom>
            <a:noFill/>
            <a:ln>
              <a:noFill/>
            </a:ln>
          </p:spPr>
        </p:pic>
        <p:sp>
          <p:nvSpPr>
            <p:cNvPr id="3273" name="Google Shape;3273;p122"/>
            <p:cNvSpPr/>
            <p:nvPr/>
          </p:nvSpPr>
          <p:spPr>
            <a:xfrm>
              <a:off x="1075923" y="2090919"/>
              <a:ext cx="141456"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56</a:t>
              </a:r>
              <a:endParaRPr sz="1100">
                <a:solidFill>
                  <a:srgbClr val="2D3C9D"/>
                </a:solidFill>
                <a:latin typeface="Arial"/>
                <a:ea typeface="Arial"/>
                <a:cs typeface="Arial"/>
                <a:sym typeface="Arial"/>
              </a:endParaRPr>
            </a:p>
          </p:txBody>
        </p:sp>
        <p:sp>
          <p:nvSpPr>
            <p:cNvPr id="3274" name="Google Shape;3274;p122"/>
            <p:cNvSpPr/>
            <p:nvPr/>
          </p:nvSpPr>
          <p:spPr>
            <a:xfrm>
              <a:off x="1075923" y="2709761"/>
              <a:ext cx="141456"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57</a:t>
              </a:r>
              <a:endParaRPr sz="1100">
                <a:solidFill>
                  <a:srgbClr val="2D3C9D"/>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grpSp>
        <p:nvGrpSpPr>
          <p:cNvPr id="3280" name="Google Shape;3280;p123"/>
          <p:cNvGrpSpPr/>
          <p:nvPr/>
        </p:nvGrpSpPr>
        <p:grpSpPr>
          <a:xfrm>
            <a:off x="450000" y="450000"/>
            <a:ext cx="9018000" cy="276999"/>
            <a:chOff x="450000" y="450000"/>
            <a:chExt cx="9018000" cy="276999"/>
          </a:xfrm>
        </p:grpSpPr>
        <p:sp>
          <p:nvSpPr>
            <p:cNvPr id="3281" name="Google Shape;3281;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82" name="Google Shape;3282;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283" name="Google Shape;3283;p1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(9/10)</a:t>
            </a:r>
            <a:endParaRPr sz="2400">
              <a:solidFill>
                <a:srgbClr val="0C0C0C"/>
              </a:solidFill>
              <a:latin typeface="Arial"/>
              <a:ea typeface="Arial"/>
              <a:cs typeface="Arial"/>
              <a:sym typeface="Arial"/>
            </a:endParaRPr>
          </a:p>
        </p:txBody>
      </p:sp>
      <p:grpSp>
        <p:nvGrpSpPr>
          <p:cNvPr id="3284" name="Google Shape;3284;p123"/>
          <p:cNvGrpSpPr/>
          <p:nvPr/>
        </p:nvGrpSpPr>
        <p:grpSpPr>
          <a:xfrm>
            <a:off x="685801" y="1916832"/>
            <a:ext cx="8658224" cy="1570439"/>
            <a:chOff x="685801" y="1916832"/>
            <a:chExt cx="8658224" cy="1570439"/>
          </a:xfrm>
        </p:grpSpPr>
        <p:sp>
          <p:nvSpPr>
            <p:cNvPr id="3285" name="Google Shape;3285;p123"/>
            <p:cNvSpPr/>
            <p:nvPr/>
          </p:nvSpPr>
          <p:spPr>
            <a:xfrm>
              <a:off x="685801" y="1916832"/>
              <a:ext cx="8658224" cy="15704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86" name="Google Shape;3286;p123"/>
            <p:cNvPicPr preferRelativeResize="0"/>
            <p:nvPr/>
          </p:nvPicPr>
          <p:blipFill rotWithShape="1">
            <a:blip r:embed="rId3">
              <a:alphaModFix/>
            </a:blip>
            <a:srcRect b="0" l="0" r="6545" t="0"/>
            <a:stretch/>
          </p:blipFill>
          <p:spPr>
            <a:xfrm>
              <a:off x="753035" y="2000919"/>
              <a:ext cx="8590990" cy="1436370"/>
            </a:xfrm>
            <a:prstGeom prst="rect">
              <a:avLst/>
            </a:prstGeom>
            <a:noFill/>
            <a:ln>
              <a:noFill/>
            </a:ln>
          </p:spPr>
        </p:pic>
        <p:sp>
          <p:nvSpPr>
            <p:cNvPr id="3287" name="Google Shape;3287;p123"/>
            <p:cNvSpPr/>
            <p:nvPr/>
          </p:nvSpPr>
          <p:spPr>
            <a:xfrm>
              <a:off x="1107020" y="2103803"/>
              <a:ext cx="141456"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58</a:t>
              </a:r>
              <a:endParaRPr sz="1100">
                <a:solidFill>
                  <a:srgbClr val="2D3C9D"/>
                </a:solidFill>
                <a:latin typeface="Arial"/>
                <a:ea typeface="Arial"/>
                <a:cs typeface="Arial"/>
                <a:sym typeface="Aria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grpSp>
        <p:nvGrpSpPr>
          <p:cNvPr id="3293" name="Google Shape;3293;p124"/>
          <p:cNvGrpSpPr/>
          <p:nvPr/>
        </p:nvGrpSpPr>
        <p:grpSpPr>
          <a:xfrm>
            <a:off x="450000" y="450000"/>
            <a:ext cx="9018000" cy="276999"/>
            <a:chOff x="450000" y="450000"/>
            <a:chExt cx="9018000" cy="276999"/>
          </a:xfrm>
        </p:grpSpPr>
        <p:sp>
          <p:nvSpPr>
            <p:cNvPr id="3294" name="Google Shape;3294;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295" name="Google Shape;3295;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296" name="Google Shape;3296;p1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Loading datasets from tensorflow.datasets library (10/10)</a:t>
            </a:r>
            <a:endParaRPr sz="2400">
              <a:solidFill>
                <a:srgbClr val="0C0C0C"/>
              </a:solidFill>
              <a:latin typeface="Arial"/>
              <a:ea typeface="Arial"/>
              <a:cs typeface="Arial"/>
              <a:sym typeface="Arial"/>
            </a:endParaRPr>
          </a:p>
        </p:txBody>
      </p:sp>
      <p:grpSp>
        <p:nvGrpSpPr>
          <p:cNvPr id="3297" name="Google Shape;3297;p124"/>
          <p:cNvGrpSpPr/>
          <p:nvPr/>
        </p:nvGrpSpPr>
        <p:grpSpPr>
          <a:xfrm>
            <a:off x="685801" y="1857761"/>
            <a:ext cx="8658224" cy="4466549"/>
            <a:chOff x="685801" y="1806767"/>
            <a:chExt cx="8658224" cy="4466549"/>
          </a:xfrm>
        </p:grpSpPr>
        <p:sp>
          <p:nvSpPr>
            <p:cNvPr id="3298" name="Google Shape;3298;p124"/>
            <p:cNvSpPr/>
            <p:nvPr/>
          </p:nvSpPr>
          <p:spPr>
            <a:xfrm>
              <a:off x="685801" y="1806767"/>
              <a:ext cx="8658224" cy="44665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99" name="Google Shape;3299;p124"/>
            <p:cNvPicPr preferRelativeResize="0"/>
            <p:nvPr/>
          </p:nvPicPr>
          <p:blipFill rotWithShape="1">
            <a:blip r:embed="rId3">
              <a:alphaModFix/>
            </a:blip>
            <a:srcRect b="0" l="7177" r="29559" t="0"/>
            <a:stretch/>
          </p:blipFill>
          <p:spPr>
            <a:xfrm>
              <a:off x="810952" y="1880828"/>
              <a:ext cx="6552728" cy="4246832"/>
            </a:xfrm>
            <a:prstGeom prst="rect">
              <a:avLst/>
            </a:prstGeom>
            <a:noFill/>
            <a:ln>
              <a:noFill/>
            </a:ln>
          </p:spPr>
        </p:pic>
      </p:grpSp>
      <p:pic>
        <p:nvPicPr>
          <p:cNvPr id="3300" name="Google Shape;3300;p124"/>
          <p:cNvPicPr preferRelativeResize="0"/>
          <p:nvPr/>
        </p:nvPicPr>
        <p:blipFill rotWithShape="1">
          <a:blip r:embed="rId4">
            <a:alphaModFix/>
          </a:blip>
          <a:srcRect b="0" l="0" r="0" t="0"/>
          <a:stretch/>
        </p:blipFill>
        <p:spPr>
          <a:xfrm>
            <a:off x="785567" y="1922298"/>
            <a:ext cx="6902149" cy="438508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grpSp>
        <p:nvGrpSpPr>
          <p:cNvPr id="3306" name="Google Shape;3306;p125"/>
          <p:cNvGrpSpPr/>
          <p:nvPr/>
        </p:nvGrpSpPr>
        <p:grpSpPr>
          <a:xfrm>
            <a:off x="450000" y="450000"/>
            <a:ext cx="9018000" cy="276999"/>
            <a:chOff x="450000" y="450000"/>
            <a:chExt cx="9018000" cy="276999"/>
          </a:xfrm>
        </p:grpSpPr>
        <p:sp>
          <p:nvSpPr>
            <p:cNvPr id="3307" name="Google Shape;3307;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308" name="Google Shape;3308;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309" name="Google Shape;3309;p1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Another approach to loading datasets (1/3)</a:t>
            </a:r>
            <a:endParaRPr sz="2400">
              <a:solidFill>
                <a:srgbClr val="0C0C0C"/>
              </a:solidFill>
              <a:latin typeface="Arial"/>
              <a:ea typeface="Arial"/>
              <a:cs typeface="Arial"/>
              <a:sym typeface="Arial"/>
            </a:endParaRPr>
          </a:p>
        </p:txBody>
      </p:sp>
      <p:grpSp>
        <p:nvGrpSpPr>
          <p:cNvPr id="3310" name="Google Shape;3310;p125"/>
          <p:cNvGrpSpPr/>
          <p:nvPr/>
        </p:nvGrpSpPr>
        <p:grpSpPr>
          <a:xfrm>
            <a:off x="685801" y="1916832"/>
            <a:ext cx="8658224" cy="2702353"/>
            <a:chOff x="685801" y="1806767"/>
            <a:chExt cx="8658224" cy="2702353"/>
          </a:xfrm>
        </p:grpSpPr>
        <p:sp>
          <p:nvSpPr>
            <p:cNvPr id="3311" name="Google Shape;3311;p125"/>
            <p:cNvSpPr/>
            <p:nvPr/>
          </p:nvSpPr>
          <p:spPr>
            <a:xfrm>
              <a:off x="685801" y="1806767"/>
              <a:ext cx="8658224" cy="27023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12" name="Google Shape;3312;p125"/>
            <p:cNvPicPr preferRelativeResize="0"/>
            <p:nvPr/>
          </p:nvPicPr>
          <p:blipFill rotWithShape="1">
            <a:blip r:embed="rId3">
              <a:alphaModFix/>
            </a:blip>
            <a:srcRect b="0" l="1380" r="5554" t="0"/>
            <a:stretch/>
          </p:blipFill>
          <p:spPr>
            <a:xfrm>
              <a:off x="758282" y="1891979"/>
              <a:ext cx="8585743" cy="2484275"/>
            </a:xfrm>
            <a:prstGeom prst="rect">
              <a:avLst/>
            </a:prstGeom>
            <a:noFill/>
            <a:ln>
              <a:noFill/>
            </a:ln>
          </p:spPr>
        </p:pic>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grpSp>
        <p:nvGrpSpPr>
          <p:cNvPr id="3318" name="Google Shape;3318;p126"/>
          <p:cNvGrpSpPr/>
          <p:nvPr/>
        </p:nvGrpSpPr>
        <p:grpSpPr>
          <a:xfrm>
            <a:off x="450000" y="450000"/>
            <a:ext cx="9018000" cy="276999"/>
            <a:chOff x="450000" y="450000"/>
            <a:chExt cx="9018000" cy="276999"/>
          </a:xfrm>
        </p:grpSpPr>
        <p:sp>
          <p:nvSpPr>
            <p:cNvPr id="3319" name="Google Shape;3319;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320" name="Google Shape;3320;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321" name="Google Shape;3321;p1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Another approach to loading datasets (2/3)</a:t>
            </a:r>
            <a:endParaRPr sz="2400">
              <a:solidFill>
                <a:srgbClr val="0C0C0C"/>
              </a:solidFill>
              <a:latin typeface="Arial"/>
              <a:ea typeface="Arial"/>
              <a:cs typeface="Arial"/>
              <a:sym typeface="Arial"/>
            </a:endParaRPr>
          </a:p>
        </p:txBody>
      </p:sp>
      <p:grpSp>
        <p:nvGrpSpPr>
          <p:cNvPr id="3322" name="Google Shape;3322;p126"/>
          <p:cNvGrpSpPr/>
          <p:nvPr/>
        </p:nvGrpSpPr>
        <p:grpSpPr>
          <a:xfrm>
            <a:off x="685801" y="1916832"/>
            <a:ext cx="8658225" cy="3579093"/>
            <a:chOff x="685801" y="1916832"/>
            <a:chExt cx="8658225" cy="3579093"/>
          </a:xfrm>
        </p:grpSpPr>
        <p:sp>
          <p:nvSpPr>
            <p:cNvPr id="3323" name="Google Shape;3323;p126"/>
            <p:cNvSpPr/>
            <p:nvPr/>
          </p:nvSpPr>
          <p:spPr>
            <a:xfrm>
              <a:off x="685801" y="1916832"/>
              <a:ext cx="8658224" cy="35790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24" name="Google Shape;3324;p126"/>
            <p:cNvPicPr preferRelativeResize="0"/>
            <p:nvPr/>
          </p:nvPicPr>
          <p:blipFill rotWithShape="1">
            <a:blip r:embed="rId3">
              <a:alphaModFix/>
            </a:blip>
            <a:srcRect b="0" l="0" r="13434" t="0"/>
            <a:stretch/>
          </p:blipFill>
          <p:spPr>
            <a:xfrm>
              <a:off x="771526" y="1985996"/>
              <a:ext cx="8572500" cy="3436428"/>
            </a:xfrm>
            <a:prstGeom prst="rect">
              <a:avLst/>
            </a:prstGeom>
            <a:noFill/>
            <a:ln>
              <a:noFill/>
            </a:ln>
          </p:spPr>
        </p:pic>
        <p:sp>
          <p:nvSpPr>
            <p:cNvPr id="3325" name="Google Shape;3325;p126"/>
            <p:cNvSpPr/>
            <p:nvPr/>
          </p:nvSpPr>
          <p:spPr>
            <a:xfrm>
              <a:off x="1130095" y="2117030"/>
              <a:ext cx="146814"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D3C9D"/>
                  </a:solidFill>
                  <a:latin typeface="Arial"/>
                  <a:ea typeface="Arial"/>
                  <a:cs typeface="Arial"/>
                  <a:sym typeface="Arial"/>
                </a:rPr>
                <a:t>60</a:t>
              </a:r>
              <a:endParaRPr sz="1100">
                <a:solidFill>
                  <a:srgbClr val="2D3C9D"/>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grpSp>
        <p:nvGrpSpPr>
          <p:cNvPr id="3331" name="Google Shape;3331;p127"/>
          <p:cNvGrpSpPr/>
          <p:nvPr/>
        </p:nvGrpSpPr>
        <p:grpSpPr>
          <a:xfrm>
            <a:off x="450000" y="450000"/>
            <a:ext cx="9018000" cy="276999"/>
            <a:chOff x="450000" y="450000"/>
            <a:chExt cx="9018000" cy="276999"/>
          </a:xfrm>
        </p:grpSpPr>
        <p:sp>
          <p:nvSpPr>
            <p:cNvPr id="3332" name="Google Shape;3332;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3333" name="Google Shape;3333;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334" name="Google Shape;3334;p1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Another approach to loading datasets (3/3)</a:t>
            </a:r>
            <a:endParaRPr sz="2400">
              <a:solidFill>
                <a:srgbClr val="0C0C0C"/>
              </a:solidFill>
              <a:latin typeface="Arial"/>
              <a:ea typeface="Arial"/>
              <a:cs typeface="Arial"/>
              <a:sym typeface="Arial"/>
            </a:endParaRPr>
          </a:p>
        </p:txBody>
      </p:sp>
      <p:grpSp>
        <p:nvGrpSpPr>
          <p:cNvPr id="3335" name="Google Shape;3335;p127"/>
          <p:cNvGrpSpPr/>
          <p:nvPr/>
        </p:nvGrpSpPr>
        <p:grpSpPr>
          <a:xfrm>
            <a:off x="685801" y="1916832"/>
            <a:ext cx="8658224" cy="4034500"/>
            <a:chOff x="685801" y="1806769"/>
            <a:chExt cx="8658224" cy="4034500"/>
          </a:xfrm>
        </p:grpSpPr>
        <p:sp>
          <p:nvSpPr>
            <p:cNvPr id="3336" name="Google Shape;3336;p127"/>
            <p:cNvSpPr/>
            <p:nvPr/>
          </p:nvSpPr>
          <p:spPr>
            <a:xfrm>
              <a:off x="685801" y="1806769"/>
              <a:ext cx="8658224" cy="40345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37" name="Google Shape;3337;p127"/>
            <p:cNvPicPr preferRelativeResize="0"/>
            <p:nvPr/>
          </p:nvPicPr>
          <p:blipFill rotWithShape="1">
            <a:blip r:embed="rId3">
              <a:alphaModFix/>
            </a:blip>
            <a:srcRect b="0" l="7912" r="14289" t="0"/>
            <a:stretch/>
          </p:blipFill>
          <p:spPr>
            <a:xfrm>
              <a:off x="774948" y="1897987"/>
              <a:ext cx="8365204" cy="3824809"/>
            </a:xfrm>
            <a:prstGeom prst="rect">
              <a:avLst/>
            </a:prstGeom>
            <a:noFill/>
            <a:ln>
              <a:noFill/>
            </a:ln>
          </p:spPr>
        </p:pic>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128"/>
          <p:cNvSpPr/>
          <p:nvPr/>
        </p:nvSpPr>
        <p:spPr>
          <a:xfrm>
            <a:off x="912070" y="3133792"/>
            <a:ext cx="899075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TensorFlow</a:t>
            </a:r>
            <a:endParaRPr sz="3200">
              <a:solidFill>
                <a:srgbClr val="000000"/>
              </a:solidFill>
              <a:latin typeface="Arial"/>
              <a:ea typeface="Arial"/>
              <a:cs typeface="Arial"/>
              <a:sym typeface="Arial"/>
            </a:endParaRPr>
          </a:p>
        </p:txBody>
      </p:sp>
      <p:sp>
        <p:nvSpPr>
          <p:cNvPr id="3344" name="Google Shape;3344;p128"/>
          <p:cNvSpPr/>
          <p:nvPr/>
        </p:nvSpPr>
        <p:spPr>
          <a:xfrm>
            <a:off x="912071" y="2748696"/>
            <a:ext cx="5555568"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3345" name="Google Shape;3345;p128"/>
          <p:cNvGrpSpPr/>
          <p:nvPr/>
        </p:nvGrpSpPr>
        <p:grpSpPr>
          <a:xfrm>
            <a:off x="1051307" y="3923538"/>
            <a:ext cx="8076569" cy="1137475"/>
            <a:chOff x="1051307" y="4065033"/>
            <a:chExt cx="8076569" cy="1137475"/>
          </a:xfrm>
        </p:grpSpPr>
        <p:sp>
          <p:nvSpPr>
            <p:cNvPr id="3346" name="Google Shape;3346;p128"/>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Introduction to TensorFlow</a:t>
              </a:r>
              <a:endParaRPr/>
            </a:p>
          </p:txBody>
        </p:sp>
        <p:sp>
          <p:nvSpPr>
            <p:cNvPr id="3347" name="Google Shape;3347;p12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3348" name="Google Shape;3348;p128"/>
            <p:cNvSpPr/>
            <p:nvPr/>
          </p:nvSpPr>
          <p:spPr>
            <a:xfrm>
              <a:off x="1234128" y="4495923"/>
              <a:ext cx="7893748"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TensorFlow Dataset</a:t>
              </a:r>
              <a:endParaRPr/>
            </a:p>
          </p:txBody>
        </p:sp>
        <p:sp>
          <p:nvSpPr>
            <p:cNvPr id="3349" name="Google Shape;3349;p12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3350" name="Google Shape;3350;p128"/>
            <p:cNvGrpSpPr/>
            <p:nvPr/>
          </p:nvGrpSpPr>
          <p:grpSpPr>
            <a:xfrm>
              <a:off x="1051307" y="4924425"/>
              <a:ext cx="5700472" cy="278083"/>
              <a:chOff x="571500" y="5165783"/>
              <a:chExt cx="5702300" cy="278172"/>
            </a:xfrm>
          </p:grpSpPr>
          <p:sp>
            <p:nvSpPr>
              <p:cNvPr id="3351" name="Google Shape;3351;p12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2.3. Machine Learning with TensorFlow</a:t>
                </a:r>
                <a:endParaRPr/>
              </a:p>
            </p:txBody>
          </p:sp>
          <p:sp>
            <p:nvSpPr>
              <p:cNvPr id="3352" name="Google Shape;3352;p12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grpSp>
        <p:nvGrpSpPr>
          <p:cNvPr id="3358" name="Google Shape;3358;p129"/>
          <p:cNvGrpSpPr/>
          <p:nvPr/>
        </p:nvGrpSpPr>
        <p:grpSpPr>
          <a:xfrm>
            <a:off x="450000" y="450000"/>
            <a:ext cx="9018000" cy="276999"/>
            <a:chOff x="450000" y="450000"/>
            <a:chExt cx="9018000" cy="276999"/>
          </a:xfrm>
        </p:grpSpPr>
        <p:sp>
          <p:nvSpPr>
            <p:cNvPr id="3359" name="Google Shape;3359;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360" name="Google Shape;3360;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3361" name="Google Shape;3361;p129"/>
          <p:cNvGrpSpPr/>
          <p:nvPr/>
        </p:nvGrpSpPr>
        <p:grpSpPr>
          <a:xfrm>
            <a:off x="567285" y="1837970"/>
            <a:ext cx="8783192" cy="215444"/>
            <a:chOff x="559817" y="2136914"/>
            <a:chExt cx="8783192" cy="215444"/>
          </a:xfrm>
        </p:grpSpPr>
        <p:sp>
          <p:nvSpPr>
            <p:cNvPr id="3362" name="Google Shape;3362;p1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63" name="Google Shape;3363;p12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 high-level API that allows users to build, train, evaluate, and execute all kinds of neural networks</a:t>
              </a:r>
              <a:endParaRPr sz="1400">
                <a:solidFill>
                  <a:srgbClr val="262626"/>
                </a:solidFill>
                <a:latin typeface="Arial"/>
                <a:ea typeface="Arial"/>
                <a:cs typeface="Arial"/>
                <a:sym typeface="Arial"/>
              </a:endParaRPr>
            </a:p>
          </p:txBody>
        </p:sp>
      </p:grpSp>
      <p:sp>
        <p:nvSpPr>
          <p:cNvPr id="3364" name="Google Shape;3364;p1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Keras</a:t>
            </a:r>
            <a:endParaRPr sz="2400">
              <a:solidFill>
                <a:srgbClr val="0C0C0C"/>
              </a:solidFill>
              <a:latin typeface="Arial"/>
              <a:ea typeface="Arial"/>
              <a:cs typeface="Arial"/>
              <a:sym typeface="Arial"/>
            </a:endParaRPr>
          </a:p>
        </p:txBody>
      </p:sp>
      <p:grpSp>
        <p:nvGrpSpPr>
          <p:cNvPr id="3365" name="Google Shape;3365;p129"/>
          <p:cNvGrpSpPr/>
          <p:nvPr/>
        </p:nvGrpSpPr>
        <p:grpSpPr>
          <a:xfrm>
            <a:off x="1361638" y="2780928"/>
            <a:ext cx="7346849" cy="2185917"/>
            <a:chOff x="990225" y="2030453"/>
            <a:chExt cx="7346849" cy="2185917"/>
          </a:xfrm>
        </p:grpSpPr>
        <p:grpSp>
          <p:nvGrpSpPr>
            <p:cNvPr id="3366" name="Google Shape;3366;p129"/>
            <p:cNvGrpSpPr/>
            <p:nvPr/>
          </p:nvGrpSpPr>
          <p:grpSpPr>
            <a:xfrm>
              <a:off x="990225" y="2032148"/>
              <a:ext cx="3939828" cy="2184222"/>
              <a:chOff x="-127500" y="2032148"/>
              <a:chExt cx="3939828" cy="2184222"/>
            </a:xfrm>
          </p:grpSpPr>
          <p:sp>
            <p:nvSpPr>
              <p:cNvPr id="3367" name="Google Shape;3367;p129"/>
              <p:cNvSpPr txBox="1"/>
              <p:nvPr/>
            </p:nvSpPr>
            <p:spPr>
              <a:xfrm>
                <a:off x="629888" y="2619281"/>
                <a:ext cx="1157689" cy="2923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300">
                    <a:solidFill>
                      <a:srgbClr val="FF0000"/>
                    </a:solidFill>
                    <a:latin typeface="Arial"/>
                    <a:ea typeface="Arial"/>
                    <a:cs typeface="Arial"/>
                    <a:sym typeface="Arial"/>
                  </a:rPr>
                  <a:t>Keras API</a:t>
                </a:r>
                <a:endParaRPr b="1" sz="1300">
                  <a:solidFill>
                    <a:srgbClr val="FF0000"/>
                  </a:solidFill>
                  <a:latin typeface="Arial"/>
                  <a:ea typeface="Arial"/>
                  <a:cs typeface="Arial"/>
                  <a:sym typeface="Arial"/>
                </a:endParaRPr>
              </a:p>
            </p:txBody>
          </p:sp>
          <p:sp>
            <p:nvSpPr>
              <p:cNvPr id="3368" name="Google Shape;3368;p129"/>
              <p:cNvSpPr/>
              <p:nvPr/>
            </p:nvSpPr>
            <p:spPr>
              <a:xfrm>
                <a:off x="1243000" y="2032148"/>
                <a:ext cx="1198827" cy="313787"/>
              </a:xfrm>
              <a:prstGeom prst="roundRect">
                <a:avLst>
                  <a:gd fmla="val 16667" name="adj"/>
                </a:avLst>
              </a:pr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429A0"/>
                    </a:solidFill>
                    <a:latin typeface="Arial"/>
                    <a:ea typeface="Arial"/>
                    <a:cs typeface="Arial"/>
                    <a:sym typeface="Arial"/>
                  </a:rPr>
                  <a:t>Code</a:t>
                </a:r>
                <a:endParaRPr b="1" sz="1800">
                  <a:solidFill>
                    <a:srgbClr val="1429A0"/>
                  </a:solidFill>
                  <a:latin typeface="Arial"/>
                  <a:ea typeface="Arial"/>
                  <a:cs typeface="Arial"/>
                  <a:sym typeface="Arial"/>
                </a:endParaRPr>
              </a:p>
            </p:txBody>
          </p:sp>
          <p:sp>
            <p:nvSpPr>
              <p:cNvPr id="3369" name="Google Shape;3369;p129"/>
              <p:cNvSpPr/>
              <p:nvPr/>
            </p:nvSpPr>
            <p:spPr>
              <a:xfrm>
                <a:off x="1219546" y="3631425"/>
                <a:ext cx="1245736" cy="584945"/>
              </a:xfrm>
              <a:prstGeom prst="roundRect">
                <a:avLst>
                  <a:gd fmla="val 16667" name="adj"/>
                </a:avLst>
              </a:prstGeom>
              <a:solidFill>
                <a:schemeClr val="lt1"/>
              </a:solidFill>
              <a:ln cap="flat" cmpd="sng" w="28575">
                <a:solidFill>
                  <a:srgbClr val="168D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코드</a:t>
                </a:r>
                <a:endParaRPr/>
              </a:p>
            </p:txBody>
          </p:sp>
          <p:sp>
            <p:nvSpPr>
              <p:cNvPr id="3370" name="Google Shape;3370;p129"/>
              <p:cNvSpPr/>
              <p:nvPr/>
            </p:nvSpPr>
            <p:spPr>
              <a:xfrm>
                <a:off x="-127500" y="3631425"/>
                <a:ext cx="1245736" cy="584945"/>
              </a:xfrm>
              <a:prstGeom prst="roundRect">
                <a:avLst>
                  <a:gd fmla="val 16667" name="adj"/>
                </a:avLst>
              </a:prstGeom>
              <a:solidFill>
                <a:schemeClr val="lt1"/>
              </a:solidFill>
              <a:ln cap="flat" cmpd="sng" w="28575">
                <a:solidFill>
                  <a:srgbClr val="1E557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코드</a:t>
                </a:r>
                <a:endParaRPr/>
              </a:p>
            </p:txBody>
          </p:sp>
          <p:sp>
            <p:nvSpPr>
              <p:cNvPr id="3371" name="Google Shape;3371;p129"/>
              <p:cNvSpPr/>
              <p:nvPr/>
            </p:nvSpPr>
            <p:spPr>
              <a:xfrm>
                <a:off x="2566592" y="3631425"/>
                <a:ext cx="1245736" cy="584945"/>
              </a:xfrm>
              <a:prstGeom prst="roundRect">
                <a:avLst>
                  <a:gd fmla="val 16667" name="adj"/>
                </a:avLst>
              </a:prstGeom>
              <a:solidFill>
                <a:schemeClr val="lt1"/>
              </a:solidFill>
              <a:ln cap="flat" cmpd="sng" w="28575">
                <a:solidFill>
                  <a:srgbClr val="E67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코드</a:t>
                </a:r>
                <a:endParaRPr/>
              </a:p>
            </p:txBody>
          </p:sp>
          <p:cxnSp>
            <p:nvCxnSpPr>
              <p:cNvPr id="3372" name="Google Shape;3372;p129"/>
              <p:cNvCxnSpPr>
                <a:stCxn id="3368" idx="2"/>
              </p:cNvCxnSpPr>
              <p:nvPr/>
            </p:nvCxnSpPr>
            <p:spPr>
              <a:xfrm>
                <a:off x="1842413" y="2345935"/>
                <a:ext cx="0" cy="255000"/>
              </a:xfrm>
              <a:prstGeom prst="straightConnector1">
                <a:avLst/>
              </a:prstGeom>
              <a:noFill/>
              <a:ln cap="flat" cmpd="sng" w="12700">
                <a:solidFill>
                  <a:srgbClr val="1429A0"/>
                </a:solidFill>
                <a:prstDash val="solid"/>
                <a:miter lim="800000"/>
                <a:headEnd len="sm" w="sm" type="none"/>
                <a:tailEnd len="med" w="med" type="triangle"/>
              </a:ln>
            </p:spPr>
          </p:cxnSp>
          <p:grpSp>
            <p:nvGrpSpPr>
              <p:cNvPr id="3373" name="Google Shape;3373;p129"/>
              <p:cNvGrpSpPr/>
              <p:nvPr/>
            </p:nvGrpSpPr>
            <p:grpSpPr>
              <a:xfrm>
                <a:off x="495368" y="2647042"/>
                <a:ext cx="2694092" cy="984383"/>
                <a:chOff x="495368" y="2647042"/>
                <a:chExt cx="2694092" cy="984383"/>
              </a:xfrm>
            </p:grpSpPr>
            <p:sp>
              <p:nvSpPr>
                <p:cNvPr id="3374" name="Google Shape;3374;p129"/>
                <p:cNvSpPr/>
                <p:nvPr/>
              </p:nvSpPr>
              <p:spPr>
                <a:xfrm>
                  <a:off x="1811813" y="2647042"/>
                  <a:ext cx="61200" cy="61200"/>
                </a:xfrm>
                <a:prstGeom prst="ellipse">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75" name="Google Shape;3375;p129"/>
                <p:cNvGrpSpPr/>
                <p:nvPr/>
              </p:nvGrpSpPr>
              <p:grpSpPr>
                <a:xfrm>
                  <a:off x="495368" y="2708920"/>
                  <a:ext cx="2694092" cy="922505"/>
                  <a:chOff x="495368" y="2708920"/>
                  <a:chExt cx="2694092" cy="922505"/>
                </a:xfrm>
              </p:grpSpPr>
              <p:cxnSp>
                <p:nvCxnSpPr>
                  <p:cNvPr id="3376" name="Google Shape;3376;p129"/>
                  <p:cNvCxnSpPr/>
                  <p:nvPr/>
                </p:nvCxnSpPr>
                <p:spPr>
                  <a:xfrm>
                    <a:off x="1842413" y="2708920"/>
                    <a:ext cx="0" cy="541369"/>
                  </a:xfrm>
                  <a:prstGeom prst="straightConnector1">
                    <a:avLst/>
                  </a:prstGeom>
                  <a:noFill/>
                  <a:ln cap="flat" cmpd="sng" w="12700">
                    <a:solidFill>
                      <a:srgbClr val="FF0000"/>
                    </a:solidFill>
                    <a:prstDash val="solid"/>
                    <a:miter lim="800000"/>
                    <a:headEnd len="sm" w="sm" type="none"/>
                    <a:tailEnd len="sm" w="sm" type="none"/>
                  </a:ln>
                </p:spPr>
              </p:cxnSp>
              <p:cxnSp>
                <p:nvCxnSpPr>
                  <p:cNvPr id="3377" name="Google Shape;3377;p129"/>
                  <p:cNvCxnSpPr>
                    <a:endCxn id="3370" idx="0"/>
                  </p:cNvCxnSpPr>
                  <p:nvPr/>
                </p:nvCxnSpPr>
                <p:spPr>
                  <a:xfrm flipH="1">
                    <a:off x="495368" y="3250425"/>
                    <a:ext cx="1347000" cy="381000"/>
                  </a:xfrm>
                  <a:prstGeom prst="straightConnector1">
                    <a:avLst/>
                  </a:prstGeom>
                  <a:noFill/>
                  <a:ln cap="flat" cmpd="sng" w="12700">
                    <a:solidFill>
                      <a:srgbClr val="FF0000"/>
                    </a:solidFill>
                    <a:prstDash val="solid"/>
                    <a:miter lim="800000"/>
                    <a:headEnd len="sm" w="sm" type="none"/>
                    <a:tailEnd len="med" w="med" type="triangle"/>
                  </a:ln>
                </p:spPr>
              </p:cxnSp>
              <p:cxnSp>
                <p:nvCxnSpPr>
                  <p:cNvPr id="3378" name="Google Shape;3378;p129"/>
                  <p:cNvCxnSpPr>
                    <a:endCxn id="3371" idx="0"/>
                  </p:cNvCxnSpPr>
                  <p:nvPr/>
                </p:nvCxnSpPr>
                <p:spPr>
                  <a:xfrm>
                    <a:off x="1842460" y="3250425"/>
                    <a:ext cx="1347000" cy="381000"/>
                  </a:xfrm>
                  <a:prstGeom prst="straightConnector1">
                    <a:avLst/>
                  </a:prstGeom>
                  <a:noFill/>
                  <a:ln cap="flat" cmpd="sng" w="12700">
                    <a:solidFill>
                      <a:srgbClr val="FF0000"/>
                    </a:solidFill>
                    <a:prstDash val="solid"/>
                    <a:miter lim="800000"/>
                    <a:headEnd len="sm" w="sm" type="none"/>
                    <a:tailEnd len="med" w="med" type="triangle"/>
                  </a:ln>
                </p:spPr>
              </p:cxnSp>
              <p:cxnSp>
                <p:nvCxnSpPr>
                  <p:cNvPr id="3379" name="Google Shape;3379;p129"/>
                  <p:cNvCxnSpPr>
                    <a:endCxn id="3369" idx="0"/>
                  </p:cNvCxnSpPr>
                  <p:nvPr/>
                </p:nvCxnSpPr>
                <p:spPr>
                  <a:xfrm>
                    <a:off x="1842414" y="3250425"/>
                    <a:ext cx="0" cy="381000"/>
                  </a:xfrm>
                  <a:prstGeom prst="straightConnector1">
                    <a:avLst/>
                  </a:prstGeom>
                  <a:noFill/>
                  <a:ln cap="flat" cmpd="sng" w="12700">
                    <a:solidFill>
                      <a:srgbClr val="FF0000"/>
                    </a:solidFill>
                    <a:prstDash val="solid"/>
                    <a:miter lim="800000"/>
                    <a:headEnd len="sm" w="sm" type="none"/>
                    <a:tailEnd len="med" w="med" type="triangle"/>
                  </a:ln>
                </p:spPr>
              </p:cxnSp>
            </p:grpSp>
          </p:grpSp>
          <p:sp>
            <p:nvSpPr>
              <p:cNvPr id="3380" name="Google Shape;3380;p129"/>
              <p:cNvSpPr/>
              <p:nvPr/>
            </p:nvSpPr>
            <p:spPr>
              <a:xfrm>
                <a:off x="1037671" y="2927058"/>
                <a:ext cx="1609486" cy="424877"/>
              </a:xfrm>
              <a:prstGeom prst="roundRect">
                <a:avLst>
                  <a:gd fmla="val 16667" name="adj"/>
                </a:avLst>
              </a:prstGeom>
              <a:solidFill>
                <a:srgbClr val="C00000"/>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Multi-backend Keras</a:t>
                </a:r>
                <a:endParaRPr b="1" sz="1800">
                  <a:solidFill>
                    <a:schemeClr val="lt1"/>
                  </a:solidFill>
                  <a:latin typeface="Calibri"/>
                  <a:ea typeface="Calibri"/>
                  <a:cs typeface="Calibri"/>
                  <a:sym typeface="Calibri"/>
                </a:endParaRPr>
              </a:p>
            </p:txBody>
          </p:sp>
          <p:pic>
            <p:nvPicPr>
              <p:cNvPr id="3381" name="Google Shape;3381;p129"/>
              <p:cNvPicPr preferRelativeResize="0"/>
              <p:nvPr/>
            </p:nvPicPr>
            <p:blipFill rotWithShape="1">
              <a:blip r:embed="rId3">
                <a:alphaModFix/>
              </a:blip>
              <a:srcRect b="0" l="0" r="0" t="0"/>
              <a:stretch/>
            </p:blipFill>
            <p:spPr>
              <a:xfrm>
                <a:off x="25338" y="3774900"/>
                <a:ext cx="940059" cy="295055"/>
              </a:xfrm>
              <a:prstGeom prst="rect">
                <a:avLst/>
              </a:prstGeom>
              <a:noFill/>
              <a:ln>
                <a:noFill/>
              </a:ln>
            </p:spPr>
          </p:pic>
          <p:pic>
            <p:nvPicPr>
              <p:cNvPr id="3382" name="Google Shape;3382;p129"/>
              <p:cNvPicPr preferRelativeResize="0"/>
              <p:nvPr/>
            </p:nvPicPr>
            <p:blipFill rotWithShape="1">
              <a:blip r:embed="rId4">
                <a:alphaModFix/>
              </a:blip>
              <a:srcRect b="0" l="0" r="0" t="0"/>
              <a:stretch/>
            </p:blipFill>
            <p:spPr>
              <a:xfrm>
                <a:off x="1351516" y="3740591"/>
                <a:ext cx="967505" cy="363672"/>
              </a:xfrm>
              <a:prstGeom prst="rect">
                <a:avLst/>
              </a:prstGeom>
              <a:noFill/>
              <a:ln>
                <a:noFill/>
              </a:ln>
            </p:spPr>
          </p:pic>
          <p:pic>
            <p:nvPicPr>
              <p:cNvPr id="3383" name="Google Shape;3383;p129"/>
              <p:cNvPicPr preferRelativeResize="0"/>
              <p:nvPr/>
            </p:nvPicPr>
            <p:blipFill rotWithShape="1">
              <a:blip r:embed="rId5">
                <a:alphaModFix/>
              </a:blip>
              <a:srcRect b="3313" l="2644" r="2195" t="0"/>
              <a:stretch/>
            </p:blipFill>
            <p:spPr>
              <a:xfrm>
                <a:off x="2722593" y="3700178"/>
                <a:ext cx="933733" cy="444498"/>
              </a:xfrm>
              <a:prstGeom prst="rect">
                <a:avLst/>
              </a:prstGeom>
              <a:noFill/>
              <a:ln>
                <a:noFill/>
              </a:ln>
            </p:spPr>
          </p:pic>
        </p:grpSp>
        <p:grpSp>
          <p:nvGrpSpPr>
            <p:cNvPr id="3384" name="Google Shape;3384;p129"/>
            <p:cNvGrpSpPr/>
            <p:nvPr/>
          </p:nvGrpSpPr>
          <p:grpSpPr>
            <a:xfrm>
              <a:off x="5036923" y="2030453"/>
              <a:ext cx="3300151" cy="2185917"/>
              <a:chOff x="4239395" y="2030453"/>
              <a:chExt cx="3300151" cy="2185917"/>
            </a:xfrm>
          </p:grpSpPr>
          <p:pic>
            <p:nvPicPr>
              <p:cNvPr id="3385" name="Google Shape;3385;p129"/>
              <p:cNvPicPr preferRelativeResize="0"/>
              <p:nvPr/>
            </p:nvPicPr>
            <p:blipFill rotWithShape="1">
              <a:blip r:embed="rId5">
                <a:alphaModFix/>
              </a:blip>
              <a:srcRect b="3313" l="2644" r="2195" t="0"/>
              <a:stretch/>
            </p:blipFill>
            <p:spPr>
              <a:xfrm>
                <a:off x="5127496" y="3700178"/>
                <a:ext cx="933733" cy="444498"/>
              </a:xfrm>
              <a:prstGeom prst="rect">
                <a:avLst/>
              </a:prstGeom>
              <a:noFill/>
              <a:ln>
                <a:noFill/>
              </a:ln>
            </p:spPr>
          </p:pic>
          <p:sp>
            <p:nvSpPr>
              <p:cNvPr id="3386" name="Google Shape;3386;p129"/>
              <p:cNvSpPr txBox="1"/>
              <p:nvPr/>
            </p:nvSpPr>
            <p:spPr>
              <a:xfrm>
                <a:off x="4239395" y="2804831"/>
                <a:ext cx="1157689" cy="2923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300">
                    <a:solidFill>
                      <a:srgbClr val="FF0000"/>
                    </a:solidFill>
                    <a:latin typeface="Arial"/>
                    <a:ea typeface="Arial"/>
                    <a:cs typeface="Arial"/>
                    <a:sym typeface="Arial"/>
                  </a:rPr>
                  <a:t>Keras API</a:t>
                </a:r>
                <a:endParaRPr b="1" sz="1300">
                  <a:solidFill>
                    <a:srgbClr val="FF0000"/>
                  </a:solidFill>
                  <a:latin typeface="Arial"/>
                  <a:ea typeface="Arial"/>
                  <a:cs typeface="Arial"/>
                  <a:sym typeface="Arial"/>
                </a:endParaRPr>
              </a:p>
            </p:txBody>
          </p:sp>
          <p:sp>
            <p:nvSpPr>
              <p:cNvPr id="3387" name="Google Shape;3387;p129"/>
              <p:cNvSpPr/>
              <p:nvPr/>
            </p:nvSpPr>
            <p:spPr>
              <a:xfrm>
                <a:off x="5001149" y="2030453"/>
                <a:ext cx="1198827" cy="313787"/>
              </a:xfrm>
              <a:prstGeom prst="roundRect">
                <a:avLst>
                  <a:gd fmla="val 16667" name="adj"/>
                </a:avLst>
              </a:pr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429A0"/>
                    </a:solidFill>
                    <a:latin typeface="Arial"/>
                    <a:ea typeface="Arial"/>
                    <a:cs typeface="Arial"/>
                    <a:sym typeface="Arial"/>
                  </a:rPr>
                  <a:t>Code</a:t>
                </a:r>
                <a:endParaRPr b="1" sz="1800">
                  <a:solidFill>
                    <a:srgbClr val="1429A0"/>
                  </a:solidFill>
                  <a:latin typeface="Arial"/>
                  <a:ea typeface="Arial"/>
                  <a:cs typeface="Arial"/>
                  <a:sym typeface="Arial"/>
                </a:endParaRPr>
              </a:p>
            </p:txBody>
          </p:sp>
          <p:grpSp>
            <p:nvGrpSpPr>
              <p:cNvPr id="3388" name="Google Shape;3388;p129"/>
              <p:cNvGrpSpPr/>
              <p:nvPr/>
            </p:nvGrpSpPr>
            <p:grpSpPr>
              <a:xfrm>
                <a:off x="5427137" y="2677365"/>
                <a:ext cx="61200" cy="931653"/>
                <a:chOff x="5567341" y="2649760"/>
                <a:chExt cx="61200" cy="886107"/>
              </a:xfrm>
            </p:grpSpPr>
            <p:cxnSp>
              <p:nvCxnSpPr>
                <p:cNvPr id="3389" name="Google Shape;3389;p129"/>
                <p:cNvCxnSpPr/>
                <p:nvPr/>
              </p:nvCxnSpPr>
              <p:spPr>
                <a:xfrm>
                  <a:off x="5600562" y="2708920"/>
                  <a:ext cx="0" cy="826947"/>
                </a:xfrm>
                <a:prstGeom prst="straightConnector1">
                  <a:avLst/>
                </a:prstGeom>
                <a:noFill/>
                <a:ln cap="flat" cmpd="sng" w="12700">
                  <a:solidFill>
                    <a:srgbClr val="FF0000"/>
                  </a:solidFill>
                  <a:prstDash val="solid"/>
                  <a:miter lim="800000"/>
                  <a:headEnd len="sm" w="sm" type="none"/>
                  <a:tailEnd len="med" w="med" type="triangle"/>
                </a:ln>
              </p:spPr>
            </p:cxnSp>
            <p:sp>
              <p:nvSpPr>
                <p:cNvPr id="3390" name="Google Shape;3390;p129"/>
                <p:cNvSpPr/>
                <p:nvPr/>
              </p:nvSpPr>
              <p:spPr>
                <a:xfrm>
                  <a:off x="5567341" y="2649760"/>
                  <a:ext cx="61200" cy="61200"/>
                </a:xfrm>
                <a:prstGeom prst="ellipse">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91" name="Google Shape;3391;p129"/>
              <p:cNvGrpSpPr/>
              <p:nvPr/>
            </p:nvGrpSpPr>
            <p:grpSpPr>
              <a:xfrm>
                <a:off x="5707496" y="2677364"/>
                <a:ext cx="61200" cy="931655"/>
                <a:chOff x="5567341" y="2649760"/>
                <a:chExt cx="61200" cy="886107"/>
              </a:xfrm>
            </p:grpSpPr>
            <p:cxnSp>
              <p:nvCxnSpPr>
                <p:cNvPr id="3392" name="Google Shape;3392;p129"/>
                <p:cNvCxnSpPr/>
                <p:nvPr/>
              </p:nvCxnSpPr>
              <p:spPr>
                <a:xfrm>
                  <a:off x="5600562" y="2708920"/>
                  <a:ext cx="0" cy="826947"/>
                </a:xfrm>
                <a:prstGeom prst="straightConnector1">
                  <a:avLst/>
                </a:prstGeom>
                <a:noFill/>
                <a:ln cap="flat" cmpd="sng" w="12700">
                  <a:solidFill>
                    <a:srgbClr val="E67C24"/>
                  </a:solidFill>
                  <a:prstDash val="solid"/>
                  <a:miter lim="800000"/>
                  <a:headEnd len="sm" w="sm" type="none"/>
                  <a:tailEnd len="med" w="med" type="triangle"/>
                </a:ln>
              </p:spPr>
            </p:cxnSp>
            <p:sp>
              <p:nvSpPr>
                <p:cNvPr id="3393" name="Google Shape;3393;p129"/>
                <p:cNvSpPr/>
                <p:nvPr/>
              </p:nvSpPr>
              <p:spPr>
                <a:xfrm>
                  <a:off x="5567341" y="2649760"/>
                  <a:ext cx="61200" cy="61200"/>
                </a:xfrm>
                <a:prstGeom prst="ellipse">
                  <a:avLst/>
                </a:prstGeom>
                <a:solidFill>
                  <a:schemeClr val="lt1"/>
                </a:solidFill>
                <a:ln cap="flat" cmpd="sng" w="12700">
                  <a:solidFill>
                    <a:srgbClr val="E67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94" name="Google Shape;3394;p129"/>
              <p:cNvCxnSpPr>
                <a:stCxn id="3387" idx="2"/>
              </p:cNvCxnSpPr>
              <p:nvPr/>
            </p:nvCxnSpPr>
            <p:spPr>
              <a:xfrm flipH="1">
                <a:off x="5488363" y="2344240"/>
                <a:ext cx="112200" cy="273300"/>
              </a:xfrm>
              <a:prstGeom prst="straightConnector1">
                <a:avLst/>
              </a:prstGeom>
              <a:noFill/>
              <a:ln cap="flat" cmpd="sng" w="12700">
                <a:solidFill>
                  <a:srgbClr val="1429A0"/>
                </a:solidFill>
                <a:prstDash val="solid"/>
                <a:miter lim="800000"/>
                <a:headEnd len="sm" w="sm" type="none"/>
                <a:tailEnd len="med" w="med" type="triangle"/>
              </a:ln>
            </p:spPr>
          </p:cxnSp>
          <p:cxnSp>
            <p:nvCxnSpPr>
              <p:cNvPr id="3395" name="Google Shape;3395;p129"/>
              <p:cNvCxnSpPr>
                <a:stCxn id="3387" idx="2"/>
              </p:cNvCxnSpPr>
              <p:nvPr/>
            </p:nvCxnSpPr>
            <p:spPr>
              <a:xfrm>
                <a:off x="5600563" y="2344240"/>
                <a:ext cx="106800" cy="273300"/>
              </a:xfrm>
              <a:prstGeom prst="straightConnector1">
                <a:avLst/>
              </a:prstGeom>
              <a:noFill/>
              <a:ln cap="flat" cmpd="sng" w="12700">
                <a:solidFill>
                  <a:srgbClr val="1429A0"/>
                </a:solidFill>
                <a:prstDash val="solid"/>
                <a:miter lim="800000"/>
                <a:headEnd len="sm" w="sm" type="none"/>
                <a:tailEnd len="med" w="med" type="triangle"/>
              </a:ln>
            </p:spPr>
          </p:cxnSp>
          <p:sp>
            <p:nvSpPr>
              <p:cNvPr id="3396" name="Google Shape;3396;p129"/>
              <p:cNvSpPr txBox="1"/>
              <p:nvPr/>
            </p:nvSpPr>
            <p:spPr>
              <a:xfrm>
                <a:off x="5801917" y="2651867"/>
                <a:ext cx="1737629"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E67C24"/>
                    </a:solidFill>
                    <a:latin typeface="Arial"/>
                    <a:ea typeface="Arial"/>
                    <a:cs typeface="Arial"/>
                    <a:sym typeface="Arial"/>
                  </a:rPr>
                  <a:t>TensorFlow specific </a:t>
                </a:r>
                <a:endParaRPr/>
              </a:p>
              <a:p>
                <a:pPr indent="0" lvl="0" marL="0" marR="0" rtl="0" algn="l">
                  <a:spcBef>
                    <a:spcPts val="0"/>
                  </a:spcBef>
                  <a:spcAft>
                    <a:spcPts val="0"/>
                  </a:spcAft>
                  <a:buNone/>
                </a:pPr>
                <a:r>
                  <a:rPr b="1" lang="en-US" sz="1300">
                    <a:solidFill>
                      <a:srgbClr val="E67C24"/>
                    </a:solidFill>
                    <a:latin typeface="Arial"/>
                    <a:ea typeface="Arial"/>
                    <a:cs typeface="Arial"/>
                    <a:sym typeface="Arial"/>
                  </a:rPr>
                  <a:t>implementations </a:t>
                </a:r>
                <a:endParaRPr/>
              </a:p>
            </p:txBody>
          </p:sp>
          <p:sp>
            <p:nvSpPr>
              <p:cNvPr id="3397" name="Google Shape;3397;p129"/>
              <p:cNvSpPr/>
              <p:nvPr/>
            </p:nvSpPr>
            <p:spPr>
              <a:xfrm>
                <a:off x="4789619" y="3112607"/>
                <a:ext cx="1609486" cy="273347"/>
              </a:xfrm>
              <a:prstGeom prst="roundRect">
                <a:avLst>
                  <a:gd fmla="val 16667" name="adj"/>
                </a:avLst>
              </a:prstGeom>
              <a:solidFill>
                <a:srgbClr val="C00000"/>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tf.keras</a:t>
                </a:r>
                <a:endParaRPr b="1" sz="1800">
                  <a:solidFill>
                    <a:schemeClr val="lt1"/>
                  </a:solidFill>
                  <a:latin typeface="Arial"/>
                  <a:ea typeface="Arial"/>
                  <a:cs typeface="Arial"/>
                  <a:sym typeface="Arial"/>
                </a:endParaRPr>
              </a:p>
            </p:txBody>
          </p:sp>
          <p:sp>
            <p:nvSpPr>
              <p:cNvPr id="3398" name="Google Shape;3398;p129"/>
              <p:cNvSpPr/>
              <p:nvPr/>
            </p:nvSpPr>
            <p:spPr>
              <a:xfrm>
                <a:off x="4789619" y="3112608"/>
                <a:ext cx="1609486" cy="1103762"/>
              </a:xfrm>
              <a:prstGeom prst="roundRect">
                <a:avLst>
                  <a:gd fmla="val 6852" name="adj"/>
                </a:avLst>
              </a:prstGeom>
              <a:noFill/>
              <a:ln cap="flat" cmpd="sng" w="28575">
                <a:solidFill>
                  <a:srgbClr val="E67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13"/>
          <p:cNvGrpSpPr/>
          <p:nvPr/>
        </p:nvGrpSpPr>
        <p:grpSpPr>
          <a:xfrm>
            <a:off x="559817" y="1428745"/>
            <a:ext cx="8783192" cy="215444"/>
            <a:chOff x="559817" y="2136914"/>
            <a:chExt cx="8783192" cy="215444"/>
          </a:xfrm>
        </p:grpSpPr>
        <p:sp>
          <p:nvSpPr>
            <p:cNvPr id="430" name="Google Shape;430;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1" name="Google Shape;431;p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432" name="Google Shape;432;p13"/>
          <p:cNvGrpSpPr/>
          <p:nvPr/>
        </p:nvGrpSpPr>
        <p:grpSpPr>
          <a:xfrm>
            <a:off x="450000" y="450000"/>
            <a:ext cx="9018000" cy="276999"/>
            <a:chOff x="450000" y="450000"/>
            <a:chExt cx="9018000" cy="276999"/>
          </a:xfrm>
        </p:grpSpPr>
        <p:sp>
          <p:nvSpPr>
            <p:cNvPr id="433" name="Google Shape;433;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434" name="Google Shape;434;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435" name="Google Shape;435;p13"/>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Put the result from the previous slide, -0.5 as s, and run it </a:t>
            </a:r>
            <a:r>
              <a:rPr lang="en-US" sz="1300">
                <a:solidFill>
                  <a:schemeClr val="dk1"/>
                </a:solidFill>
                <a:latin typeface="Arial"/>
                <a:ea typeface="Arial"/>
                <a:cs typeface="Arial"/>
                <a:sym typeface="Arial"/>
              </a:rPr>
              <a:t>through the threshold function. The </a:t>
            </a:r>
            <a:r>
              <a:rPr lang="en-US" sz="1300">
                <a:solidFill>
                  <a:srgbClr val="262626"/>
                </a:solidFill>
                <a:latin typeface="Arial"/>
                <a:ea typeface="Arial"/>
                <a:cs typeface="Arial"/>
                <a:sym typeface="Arial"/>
              </a:rPr>
              <a:t>return is -1.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Let’s learn about the truth table.</a:t>
            </a:r>
            <a:endParaRPr sz="1300">
              <a:solidFill>
                <a:srgbClr val="262626"/>
              </a:solidFill>
              <a:latin typeface="Arial"/>
              <a:ea typeface="Arial"/>
              <a:cs typeface="Arial"/>
              <a:sym typeface="Arial"/>
            </a:endParaRPr>
          </a:p>
        </p:txBody>
      </p:sp>
      <p:sp>
        <p:nvSpPr>
          <p:cNvPr id="436" name="Google Shape;436;p13"/>
          <p:cNvSpPr txBox="1"/>
          <p:nvPr/>
        </p:nvSpPr>
        <p:spPr>
          <a:xfrm>
            <a:off x="584375" y="2420889"/>
            <a:ext cx="8883625" cy="287965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437" name="Google Shape;437;p13"/>
          <p:cNvGraphicFramePr/>
          <p:nvPr/>
        </p:nvGraphicFramePr>
        <p:xfrm>
          <a:off x="774948" y="3645024"/>
          <a:ext cx="3000000" cy="3000000"/>
        </p:xfrm>
        <a:graphic>
          <a:graphicData uri="http://schemas.openxmlformats.org/drawingml/2006/table">
            <a:tbl>
              <a:tblPr bandRow="1" firstRow="1">
                <a:noFill/>
                <a:tableStyleId>{B0F2CE99-B44A-4AAD-A28B-D6418A38CF92}</a:tableStyleId>
              </a:tblPr>
              <a:tblGrid>
                <a:gridCol w="1968225"/>
                <a:gridCol w="1968225"/>
                <a:gridCol w="1968225"/>
              </a:tblGrid>
              <a:tr h="289550">
                <a:tc>
                  <a:txBody>
                    <a:bodyPr/>
                    <a:lstStyle/>
                    <a:p>
                      <a:pPr indent="0" lvl="0" marL="0" marR="0" rtl="0" algn="ctr">
                        <a:spcBef>
                          <a:spcPts val="0"/>
                        </a:spcBef>
                        <a:spcAft>
                          <a:spcPts val="0"/>
                        </a:spcAft>
                        <a:buNone/>
                      </a:pPr>
                      <a:r>
                        <a:rPr lang="en-US" sz="1300">
                          <a:latin typeface="Arial"/>
                          <a:ea typeface="Arial"/>
                          <a:cs typeface="Arial"/>
                          <a:sym typeface="Arial"/>
                        </a:rPr>
                        <a:t>Proposition P </a:t>
                      </a:r>
                      <a:endParaRPr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300">
                          <a:latin typeface="Arial"/>
                          <a:ea typeface="Arial"/>
                          <a:cs typeface="Arial"/>
                          <a:sym typeface="Arial"/>
                        </a:rPr>
                        <a:t>Proposition Q</a:t>
                      </a:r>
                      <a:endParaRPr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12700">
                      <a:solidFill>
                        <a:srgbClr val="D8D8D8"/>
                      </a:solidFill>
                      <a:prstDash val="solid"/>
                      <a:round/>
                      <a:headEnd len="sm" w="sm" type="none"/>
                      <a:tailEnd len="sm" w="sm" type="none"/>
                    </a:lnL>
                    <a:lnR cap="flat" cmpd="sng" w="12700">
                      <a:solidFill>
                        <a:srgbClr val="F2F2F2"/>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tcPr>
                </a:tc>
              </a:tr>
              <a:tr h="289550">
                <a:tc>
                  <a:txBody>
                    <a:bodyPr/>
                    <a:lstStyle/>
                    <a:p>
                      <a:pPr indent="0" lvl="0" marL="0" marR="0" rtl="0" algn="ctr">
                        <a:spcBef>
                          <a:spcPts val="0"/>
                        </a:spcBef>
                        <a:spcAft>
                          <a:spcPts val="0"/>
                        </a:spcAft>
                        <a:buNone/>
                      </a:pPr>
                      <a:r>
                        <a:rPr b="0" lang="en-US" sz="1300">
                          <a:latin typeface="Arial"/>
                          <a:ea typeface="Arial"/>
                          <a:cs typeface="Arial"/>
                          <a:sym typeface="Arial"/>
                        </a:rPr>
                        <a:t>True</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True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True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89550">
                <a:tc>
                  <a:txBody>
                    <a:bodyPr/>
                    <a:lstStyle/>
                    <a:p>
                      <a:pPr indent="0" lvl="0" marL="0" marR="0" rtl="0" algn="ctr">
                        <a:spcBef>
                          <a:spcPts val="0"/>
                        </a:spcBef>
                        <a:spcAft>
                          <a:spcPts val="0"/>
                        </a:spcAft>
                        <a:buNone/>
                      </a:pPr>
                      <a:r>
                        <a:rPr b="0" lang="en-US" sz="1300">
                          <a:latin typeface="Arial"/>
                          <a:ea typeface="Arial"/>
                          <a:cs typeface="Arial"/>
                          <a:sym typeface="Arial"/>
                        </a:rPr>
                        <a:t>True</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89550">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True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89550">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False</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1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a neural network with TensorFlow</a:t>
            </a:r>
            <a:endParaRPr/>
          </a:p>
        </p:txBody>
      </p:sp>
      <p:grpSp>
        <p:nvGrpSpPr>
          <p:cNvPr id="3405" name="Google Shape;3405;p130"/>
          <p:cNvGrpSpPr/>
          <p:nvPr/>
        </p:nvGrpSpPr>
        <p:grpSpPr>
          <a:xfrm>
            <a:off x="559817" y="1902381"/>
            <a:ext cx="8783192" cy="215444"/>
            <a:chOff x="559817" y="2136914"/>
            <a:chExt cx="8783192" cy="215444"/>
          </a:xfrm>
        </p:grpSpPr>
        <p:sp>
          <p:nvSpPr>
            <p:cNvPr id="3406" name="Google Shape;3406;p1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07" name="Google Shape;3407;p13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Linear regression with TensorFlow</a:t>
              </a:r>
              <a:endParaRPr sz="1400">
                <a:solidFill>
                  <a:srgbClr val="262626"/>
                </a:solidFill>
                <a:latin typeface="Arial"/>
                <a:ea typeface="Arial"/>
                <a:cs typeface="Arial"/>
                <a:sym typeface="Arial"/>
              </a:endParaRPr>
            </a:p>
          </p:txBody>
        </p:sp>
      </p:grpSp>
      <p:sp>
        <p:nvSpPr>
          <p:cNvPr id="3408" name="Google Shape;3408;p130"/>
          <p:cNvSpPr/>
          <p:nvPr/>
        </p:nvSpPr>
        <p:spPr>
          <a:xfrm>
            <a:off x="702940" y="2204864"/>
            <a:ext cx="8632825" cy="248264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09" name="Google Shape;3409;p130"/>
          <p:cNvSpPr txBox="1"/>
          <p:nvPr/>
        </p:nvSpPr>
        <p:spPr>
          <a:xfrm>
            <a:off x="1395782" y="3153295"/>
            <a:ext cx="7111260" cy="55141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10" name="Google Shape;3410;p130"/>
          <p:cNvGrpSpPr/>
          <p:nvPr/>
        </p:nvGrpSpPr>
        <p:grpSpPr>
          <a:xfrm>
            <a:off x="450000" y="450000"/>
            <a:ext cx="9018000" cy="276999"/>
            <a:chOff x="450000" y="450000"/>
            <a:chExt cx="9018000" cy="276999"/>
          </a:xfrm>
        </p:grpSpPr>
        <p:sp>
          <p:nvSpPr>
            <p:cNvPr id="3411" name="Google Shape;3411;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412" name="Google Shape;3412;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grpSp>
        <p:nvGrpSpPr>
          <p:cNvPr id="3418" name="Google Shape;3418;p131"/>
          <p:cNvGrpSpPr/>
          <p:nvPr/>
        </p:nvGrpSpPr>
        <p:grpSpPr>
          <a:xfrm>
            <a:off x="559817" y="1428745"/>
            <a:ext cx="8783192" cy="215444"/>
            <a:chOff x="559817" y="2136914"/>
            <a:chExt cx="8783192" cy="215444"/>
          </a:xfrm>
        </p:grpSpPr>
        <p:sp>
          <p:nvSpPr>
            <p:cNvPr id="3419" name="Google Shape;3419;p1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20" name="Google Shape;3420;p13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Linear regression with TensorFlow</a:t>
              </a:r>
              <a:endParaRPr sz="1400">
                <a:solidFill>
                  <a:srgbClr val="262626"/>
                </a:solidFill>
                <a:latin typeface="Arial"/>
                <a:ea typeface="Arial"/>
                <a:cs typeface="Arial"/>
                <a:sym typeface="Arial"/>
              </a:endParaRPr>
            </a:p>
          </p:txBody>
        </p:sp>
      </p:grpSp>
      <p:grpSp>
        <p:nvGrpSpPr>
          <p:cNvPr id="3421" name="Google Shape;3421;p131"/>
          <p:cNvGrpSpPr/>
          <p:nvPr/>
        </p:nvGrpSpPr>
        <p:grpSpPr>
          <a:xfrm>
            <a:off x="1487868" y="1860781"/>
            <a:ext cx="6927088" cy="3136439"/>
            <a:chOff x="1486539" y="2518296"/>
            <a:chExt cx="6927088" cy="3136439"/>
          </a:xfrm>
        </p:grpSpPr>
        <p:grpSp>
          <p:nvGrpSpPr>
            <p:cNvPr id="3422" name="Google Shape;3422;p131"/>
            <p:cNvGrpSpPr/>
            <p:nvPr/>
          </p:nvGrpSpPr>
          <p:grpSpPr>
            <a:xfrm>
              <a:off x="3018532" y="2518296"/>
              <a:ext cx="5395095" cy="3136439"/>
              <a:chOff x="2999482" y="2518296"/>
              <a:chExt cx="5395095" cy="3136439"/>
            </a:xfrm>
          </p:grpSpPr>
          <p:sp>
            <p:nvSpPr>
              <p:cNvPr id="3423" name="Google Shape;3423;p131"/>
              <p:cNvSpPr/>
              <p:nvPr/>
            </p:nvSpPr>
            <p:spPr>
              <a:xfrm>
                <a:off x="3130071" y="3333341"/>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4" name="Google Shape;3424;p131"/>
              <p:cNvSpPr/>
              <p:nvPr/>
            </p:nvSpPr>
            <p:spPr>
              <a:xfrm>
                <a:off x="3125794" y="3913484"/>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5" name="Google Shape;3425;p131"/>
              <p:cNvSpPr/>
              <p:nvPr/>
            </p:nvSpPr>
            <p:spPr>
              <a:xfrm>
                <a:off x="3132962" y="5024365"/>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6" name="Google Shape;3426;p131"/>
              <p:cNvSpPr/>
              <p:nvPr/>
            </p:nvSpPr>
            <p:spPr>
              <a:xfrm>
                <a:off x="3326372" y="2911053"/>
                <a:ext cx="94238" cy="93600"/>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7" name="Google Shape;3427;p131"/>
              <p:cNvSpPr txBox="1"/>
              <p:nvPr/>
            </p:nvSpPr>
            <p:spPr>
              <a:xfrm>
                <a:off x="3008184" y="3383694"/>
                <a:ext cx="743573"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28" name="Google Shape;3428;p131"/>
              <p:cNvSpPr txBox="1"/>
              <p:nvPr/>
            </p:nvSpPr>
            <p:spPr>
              <a:xfrm>
                <a:off x="3002521" y="3959223"/>
                <a:ext cx="743573"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29" name="Google Shape;3429;p131"/>
              <p:cNvSpPr txBox="1"/>
              <p:nvPr/>
            </p:nvSpPr>
            <p:spPr>
              <a:xfrm>
                <a:off x="2999482" y="5085614"/>
                <a:ext cx="743573"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0" name="Google Shape;3430;p131"/>
              <p:cNvSpPr txBox="1"/>
              <p:nvPr/>
            </p:nvSpPr>
            <p:spPr>
              <a:xfrm>
                <a:off x="3258522" y="4421732"/>
                <a:ext cx="221384" cy="54579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1" name="Google Shape;3431;p131"/>
              <p:cNvSpPr/>
              <p:nvPr/>
            </p:nvSpPr>
            <p:spPr>
              <a:xfrm>
                <a:off x="5698030" y="4027920"/>
                <a:ext cx="486841" cy="486841"/>
              </a:xfrm>
              <a:prstGeom prst="ellipse">
                <a:avLst/>
              </a:prstGeom>
              <a:solidFill>
                <a:srgbClr val="0070C0">
                  <a:alpha val="29803"/>
                </a:srgbClr>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432" name="Google Shape;3432;p131"/>
              <p:cNvSpPr txBox="1"/>
              <p:nvPr/>
            </p:nvSpPr>
            <p:spPr>
              <a:xfrm>
                <a:off x="5665416" y="4137944"/>
                <a:ext cx="2886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Σ</a:t>
                </a:r>
                <a:endParaRPr sz="1400">
                  <a:solidFill>
                    <a:schemeClr val="dk1"/>
                  </a:solidFill>
                  <a:latin typeface="Calibri"/>
                  <a:ea typeface="Calibri"/>
                  <a:cs typeface="Calibri"/>
                  <a:sym typeface="Calibri"/>
                </a:endParaRPr>
              </a:p>
            </p:txBody>
          </p:sp>
          <p:cxnSp>
            <p:nvCxnSpPr>
              <p:cNvPr id="3433" name="Google Shape;3433;p131"/>
              <p:cNvCxnSpPr/>
              <p:nvPr/>
            </p:nvCxnSpPr>
            <p:spPr>
              <a:xfrm>
                <a:off x="3616913" y="3615856"/>
                <a:ext cx="2078225" cy="671324"/>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434" name="Google Shape;3434;p131"/>
              <p:cNvCxnSpPr/>
              <p:nvPr/>
            </p:nvCxnSpPr>
            <p:spPr>
              <a:xfrm>
                <a:off x="3409879" y="2945149"/>
                <a:ext cx="2285257" cy="1310352"/>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435" name="Google Shape;3435;p131"/>
              <p:cNvCxnSpPr/>
              <p:nvPr/>
            </p:nvCxnSpPr>
            <p:spPr>
              <a:xfrm>
                <a:off x="3619803" y="4145272"/>
                <a:ext cx="2075333" cy="144323"/>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436" name="Google Shape;3436;p131"/>
              <p:cNvCxnSpPr/>
              <p:nvPr/>
            </p:nvCxnSpPr>
            <p:spPr>
              <a:xfrm flipH="1" rot="10800000">
                <a:off x="3619803" y="4307880"/>
                <a:ext cx="2075333" cy="953317"/>
              </a:xfrm>
              <a:prstGeom prst="straightConnector1">
                <a:avLst/>
              </a:prstGeom>
              <a:noFill/>
              <a:ln cap="flat" cmpd="sng" w="19050">
                <a:solidFill>
                  <a:srgbClr val="7F7F7F">
                    <a:alpha val="49803"/>
                  </a:srgbClr>
                </a:solidFill>
                <a:prstDash val="solid"/>
                <a:miter lim="800000"/>
                <a:headEnd len="sm" w="sm" type="none"/>
                <a:tailEnd len="sm" w="sm" type="none"/>
              </a:ln>
            </p:spPr>
          </p:cxnSp>
          <p:sp>
            <p:nvSpPr>
              <p:cNvPr id="3437" name="Google Shape;3437;p131"/>
              <p:cNvSpPr txBox="1"/>
              <p:nvPr/>
            </p:nvSpPr>
            <p:spPr>
              <a:xfrm>
                <a:off x="3504117" y="2803713"/>
                <a:ext cx="743573" cy="33855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8" name="Google Shape;3438;p131"/>
              <p:cNvSpPr txBox="1"/>
              <p:nvPr/>
            </p:nvSpPr>
            <p:spPr>
              <a:xfrm>
                <a:off x="3003672" y="2518296"/>
                <a:ext cx="743573"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9" name="Google Shape;3439;p131"/>
              <p:cNvSpPr txBox="1"/>
              <p:nvPr/>
            </p:nvSpPr>
            <p:spPr>
              <a:xfrm>
                <a:off x="3506368" y="3301420"/>
                <a:ext cx="743573"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40" name="Google Shape;3440;p131"/>
              <p:cNvSpPr txBox="1"/>
              <p:nvPr/>
            </p:nvSpPr>
            <p:spPr>
              <a:xfrm>
                <a:off x="3513792" y="3836847"/>
                <a:ext cx="743573" cy="338554"/>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41" name="Google Shape;3441;p131"/>
              <p:cNvSpPr txBox="1"/>
              <p:nvPr/>
            </p:nvSpPr>
            <p:spPr>
              <a:xfrm>
                <a:off x="3514114" y="4773911"/>
                <a:ext cx="743573"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442" name="Google Shape;3442;p131"/>
              <p:cNvCxnSpPr/>
              <p:nvPr/>
            </p:nvCxnSpPr>
            <p:spPr>
              <a:xfrm>
                <a:off x="6177989" y="4289079"/>
                <a:ext cx="341858" cy="2981"/>
              </a:xfrm>
              <a:prstGeom prst="straightConnector1">
                <a:avLst/>
              </a:prstGeom>
              <a:noFill/>
              <a:ln cap="flat" cmpd="sng" w="19050">
                <a:solidFill>
                  <a:srgbClr val="7F7F7F">
                    <a:alpha val="49803"/>
                  </a:srgbClr>
                </a:solidFill>
                <a:prstDash val="solid"/>
                <a:miter lim="800000"/>
                <a:headEnd len="sm" w="sm" type="none"/>
                <a:tailEnd len="med" w="med" type="triangle"/>
              </a:ln>
            </p:spPr>
          </p:cxnSp>
          <p:grpSp>
            <p:nvGrpSpPr>
              <p:cNvPr id="3443" name="Google Shape;3443;p131"/>
              <p:cNvGrpSpPr/>
              <p:nvPr/>
            </p:nvGrpSpPr>
            <p:grpSpPr>
              <a:xfrm>
                <a:off x="7651004" y="4048639"/>
                <a:ext cx="743573" cy="486841"/>
                <a:chOff x="9366563" y="3845338"/>
                <a:chExt cx="852257" cy="558000"/>
              </a:xfrm>
            </p:grpSpPr>
            <p:sp>
              <p:nvSpPr>
                <p:cNvPr id="3444" name="Google Shape;3444;p131"/>
                <p:cNvSpPr/>
                <p:nvPr/>
              </p:nvSpPr>
              <p:spPr>
                <a:xfrm>
                  <a:off x="9484580" y="3845338"/>
                  <a:ext cx="558000" cy="558000"/>
                </a:xfrm>
                <a:prstGeom prst="ellipse">
                  <a:avLst/>
                </a:prstGeom>
                <a:solidFill>
                  <a:srgbClr val="FFC000">
                    <a:alpha val="29803"/>
                  </a:srgbClr>
                </a:solidFill>
                <a:ln cap="flat" cmpd="sng" w="190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445" name="Google Shape;3445;p131"/>
                <p:cNvSpPr txBox="1"/>
                <p:nvPr/>
              </p:nvSpPr>
              <p:spPr>
                <a:xfrm>
                  <a:off x="9366563" y="3912534"/>
                  <a:ext cx="852257" cy="423315"/>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446" name="Google Shape;3446;p131"/>
              <p:cNvGrpSpPr/>
              <p:nvPr/>
            </p:nvGrpSpPr>
            <p:grpSpPr>
              <a:xfrm>
                <a:off x="5370628" y="4608008"/>
                <a:ext cx="830226" cy="847299"/>
                <a:chOff x="8204019" y="4427145"/>
                <a:chExt cx="951575" cy="971144"/>
              </a:xfrm>
            </p:grpSpPr>
            <p:sp>
              <p:nvSpPr>
                <p:cNvPr id="3447" name="Google Shape;3447;p131"/>
                <p:cNvSpPr txBox="1"/>
                <p:nvPr/>
              </p:nvSpPr>
              <p:spPr>
                <a:xfrm>
                  <a:off x="8204019" y="4869145"/>
                  <a:ext cx="951575" cy="5291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Summed over</a:t>
                  </a:r>
                  <a:endParaRPr sz="1200">
                    <a:solidFill>
                      <a:srgbClr val="FF0000"/>
                    </a:solidFill>
                    <a:latin typeface="Arial"/>
                    <a:ea typeface="Arial"/>
                    <a:cs typeface="Arial"/>
                    <a:sym typeface="Arial"/>
                  </a:endParaRPr>
                </a:p>
              </p:txBody>
            </p:sp>
            <p:cxnSp>
              <p:nvCxnSpPr>
                <p:cNvPr id="3448" name="Google Shape;3448;p131"/>
                <p:cNvCxnSpPr/>
                <p:nvPr/>
              </p:nvCxnSpPr>
              <p:spPr>
                <a:xfrm rot="10800000">
                  <a:off x="8732081" y="4427145"/>
                  <a:ext cx="0" cy="386702"/>
                </a:xfrm>
                <a:prstGeom prst="straightConnector1">
                  <a:avLst/>
                </a:prstGeom>
                <a:noFill/>
                <a:ln cap="flat" cmpd="sng" w="12700">
                  <a:solidFill>
                    <a:srgbClr val="FF0000"/>
                  </a:solidFill>
                  <a:prstDash val="solid"/>
                  <a:miter lim="800000"/>
                  <a:headEnd len="sm" w="sm" type="none"/>
                  <a:tailEnd len="med" w="med" type="triangle"/>
                </a:ln>
              </p:spPr>
            </p:cxnSp>
          </p:grpSp>
          <p:grpSp>
            <p:nvGrpSpPr>
              <p:cNvPr id="3449" name="Google Shape;3449;p131"/>
              <p:cNvGrpSpPr/>
              <p:nvPr/>
            </p:nvGrpSpPr>
            <p:grpSpPr>
              <a:xfrm>
                <a:off x="3649845" y="2712830"/>
                <a:ext cx="2011986" cy="2941905"/>
                <a:chOff x="4251862" y="2289444"/>
                <a:chExt cx="2306064" cy="3371905"/>
              </a:xfrm>
            </p:grpSpPr>
            <p:sp>
              <p:nvSpPr>
                <p:cNvPr id="3450" name="Google Shape;3450;p131"/>
                <p:cNvSpPr/>
                <p:nvPr/>
              </p:nvSpPr>
              <p:spPr>
                <a:xfrm>
                  <a:off x="4251862" y="2289444"/>
                  <a:ext cx="497319" cy="2895118"/>
                </a:xfrm>
                <a:prstGeom prst="ellipse">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3451" name="Google Shape;3451;p131"/>
                <p:cNvGrpSpPr/>
                <p:nvPr/>
              </p:nvGrpSpPr>
              <p:grpSpPr>
                <a:xfrm>
                  <a:off x="4651901" y="5211706"/>
                  <a:ext cx="1906025" cy="449643"/>
                  <a:chOff x="4651702" y="1810833"/>
                  <a:chExt cx="1906025" cy="449643"/>
                </a:xfrm>
              </p:grpSpPr>
              <p:sp>
                <p:nvSpPr>
                  <p:cNvPr id="3452" name="Google Shape;3452;p131"/>
                  <p:cNvSpPr txBox="1"/>
                  <p:nvPr/>
                </p:nvSpPr>
                <p:spPr>
                  <a:xfrm>
                    <a:off x="5352025" y="1942990"/>
                    <a:ext cx="1205702" cy="3174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Parameters</a:t>
                    </a:r>
                    <a:endParaRPr sz="1200">
                      <a:solidFill>
                        <a:srgbClr val="FF0000"/>
                      </a:solidFill>
                      <a:latin typeface="Arial"/>
                      <a:ea typeface="Arial"/>
                      <a:cs typeface="Arial"/>
                      <a:sym typeface="Arial"/>
                    </a:endParaRPr>
                  </a:p>
                </p:txBody>
              </p:sp>
              <p:cxnSp>
                <p:nvCxnSpPr>
                  <p:cNvPr id="3453" name="Google Shape;3453;p131"/>
                  <p:cNvCxnSpPr/>
                  <p:nvPr/>
                </p:nvCxnSpPr>
                <p:spPr>
                  <a:xfrm rot="10800000">
                    <a:off x="4651702" y="1810833"/>
                    <a:ext cx="794153" cy="286046"/>
                  </a:xfrm>
                  <a:prstGeom prst="straightConnector1">
                    <a:avLst/>
                  </a:prstGeom>
                  <a:noFill/>
                  <a:ln cap="flat" cmpd="sng" w="12700">
                    <a:solidFill>
                      <a:srgbClr val="FF0000"/>
                    </a:solidFill>
                    <a:prstDash val="solid"/>
                    <a:miter lim="800000"/>
                    <a:headEnd len="sm" w="sm" type="none"/>
                    <a:tailEnd len="med" w="med" type="triangle"/>
                  </a:ln>
                </p:spPr>
              </p:cxnSp>
            </p:grpSp>
          </p:grpSp>
          <p:sp>
            <p:nvSpPr>
              <p:cNvPr id="3454" name="Google Shape;3454;p131"/>
              <p:cNvSpPr txBox="1"/>
              <p:nvPr/>
            </p:nvSpPr>
            <p:spPr>
              <a:xfrm>
                <a:off x="7108277" y="3773044"/>
                <a:ext cx="830226" cy="402791"/>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55" name="Google Shape;3455;p131"/>
              <p:cNvSpPr/>
              <p:nvPr/>
            </p:nvSpPr>
            <p:spPr>
              <a:xfrm>
                <a:off x="6711966" y="4993642"/>
                <a:ext cx="1186159" cy="276999"/>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456" name="Google Shape;3456;p131"/>
              <p:cNvCxnSpPr/>
              <p:nvPr/>
            </p:nvCxnSpPr>
            <p:spPr>
              <a:xfrm rot="10800000">
                <a:off x="6860093" y="4608008"/>
                <a:ext cx="0" cy="337388"/>
              </a:xfrm>
              <a:prstGeom prst="straightConnector1">
                <a:avLst/>
              </a:prstGeom>
              <a:noFill/>
              <a:ln cap="flat" cmpd="sng" w="12700">
                <a:solidFill>
                  <a:srgbClr val="FF0000"/>
                </a:solidFill>
                <a:prstDash val="solid"/>
                <a:miter lim="800000"/>
                <a:headEnd len="sm" w="sm" type="none"/>
                <a:tailEnd len="med" w="med" type="triangle"/>
              </a:ln>
            </p:spPr>
          </p:cxnSp>
          <p:cxnSp>
            <p:nvCxnSpPr>
              <p:cNvPr id="3457" name="Google Shape;3457;p131"/>
              <p:cNvCxnSpPr>
                <a:stCxn id="3431" idx="0"/>
                <a:endCxn id="3431" idx="4"/>
              </p:cNvCxnSpPr>
              <p:nvPr/>
            </p:nvCxnSpPr>
            <p:spPr>
              <a:xfrm>
                <a:off x="5941451" y="4027920"/>
                <a:ext cx="0" cy="486900"/>
              </a:xfrm>
              <a:prstGeom prst="straightConnector1">
                <a:avLst/>
              </a:prstGeom>
              <a:noFill/>
              <a:ln cap="flat" cmpd="sng" w="12700">
                <a:solidFill>
                  <a:srgbClr val="193EB0"/>
                </a:solidFill>
                <a:prstDash val="solid"/>
                <a:miter lim="800000"/>
                <a:headEnd len="sm" w="sm" type="none"/>
                <a:tailEnd len="sm" w="sm" type="none"/>
              </a:ln>
            </p:spPr>
          </p:cxnSp>
          <p:cxnSp>
            <p:nvCxnSpPr>
              <p:cNvPr id="3458" name="Google Shape;3458;p131"/>
              <p:cNvCxnSpPr/>
              <p:nvPr/>
            </p:nvCxnSpPr>
            <p:spPr>
              <a:xfrm>
                <a:off x="6038121" y="3633792"/>
                <a:ext cx="0" cy="336078"/>
              </a:xfrm>
              <a:prstGeom prst="straightConnector1">
                <a:avLst/>
              </a:prstGeom>
              <a:noFill/>
              <a:ln cap="flat" cmpd="sng" w="12700">
                <a:solidFill>
                  <a:srgbClr val="FF0000"/>
                </a:solidFill>
                <a:prstDash val="solid"/>
                <a:miter lim="800000"/>
                <a:headEnd len="sm" w="sm" type="none"/>
                <a:tailEnd len="med" w="med" type="triangle"/>
              </a:ln>
            </p:spPr>
          </p:cxnSp>
          <p:sp>
            <p:nvSpPr>
              <p:cNvPr id="3459" name="Google Shape;3459;p131"/>
              <p:cNvSpPr txBox="1"/>
              <p:nvPr/>
            </p:nvSpPr>
            <p:spPr>
              <a:xfrm>
                <a:off x="5477070" y="3135603"/>
                <a:ext cx="112693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Linear Activation</a:t>
                </a:r>
                <a:endParaRPr b="1" sz="1200">
                  <a:solidFill>
                    <a:srgbClr val="FF0000"/>
                  </a:solidFill>
                  <a:latin typeface="Arial"/>
                  <a:ea typeface="Arial"/>
                  <a:cs typeface="Arial"/>
                  <a:sym typeface="Arial"/>
                </a:endParaRPr>
              </a:p>
            </p:txBody>
          </p:sp>
        </p:grpSp>
        <p:sp>
          <p:nvSpPr>
            <p:cNvPr id="3460" name="Google Shape;3460;p131"/>
            <p:cNvSpPr txBox="1"/>
            <p:nvPr/>
          </p:nvSpPr>
          <p:spPr>
            <a:xfrm>
              <a:off x="1486539" y="4107976"/>
              <a:ext cx="11260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Input</a:t>
              </a:r>
              <a:endParaRPr/>
            </a:p>
          </p:txBody>
        </p:sp>
        <p:sp>
          <p:nvSpPr>
            <p:cNvPr id="3461" name="Google Shape;3461;p131"/>
            <p:cNvSpPr txBox="1"/>
            <p:nvPr/>
          </p:nvSpPr>
          <p:spPr>
            <a:xfrm>
              <a:off x="6343018" y="4107976"/>
              <a:ext cx="11260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Output</a:t>
              </a:r>
              <a:endParaRPr/>
            </a:p>
          </p:txBody>
        </p:sp>
        <p:sp>
          <p:nvSpPr>
            <p:cNvPr id="3462" name="Google Shape;3462;p131"/>
            <p:cNvSpPr/>
            <p:nvPr/>
          </p:nvSpPr>
          <p:spPr>
            <a:xfrm>
              <a:off x="7321386" y="4203190"/>
              <a:ext cx="379532" cy="178905"/>
            </a:xfrm>
            <a:prstGeom prst="leftRightArrow">
              <a:avLst>
                <a:gd fmla="val 50000" name="adj1"/>
                <a:gd fmla="val 50000" name="adj2"/>
              </a:avLst>
            </a:prstGeom>
            <a:gradFill>
              <a:gsLst>
                <a:gs pos="0">
                  <a:srgbClr val="FF0000"/>
                </a:gs>
                <a:gs pos="2000">
                  <a:srgbClr val="FF0000"/>
                </a:gs>
                <a:gs pos="50000">
                  <a:srgbClr val="FFABAB"/>
                </a:gs>
                <a:gs pos="100000">
                  <a:srgbClr val="FF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3" name="Google Shape;3463;p131"/>
            <p:cNvSpPr/>
            <p:nvPr/>
          </p:nvSpPr>
          <p:spPr>
            <a:xfrm>
              <a:off x="2519991" y="4149716"/>
              <a:ext cx="428778" cy="285852"/>
            </a:xfrm>
            <a:prstGeom prst="rightArrow">
              <a:avLst>
                <a:gd fmla="val 50000" name="adj1"/>
                <a:gd fmla="val 50000" name="adj2"/>
              </a:avLst>
            </a:prstGeom>
            <a:gradFill>
              <a:gsLst>
                <a:gs pos="0">
                  <a:srgbClr val="FF0000">
                    <a:alpha val="0"/>
                  </a:srgbClr>
                </a:gs>
                <a:gs pos="99000">
                  <a:srgbClr val="FF4343"/>
                </a:gs>
                <a:gs pos="100000">
                  <a:srgbClr val="FF434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64" name="Google Shape;3464;p131"/>
          <p:cNvSpPr/>
          <p:nvPr/>
        </p:nvSpPr>
        <p:spPr>
          <a:xfrm>
            <a:off x="702940" y="5233327"/>
            <a:ext cx="8632825" cy="355913"/>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65" name="Google Shape;3465;p131"/>
          <p:cNvGrpSpPr/>
          <p:nvPr/>
        </p:nvGrpSpPr>
        <p:grpSpPr>
          <a:xfrm>
            <a:off x="450000" y="450000"/>
            <a:ext cx="9018000" cy="276999"/>
            <a:chOff x="450000" y="450000"/>
            <a:chExt cx="9018000" cy="276999"/>
          </a:xfrm>
        </p:grpSpPr>
        <p:sp>
          <p:nvSpPr>
            <p:cNvPr id="3466" name="Google Shape;3466;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467" name="Google Shape;3467;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2" name="Shape 3472"/>
        <p:cNvGrpSpPr/>
        <p:nvPr/>
      </p:nvGrpSpPr>
      <p:grpSpPr>
        <a:xfrm>
          <a:off x="0" y="0"/>
          <a:ext cx="0" cy="0"/>
          <a:chOff x="0" y="0"/>
          <a:chExt cx="0" cy="0"/>
        </a:xfrm>
      </p:grpSpPr>
      <p:grpSp>
        <p:nvGrpSpPr>
          <p:cNvPr id="3473" name="Google Shape;3473;p132"/>
          <p:cNvGrpSpPr/>
          <p:nvPr/>
        </p:nvGrpSpPr>
        <p:grpSpPr>
          <a:xfrm>
            <a:off x="559817" y="1428745"/>
            <a:ext cx="8783192" cy="215444"/>
            <a:chOff x="559817" y="2136914"/>
            <a:chExt cx="8783192" cy="215444"/>
          </a:xfrm>
        </p:grpSpPr>
        <p:sp>
          <p:nvSpPr>
            <p:cNvPr id="3474" name="Google Shape;3474;p1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75" name="Google Shape;3475;p13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Linear regression with TensorFlow</a:t>
              </a:r>
              <a:endParaRPr sz="1400">
                <a:solidFill>
                  <a:srgbClr val="262626"/>
                </a:solidFill>
                <a:latin typeface="Arial"/>
                <a:ea typeface="Arial"/>
                <a:cs typeface="Arial"/>
                <a:sym typeface="Arial"/>
              </a:endParaRPr>
            </a:p>
          </p:txBody>
        </p:sp>
      </p:grpSp>
      <p:sp>
        <p:nvSpPr>
          <p:cNvPr id="3476" name="Google Shape;3476;p132"/>
          <p:cNvSpPr/>
          <p:nvPr/>
        </p:nvSpPr>
        <p:spPr>
          <a:xfrm>
            <a:off x="702940" y="1700808"/>
            <a:ext cx="8632825" cy="138395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77" name="Google Shape;3477;p132"/>
          <p:cNvGrpSpPr/>
          <p:nvPr/>
        </p:nvGrpSpPr>
        <p:grpSpPr>
          <a:xfrm>
            <a:off x="450000" y="450000"/>
            <a:ext cx="9018000" cy="276999"/>
            <a:chOff x="450000" y="450000"/>
            <a:chExt cx="9018000" cy="276999"/>
          </a:xfrm>
        </p:grpSpPr>
        <p:sp>
          <p:nvSpPr>
            <p:cNvPr id="3478" name="Google Shape;3478;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479" name="Google Shape;3479;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grpSp>
        <p:nvGrpSpPr>
          <p:cNvPr id="3485" name="Google Shape;3485;p133"/>
          <p:cNvGrpSpPr/>
          <p:nvPr/>
        </p:nvGrpSpPr>
        <p:grpSpPr>
          <a:xfrm>
            <a:off x="559817" y="1428745"/>
            <a:ext cx="8783192" cy="215444"/>
            <a:chOff x="559817" y="2136914"/>
            <a:chExt cx="8783192" cy="215444"/>
          </a:xfrm>
        </p:grpSpPr>
        <p:sp>
          <p:nvSpPr>
            <p:cNvPr id="3486" name="Google Shape;3486;p1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87" name="Google Shape;3487;p13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Logistic regression with TensorFlow</a:t>
              </a:r>
              <a:endParaRPr sz="1400">
                <a:solidFill>
                  <a:srgbClr val="262626"/>
                </a:solidFill>
                <a:latin typeface="Arial"/>
                <a:ea typeface="Arial"/>
                <a:cs typeface="Arial"/>
                <a:sym typeface="Arial"/>
              </a:endParaRPr>
            </a:p>
          </p:txBody>
        </p:sp>
      </p:grpSp>
      <p:sp>
        <p:nvSpPr>
          <p:cNvPr id="3488" name="Google Shape;3488;p133"/>
          <p:cNvSpPr/>
          <p:nvPr/>
        </p:nvSpPr>
        <p:spPr>
          <a:xfrm>
            <a:off x="702940" y="1700808"/>
            <a:ext cx="8632825" cy="368503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89" name="Google Shape;3489;p133"/>
          <p:cNvSpPr txBox="1"/>
          <p:nvPr/>
        </p:nvSpPr>
        <p:spPr>
          <a:xfrm>
            <a:off x="2701232" y="2079285"/>
            <a:ext cx="4500360" cy="49244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0" name="Google Shape;3490;p133"/>
          <p:cNvSpPr txBox="1"/>
          <p:nvPr/>
        </p:nvSpPr>
        <p:spPr>
          <a:xfrm>
            <a:off x="2390461" y="3636941"/>
            <a:ext cx="2502822" cy="101690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91" name="Google Shape;3491;p133"/>
          <p:cNvGrpSpPr/>
          <p:nvPr/>
        </p:nvGrpSpPr>
        <p:grpSpPr>
          <a:xfrm>
            <a:off x="5240289" y="3425392"/>
            <a:ext cx="2272075" cy="1440000"/>
            <a:chOff x="5240289" y="3816696"/>
            <a:chExt cx="2272075" cy="1440000"/>
          </a:xfrm>
        </p:grpSpPr>
        <p:grpSp>
          <p:nvGrpSpPr>
            <p:cNvPr id="3492" name="Google Shape;3492;p133"/>
            <p:cNvGrpSpPr/>
            <p:nvPr/>
          </p:nvGrpSpPr>
          <p:grpSpPr>
            <a:xfrm>
              <a:off x="5240289" y="3816696"/>
              <a:ext cx="2272075" cy="1440000"/>
              <a:chOff x="3208281" y="1631297"/>
              <a:chExt cx="5680188" cy="3600000"/>
            </a:xfrm>
          </p:grpSpPr>
          <p:pic>
            <p:nvPicPr>
              <p:cNvPr id="3493" name="Google Shape;3493;p133"/>
              <p:cNvPicPr preferRelativeResize="0"/>
              <p:nvPr/>
            </p:nvPicPr>
            <p:blipFill rotWithShape="1">
              <a:blip r:embed="rId6">
                <a:alphaModFix/>
              </a:blip>
              <a:srcRect b="0" l="0" r="0" t="0"/>
              <a:stretch/>
            </p:blipFill>
            <p:spPr>
              <a:xfrm>
                <a:off x="3208281" y="1631297"/>
                <a:ext cx="5680188" cy="3600000"/>
              </a:xfrm>
              <a:prstGeom prst="rect">
                <a:avLst/>
              </a:prstGeom>
              <a:noFill/>
              <a:ln>
                <a:noFill/>
              </a:ln>
            </p:spPr>
          </p:pic>
          <p:sp>
            <p:nvSpPr>
              <p:cNvPr id="3494" name="Google Shape;3494;p133"/>
              <p:cNvSpPr txBox="1"/>
              <p:nvPr/>
            </p:nvSpPr>
            <p:spPr>
              <a:xfrm>
                <a:off x="5875349" y="3061965"/>
                <a:ext cx="1053193" cy="692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0.5</a:t>
                </a:r>
                <a:endParaRPr/>
              </a:p>
            </p:txBody>
          </p:sp>
        </p:grpSp>
        <p:sp>
          <p:nvSpPr>
            <p:cNvPr id="3495" name="Google Shape;3495;p133"/>
            <p:cNvSpPr/>
            <p:nvPr/>
          </p:nvSpPr>
          <p:spPr>
            <a:xfrm>
              <a:off x="6767514" y="4090988"/>
              <a:ext cx="304800" cy="19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496" name="Google Shape;3496;p133"/>
          <p:cNvGrpSpPr/>
          <p:nvPr/>
        </p:nvGrpSpPr>
        <p:grpSpPr>
          <a:xfrm>
            <a:off x="450000" y="450000"/>
            <a:ext cx="9018000" cy="276999"/>
            <a:chOff x="450000" y="450000"/>
            <a:chExt cx="9018000" cy="276999"/>
          </a:xfrm>
        </p:grpSpPr>
        <p:sp>
          <p:nvSpPr>
            <p:cNvPr id="3497" name="Google Shape;3497;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498" name="Google Shape;3498;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grpSp>
        <p:nvGrpSpPr>
          <p:cNvPr id="3504" name="Google Shape;3504;p134"/>
          <p:cNvGrpSpPr/>
          <p:nvPr/>
        </p:nvGrpSpPr>
        <p:grpSpPr>
          <a:xfrm>
            <a:off x="559817" y="1428745"/>
            <a:ext cx="8783192" cy="215444"/>
            <a:chOff x="559817" y="2136914"/>
            <a:chExt cx="8783192" cy="215444"/>
          </a:xfrm>
        </p:grpSpPr>
        <p:sp>
          <p:nvSpPr>
            <p:cNvPr id="3505" name="Google Shape;3505;p1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06" name="Google Shape;3506;p13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Logistic regression with TensorFlow</a:t>
              </a:r>
              <a:endParaRPr sz="1400">
                <a:solidFill>
                  <a:srgbClr val="262626"/>
                </a:solidFill>
                <a:latin typeface="Arial"/>
                <a:ea typeface="Arial"/>
                <a:cs typeface="Arial"/>
                <a:sym typeface="Arial"/>
              </a:endParaRPr>
            </a:p>
          </p:txBody>
        </p:sp>
      </p:grpSp>
      <p:sp>
        <p:nvSpPr>
          <p:cNvPr id="3507" name="Google Shape;3507;p134"/>
          <p:cNvSpPr/>
          <p:nvPr/>
        </p:nvSpPr>
        <p:spPr>
          <a:xfrm>
            <a:off x="702940" y="5229200"/>
            <a:ext cx="8632825" cy="36085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08" name="Google Shape;3508;p134"/>
          <p:cNvSpPr/>
          <p:nvPr/>
        </p:nvSpPr>
        <p:spPr>
          <a:xfrm>
            <a:off x="3066025" y="2675826"/>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9" name="Google Shape;3509;p134"/>
          <p:cNvSpPr/>
          <p:nvPr/>
        </p:nvSpPr>
        <p:spPr>
          <a:xfrm>
            <a:off x="3061748" y="3255969"/>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p134"/>
          <p:cNvSpPr/>
          <p:nvPr/>
        </p:nvSpPr>
        <p:spPr>
          <a:xfrm>
            <a:off x="3068916" y="4366850"/>
            <a:ext cx="486841" cy="486841"/>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1" name="Google Shape;3511;p134"/>
          <p:cNvSpPr/>
          <p:nvPr/>
        </p:nvSpPr>
        <p:spPr>
          <a:xfrm>
            <a:off x="3262326" y="2253538"/>
            <a:ext cx="94238" cy="93600"/>
          </a:xfrm>
          <a:prstGeom prst="ellipse">
            <a:avLst/>
          </a:prstGeom>
          <a:solidFill>
            <a:srgbClr val="FF0000">
              <a:alpha val="29803"/>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2" name="Google Shape;3512;p134"/>
          <p:cNvSpPr txBox="1"/>
          <p:nvPr/>
        </p:nvSpPr>
        <p:spPr>
          <a:xfrm>
            <a:off x="2944138" y="2726179"/>
            <a:ext cx="743573"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3" name="Google Shape;3513;p134"/>
          <p:cNvSpPr txBox="1"/>
          <p:nvPr/>
        </p:nvSpPr>
        <p:spPr>
          <a:xfrm>
            <a:off x="2938475" y="3301708"/>
            <a:ext cx="743573"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4" name="Google Shape;3514;p134"/>
          <p:cNvSpPr txBox="1"/>
          <p:nvPr/>
        </p:nvSpPr>
        <p:spPr>
          <a:xfrm>
            <a:off x="2935436" y="4428099"/>
            <a:ext cx="743573"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5" name="Google Shape;3515;p134"/>
          <p:cNvSpPr txBox="1"/>
          <p:nvPr/>
        </p:nvSpPr>
        <p:spPr>
          <a:xfrm>
            <a:off x="3194476" y="3764217"/>
            <a:ext cx="221384" cy="54579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6" name="Google Shape;3516;p134"/>
          <p:cNvSpPr/>
          <p:nvPr/>
        </p:nvSpPr>
        <p:spPr>
          <a:xfrm>
            <a:off x="5633984" y="3370405"/>
            <a:ext cx="486841" cy="486841"/>
          </a:xfrm>
          <a:prstGeom prst="ellipse">
            <a:avLst/>
          </a:prstGeom>
          <a:solidFill>
            <a:srgbClr val="0070C0">
              <a:alpha val="29803"/>
            </a:srgbClr>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517" name="Google Shape;3517;p134"/>
          <p:cNvSpPr txBox="1"/>
          <p:nvPr/>
        </p:nvSpPr>
        <p:spPr>
          <a:xfrm>
            <a:off x="5601370" y="3480429"/>
            <a:ext cx="2886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Σ</a:t>
            </a:r>
            <a:endParaRPr sz="1400">
              <a:solidFill>
                <a:schemeClr val="dk1"/>
              </a:solidFill>
              <a:latin typeface="Calibri"/>
              <a:ea typeface="Calibri"/>
              <a:cs typeface="Calibri"/>
              <a:sym typeface="Calibri"/>
            </a:endParaRPr>
          </a:p>
        </p:txBody>
      </p:sp>
      <p:cxnSp>
        <p:nvCxnSpPr>
          <p:cNvPr id="3518" name="Google Shape;3518;p134"/>
          <p:cNvCxnSpPr/>
          <p:nvPr/>
        </p:nvCxnSpPr>
        <p:spPr>
          <a:xfrm>
            <a:off x="3552867" y="2958341"/>
            <a:ext cx="2078225" cy="671324"/>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519" name="Google Shape;3519;p134"/>
          <p:cNvCxnSpPr/>
          <p:nvPr/>
        </p:nvCxnSpPr>
        <p:spPr>
          <a:xfrm>
            <a:off x="3345833" y="2287634"/>
            <a:ext cx="2285257" cy="1310352"/>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520" name="Google Shape;3520;p134"/>
          <p:cNvCxnSpPr/>
          <p:nvPr/>
        </p:nvCxnSpPr>
        <p:spPr>
          <a:xfrm>
            <a:off x="3555757" y="3487757"/>
            <a:ext cx="2075333" cy="144323"/>
          </a:xfrm>
          <a:prstGeom prst="straightConnector1">
            <a:avLst/>
          </a:prstGeom>
          <a:noFill/>
          <a:ln cap="flat" cmpd="sng" w="19050">
            <a:solidFill>
              <a:srgbClr val="7F7F7F">
                <a:alpha val="49803"/>
              </a:srgbClr>
            </a:solidFill>
            <a:prstDash val="solid"/>
            <a:miter lim="800000"/>
            <a:headEnd len="sm" w="sm" type="none"/>
            <a:tailEnd len="sm" w="sm" type="none"/>
          </a:ln>
        </p:spPr>
      </p:cxnSp>
      <p:cxnSp>
        <p:nvCxnSpPr>
          <p:cNvPr id="3521" name="Google Shape;3521;p134"/>
          <p:cNvCxnSpPr/>
          <p:nvPr/>
        </p:nvCxnSpPr>
        <p:spPr>
          <a:xfrm flipH="1" rot="10800000">
            <a:off x="3555757" y="3650365"/>
            <a:ext cx="2075333" cy="953317"/>
          </a:xfrm>
          <a:prstGeom prst="straightConnector1">
            <a:avLst/>
          </a:prstGeom>
          <a:noFill/>
          <a:ln cap="flat" cmpd="sng" w="19050">
            <a:solidFill>
              <a:srgbClr val="7F7F7F">
                <a:alpha val="49803"/>
              </a:srgbClr>
            </a:solidFill>
            <a:prstDash val="solid"/>
            <a:miter lim="800000"/>
            <a:headEnd len="sm" w="sm" type="none"/>
            <a:tailEnd len="sm" w="sm" type="none"/>
          </a:ln>
        </p:spPr>
      </p:cxnSp>
      <p:sp>
        <p:nvSpPr>
          <p:cNvPr id="3522" name="Google Shape;3522;p134"/>
          <p:cNvSpPr txBox="1"/>
          <p:nvPr/>
        </p:nvSpPr>
        <p:spPr>
          <a:xfrm>
            <a:off x="3440071" y="2146198"/>
            <a:ext cx="743573" cy="33855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3" name="Google Shape;3523;p134"/>
          <p:cNvSpPr txBox="1"/>
          <p:nvPr/>
        </p:nvSpPr>
        <p:spPr>
          <a:xfrm>
            <a:off x="2939626" y="1860781"/>
            <a:ext cx="743573"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4" name="Google Shape;3524;p134"/>
          <p:cNvSpPr txBox="1"/>
          <p:nvPr/>
        </p:nvSpPr>
        <p:spPr>
          <a:xfrm>
            <a:off x="3442322" y="2643905"/>
            <a:ext cx="743573" cy="338554"/>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5" name="Google Shape;3525;p134"/>
          <p:cNvSpPr txBox="1"/>
          <p:nvPr/>
        </p:nvSpPr>
        <p:spPr>
          <a:xfrm>
            <a:off x="3449746" y="3179332"/>
            <a:ext cx="743573"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6" name="Google Shape;3526;p134"/>
          <p:cNvSpPr txBox="1"/>
          <p:nvPr/>
        </p:nvSpPr>
        <p:spPr>
          <a:xfrm>
            <a:off x="3450068" y="4116396"/>
            <a:ext cx="743573" cy="338554"/>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27" name="Google Shape;3527;p134"/>
          <p:cNvCxnSpPr/>
          <p:nvPr/>
        </p:nvCxnSpPr>
        <p:spPr>
          <a:xfrm>
            <a:off x="6113943" y="3631564"/>
            <a:ext cx="341858" cy="2981"/>
          </a:xfrm>
          <a:prstGeom prst="straightConnector1">
            <a:avLst/>
          </a:prstGeom>
          <a:noFill/>
          <a:ln cap="flat" cmpd="sng" w="19050">
            <a:solidFill>
              <a:srgbClr val="7F7F7F">
                <a:alpha val="49803"/>
              </a:srgbClr>
            </a:solidFill>
            <a:prstDash val="solid"/>
            <a:miter lim="800000"/>
            <a:headEnd len="sm" w="sm" type="none"/>
            <a:tailEnd len="med" w="med" type="triangle"/>
          </a:ln>
        </p:spPr>
      </p:cxnSp>
      <p:sp>
        <p:nvSpPr>
          <p:cNvPr id="3528" name="Google Shape;3528;p134"/>
          <p:cNvSpPr txBox="1"/>
          <p:nvPr/>
        </p:nvSpPr>
        <p:spPr>
          <a:xfrm>
            <a:off x="1403443" y="3450461"/>
            <a:ext cx="11260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Input</a:t>
            </a:r>
            <a:endParaRPr/>
          </a:p>
        </p:txBody>
      </p:sp>
      <p:sp>
        <p:nvSpPr>
          <p:cNvPr id="3529" name="Google Shape;3529;p134"/>
          <p:cNvSpPr txBox="1"/>
          <p:nvPr/>
        </p:nvSpPr>
        <p:spPr>
          <a:xfrm>
            <a:off x="6259922" y="3450461"/>
            <a:ext cx="11260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Output</a:t>
            </a:r>
            <a:endParaRPr/>
          </a:p>
        </p:txBody>
      </p:sp>
      <p:grpSp>
        <p:nvGrpSpPr>
          <p:cNvPr id="3530" name="Google Shape;3530;p134"/>
          <p:cNvGrpSpPr/>
          <p:nvPr/>
        </p:nvGrpSpPr>
        <p:grpSpPr>
          <a:xfrm>
            <a:off x="7586958" y="3391124"/>
            <a:ext cx="743573" cy="486841"/>
            <a:chOff x="9366563" y="3845338"/>
            <a:chExt cx="852257" cy="558000"/>
          </a:xfrm>
        </p:grpSpPr>
        <p:sp>
          <p:nvSpPr>
            <p:cNvPr id="3531" name="Google Shape;3531;p134"/>
            <p:cNvSpPr/>
            <p:nvPr/>
          </p:nvSpPr>
          <p:spPr>
            <a:xfrm>
              <a:off x="9484580" y="3845338"/>
              <a:ext cx="558000" cy="558000"/>
            </a:xfrm>
            <a:prstGeom prst="ellipse">
              <a:avLst/>
            </a:prstGeom>
            <a:solidFill>
              <a:srgbClr val="FFC000">
                <a:alpha val="29803"/>
              </a:srgbClr>
            </a:solidFill>
            <a:ln cap="flat" cmpd="sng" w="190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532" name="Google Shape;3532;p134"/>
            <p:cNvSpPr txBox="1"/>
            <p:nvPr/>
          </p:nvSpPr>
          <p:spPr>
            <a:xfrm>
              <a:off x="9366563" y="3912534"/>
              <a:ext cx="852257" cy="423315"/>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33" name="Google Shape;3533;p134"/>
          <p:cNvSpPr/>
          <p:nvPr/>
        </p:nvSpPr>
        <p:spPr>
          <a:xfrm>
            <a:off x="7238290" y="3545675"/>
            <a:ext cx="379532" cy="178905"/>
          </a:xfrm>
          <a:prstGeom prst="leftRightArrow">
            <a:avLst>
              <a:gd fmla="val 50000" name="adj1"/>
              <a:gd fmla="val 50000" name="adj2"/>
            </a:avLst>
          </a:prstGeom>
          <a:gradFill>
            <a:gsLst>
              <a:gs pos="0">
                <a:srgbClr val="FF0000"/>
              </a:gs>
              <a:gs pos="2000">
                <a:srgbClr val="FF0000"/>
              </a:gs>
              <a:gs pos="50000">
                <a:srgbClr val="FFABAB"/>
              </a:gs>
              <a:gs pos="100000">
                <a:srgbClr val="FF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34" name="Google Shape;3534;p134"/>
          <p:cNvGrpSpPr/>
          <p:nvPr/>
        </p:nvGrpSpPr>
        <p:grpSpPr>
          <a:xfrm>
            <a:off x="5306582" y="3950504"/>
            <a:ext cx="830226" cy="570295"/>
            <a:chOff x="8204019" y="4427145"/>
            <a:chExt cx="951575" cy="653650"/>
          </a:xfrm>
        </p:grpSpPr>
        <p:sp>
          <p:nvSpPr>
            <p:cNvPr id="3535" name="Google Shape;3535;p134"/>
            <p:cNvSpPr txBox="1"/>
            <p:nvPr/>
          </p:nvSpPr>
          <p:spPr>
            <a:xfrm>
              <a:off x="8204019" y="4869138"/>
              <a:ext cx="951575" cy="21165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Sum = 𝑆</a:t>
              </a:r>
              <a:endParaRPr/>
            </a:p>
          </p:txBody>
        </p:sp>
        <p:cxnSp>
          <p:nvCxnSpPr>
            <p:cNvPr id="3536" name="Google Shape;3536;p134"/>
            <p:cNvCxnSpPr/>
            <p:nvPr/>
          </p:nvCxnSpPr>
          <p:spPr>
            <a:xfrm rot="10800000">
              <a:off x="8732081" y="4427145"/>
              <a:ext cx="0" cy="386702"/>
            </a:xfrm>
            <a:prstGeom prst="straightConnector1">
              <a:avLst/>
            </a:prstGeom>
            <a:noFill/>
            <a:ln cap="flat" cmpd="sng" w="12700">
              <a:solidFill>
                <a:srgbClr val="FF0000"/>
              </a:solidFill>
              <a:prstDash val="solid"/>
              <a:miter lim="800000"/>
              <a:headEnd len="sm" w="sm" type="none"/>
              <a:tailEnd len="med" w="med" type="triangle"/>
            </a:ln>
          </p:spPr>
        </p:cxnSp>
      </p:grpSp>
      <p:grpSp>
        <p:nvGrpSpPr>
          <p:cNvPr id="3537" name="Google Shape;3537;p134"/>
          <p:cNvGrpSpPr/>
          <p:nvPr/>
        </p:nvGrpSpPr>
        <p:grpSpPr>
          <a:xfrm>
            <a:off x="3585799" y="2055315"/>
            <a:ext cx="2011986" cy="2941905"/>
            <a:chOff x="4251862" y="2289444"/>
            <a:chExt cx="2306064" cy="3371905"/>
          </a:xfrm>
        </p:grpSpPr>
        <p:sp>
          <p:nvSpPr>
            <p:cNvPr id="3538" name="Google Shape;3538;p134"/>
            <p:cNvSpPr/>
            <p:nvPr/>
          </p:nvSpPr>
          <p:spPr>
            <a:xfrm>
              <a:off x="4251862" y="2289444"/>
              <a:ext cx="497319" cy="2895118"/>
            </a:xfrm>
            <a:prstGeom prst="ellipse">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3539" name="Google Shape;3539;p134"/>
            <p:cNvGrpSpPr/>
            <p:nvPr/>
          </p:nvGrpSpPr>
          <p:grpSpPr>
            <a:xfrm>
              <a:off x="4651901" y="5211706"/>
              <a:ext cx="1906025" cy="449643"/>
              <a:chOff x="4651702" y="1810833"/>
              <a:chExt cx="1906025" cy="449643"/>
            </a:xfrm>
          </p:grpSpPr>
          <p:sp>
            <p:nvSpPr>
              <p:cNvPr id="3540" name="Google Shape;3540;p134"/>
              <p:cNvSpPr txBox="1"/>
              <p:nvPr/>
            </p:nvSpPr>
            <p:spPr>
              <a:xfrm>
                <a:off x="5352025" y="1942990"/>
                <a:ext cx="1205702" cy="3174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Parameters</a:t>
                </a:r>
                <a:endParaRPr sz="1200">
                  <a:solidFill>
                    <a:srgbClr val="FF0000"/>
                  </a:solidFill>
                  <a:latin typeface="Arial"/>
                  <a:ea typeface="Arial"/>
                  <a:cs typeface="Arial"/>
                  <a:sym typeface="Arial"/>
                </a:endParaRPr>
              </a:p>
            </p:txBody>
          </p:sp>
          <p:cxnSp>
            <p:nvCxnSpPr>
              <p:cNvPr id="3541" name="Google Shape;3541;p134"/>
              <p:cNvCxnSpPr/>
              <p:nvPr/>
            </p:nvCxnSpPr>
            <p:spPr>
              <a:xfrm rot="10800000">
                <a:off x="4651702" y="1810833"/>
                <a:ext cx="794153" cy="286046"/>
              </a:xfrm>
              <a:prstGeom prst="straightConnector1">
                <a:avLst/>
              </a:prstGeom>
              <a:noFill/>
              <a:ln cap="flat" cmpd="sng" w="12700">
                <a:solidFill>
                  <a:srgbClr val="FF0000"/>
                </a:solidFill>
                <a:prstDash val="solid"/>
                <a:miter lim="800000"/>
                <a:headEnd len="sm" w="sm" type="none"/>
                <a:tailEnd len="med" w="med" type="triangle"/>
              </a:ln>
            </p:spPr>
          </p:cxnSp>
        </p:grpSp>
      </p:grpSp>
      <p:sp>
        <p:nvSpPr>
          <p:cNvPr id="3542" name="Google Shape;3542;p134"/>
          <p:cNvSpPr txBox="1"/>
          <p:nvPr/>
        </p:nvSpPr>
        <p:spPr>
          <a:xfrm>
            <a:off x="7044231" y="3115529"/>
            <a:ext cx="830226" cy="40279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3" name="Google Shape;3543;p134"/>
          <p:cNvSpPr/>
          <p:nvPr/>
        </p:nvSpPr>
        <p:spPr>
          <a:xfrm>
            <a:off x="6224497" y="4279887"/>
            <a:ext cx="1340880" cy="276999"/>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44" name="Google Shape;3544;p134"/>
          <p:cNvCxnSpPr/>
          <p:nvPr/>
        </p:nvCxnSpPr>
        <p:spPr>
          <a:xfrm rot="10800000">
            <a:off x="6796047" y="3950493"/>
            <a:ext cx="0" cy="337388"/>
          </a:xfrm>
          <a:prstGeom prst="straightConnector1">
            <a:avLst/>
          </a:prstGeom>
          <a:noFill/>
          <a:ln cap="flat" cmpd="sng" w="12700">
            <a:solidFill>
              <a:srgbClr val="FF0000"/>
            </a:solidFill>
            <a:prstDash val="solid"/>
            <a:miter lim="800000"/>
            <a:headEnd len="sm" w="sm" type="none"/>
            <a:tailEnd len="med" w="med" type="triangle"/>
          </a:ln>
        </p:spPr>
      </p:cxnSp>
      <p:cxnSp>
        <p:nvCxnSpPr>
          <p:cNvPr id="3545" name="Google Shape;3545;p134"/>
          <p:cNvCxnSpPr>
            <a:stCxn id="3516" idx="0"/>
            <a:endCxn id="3516" idx="4"/>
          </p:cNvCxnSpPr>
          <p:nvPr/>
        </p:nvCxnSpPr>
        <p:spPr>
          <a:xfrm>
            <a:off x="5877405" y="3370405"/>
            <a:ext cx="0" cy="486900"/>
          </a:xfrm>
          <a:prstGeom prst="straightConnector1">
            <a:avLst/>
          </a:prstGeom>
          <a:noFill/>
          <a:ln cap="flat" cmpd="sng" w="12700">
            <a:solidFill>
              <a:srgbClr val="193EB0"/>
            </a:solidFill>
            <a:prstDash val="solid"/>
            <a:miter lim="800000"/>
            <a:headEnd len="sm" w="sm" type="none"/>
            <a:tailEnd len="sm" w="sm" type="none"/>
          </a:ln>
        </p:spPr>
      </p:cxnSp>
      <p:cxnSp>
        <p:nvCxnSpPr>
          <p:cNvPr id="3546" name="Google Shape;3546;p134"/>
          <p:cNvCxnSpPr/>
          <p:nvPr/>
        </p:nvCxnSpPr>
        <p:spPr>
          <a:xfrm>
            <a:off x="5974075" y="2976277"/>
            <a:ext cx="0" cy="336078"/>
          </a:xfrm>
          <a:prstGeom prst="straightConnector1">
            <a:avLst/>
          </a:prstGeom>
          <a:noFill/>
          <a:ln cap="flat" cmpd="sng" w="12700">
            <a:solidFill>
              <a:srgbClr val="FF0000"/>
            </a:solidFill>
            <a:prstDash val="solid"/>
            <a:miter lim="800000"/>
            <a:headEnd len="sm" w="sm" type="none"/>
            <a:tailEnd len="med" w="med" type="triangle"/>
          </a:ln>
        </p:spPr>
      </p:cxnSp>
      <p:sp>
        <p:nvSpPr>
          <p:cNvPr id="3547" name="Google Shape;3547;p134"/>
          <p:cNvSpPr txBox="1"/>
          <p:nvPr/>
        </p:nvSpPr>
        <p:spPr>
          <a:xfrm>
            <a:off x="5413024" y="2478088"/>
            <a:ext cx="112693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Sigmoid Activation</a:t>
            </a:r>
            <a:endParaRPr/>
          </a:p>
        </p:txBody>
      </p:sp>
      <p:cxnSp>
        <p:nvCxnSpPr>
          <p:cNvPr id="3548" name="Google Shape;3548;p134"/>
          <p:cNvCxnSpPr/>
          <p:nvPr/>
        </p:nvCxnSpPr>
        <p:spPr>
          <a:xfrm>
            <a:off x="7933503" y="2976277"/>
            <a:ext cx="0" cy="336078"/>
          </a:xfrm>
          <a:prstGeom prst="straightConnector1">
            <a:avLst/>
          </a:prstGeom>
          <a:noFill/>
          <a:ln cap="flat" cmpd="sng" w="12700">
            <a:solidFill>
              <a:srgbClr val="FF0000"/>
            </a:solidFill>
            <a:prstDash val="solid"/>
            <a:miter lim="800000"/>
            <a:headEnd len="sm" w="sm" type="none"/>
            <a:tailEnd len="med" w="med" type="triangle"/>
          </a:ln>
        </p:spPr>
      </p:cxnSp>
      <p:sp>
        <p:nvSpPr>
          <p:cNvPr id="3549" name="Google Shape;3549;p134"/>
          <p:cNvSpPr txBox="1"/>
          <p:nvPr/>
        </p:nvSpPr>
        <p:spPr>
          <a:xfrm>
            <a:off x="7372452" y="2662754"/>
            <a:ext cx="1126930" cy="276999"/>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1200">
                <a:solidFill>
                  <a:srgbClr val="FF0000"/>
                </a:solidFill>
                <a:latin typeface="Arial"/>
                <a:ea typeface="Arial"/>
                <a:cs typeface="Arial"/>
                <a:sym typeface="Arial"/>
              </a:rPr>
              <a:t>0, 0, 1, 1, 0, … </a:t>
            </a:r>
            <a:endParaRPr/>
          </a:p>
        </p:txBody>
      </p:sp>
      <p:sp>
        <p:nvSpPr>
          <p:cNvPr id="3550" name="Google Shape;3550;p134"/>
          <p:cNvSpPr/>
          <p:nvPr/>
        </p:nvSpPr>
        <p:spPr>
          <a:xfrm>
            <a:off x="5908831" y="3547400"/>
            <a:ext cx="156495" cy="156495"/>
          </a:xfrm>
          <a:custGeom>
            <a:rect b="b" l="l" r="r" t="t"/>
            <a:pathLst>
              <a:path extrusionOk="0" h="310719" w="452761">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1" name="Google Shape;3551;p134"/>
          <p:cNvSpPr/>
          <p:nvPr/>
        </p:nvSpPr>
        <p:spPr>
          <a:xfrm>
            <a:off x="2436895" y="3492201"/>
            <a:ext cx="428778" cy="285852"/>
          </a:xfrm>
          <a:prstGeom prst="rightArrow">
            <a:avLst>
              <a:gd fmla="val 50000" name="adj1"/>
              <a:gd fmla="val 50000" name="adj2"/>
            </a:avLst>
          </a:prstGeom>
          <a:gradFill>
            <a:gsLst>
              <a:gs pos="0">
                <a:srgbClr val="FF0000">
                  <a:alpha val="0"/>
                </a:srgbClr>
              </a:gs>
              <a:gs pos="99000">
                <a:srgbClr val="FF4343"/>
              </a:gs>
              <a:gs pos="100000">
                <a:srgbClr val="FF434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52" name="Google Shape;3552;p134"/>
          <p:cNvGrpSpPr/>
          <p:nvPr/>
        </p:nvGrpSpPr>
        <p:grpSpPr>
          <a:xfrm>
            <a:off x="450000" y="450000"/>
            <a:ext cx="9018000" cy="276999"/>
            <a:chOff x="450000" y="450000"/>
            <a:chExt cx="9018000" cy="276999"/>
          </a:xfrm>
        </p:grpSpPr>
        <p:sp>
          <p:nvSpPr>
            <p:cNvPr id="3553" name="Google Shape;3553;p1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554" name="Google Shape;3554;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grpSp>
        <p:nvGrpSpPr>
          <p:cNvPr id="3560" name="Google Shape;3560;p135"/>
          <p:cNvGrpSpPr/>
          <p:nvPr/>
        </p:nvGrpSpPr>
        <p:grpSpPr>
          <a:xfrm>
            <a:off x="559817" y="1428745"/>
            <a:ext cx="8783192" cy="215444"/>
            <a:chOff x="559817" y="2136914"/>
            <a:chExt cx="8783192" cy="215444"/>
          </a:xfrm>
        </p:grpSpPr>
        <p:sp>
          <p:nvSpPr>
            <p:cNvPr id="3561" name="Google Shape;3561;p1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62" name="Google Shape;3562;p13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Logistic regression with TensorFlow</a:t>
              </a:r>
              <a:endParaRPr sz="1400">
                <a:solidFill>
                  <a:srgbClr val="262626"/>
                </a:solidFill>
                <a:latin typeface="Arial"/>
                <a:ea typeface="Arial"/>
                <a:cs typeface="Arial"/>
                <a:sym typeface="Arial"/>
              </a:endParaRPr>
            </a:p>
          </p:txBody>
        </p:sp>
      </p:grpSp>
      <p:sp>
        <p:nvSpPr>
          <p:cNvPr id="3563" name="Google Shape;3563;p135"/>
          <p:cNvSpPr/>
          <p:nvPr/>
        </p:nvSpPr>
        <p:spPr>
          <a:xfrm>
            <a:off x="702940" y="1700808"/>
            <a:ext cx="8632825" cy="379768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64" name="Google Shape;3564;p135"/>
          <p:cNvSpPr txBox="1"/>
          <p:nvPr/>
        </p:nvSpPr>
        <p:spPr>
          <a:xfrm>
            <a:off x="3280618" y="2060848"/>
            <a:ext cx="3341588" cy="76910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65" name="Google Shape;3565;p135"/>
          <p:cNvSpPr txBox="1"/>
          <p:nvPr/>
        </p:nvSpPr>
        <p:spPr>
          <a:xfrm>
            <a:off x="2090426" y="3283194"/>
            <a:ext cx="5721972" cy="100990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566" name="Google Shape;3566;p135"/>
          <p:cNvGrpSpPr/>
          <p:nvPr/>
        </p:nvGrpSpPr>
        <p:grpSpPr>
          <a:xfrm>
            <a:off x="450000" y="450000"/>
            <a:ext cx="9018000" cy="276999"/>
            <a:chOff x="450000" y="450000"/>
            <a:chExt cx="9018000" cy="276999"/>
          </a:xfrm>
        </p:grpSpPr>
        <p:sp>
          <p:nvSpPr>
            <p:cNvPr id="3567" name="Google Shape;3567;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568" name="Google Shape;3568;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grpSp>
        <p:nvGrpSpPr>
          <p:cNvPr id="3574" name="Google Shape;3574;p136"/>
          <p:cNvGrpSpPr/>
          <p:nvPr/>
        </p:nvGrpSpPr>
        <p:grpSpPr>
          <a:xfrm>
            <a:off x="559817" y="1428745"/>
            <a:ext cx="8783192" cy="215444"/>
            <a:chOff x="559817" y="2136914"/>
            <a:chExt cx="8783192" cy="215444"/>
          </a:xfrm>
        </p:grpSpPr>
        <p:sp>
          <p:nvSpPr>
            <p:cNvPr id="3575" name="Google Shape;3575;p1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76" name="Google Shape;3576;p13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Loss (cost) functions in TensorFlow</a:t>
              </a:r>
              <a:endParaRPr sz="1400">
                <a:solidFill>
                  <a:srgbClr val="262626"/>
                </a:solidFill>
                <a:latin typeface="Arial"/>
                <a:ea typeface="Arial"/>
                <a:cs typeface="Arial"/>
                <a:sym typeface="Arial"/>
              </a:endParaRPr>
            </a:p>
          </p:txBody>
        </p:sp>
      </p:grpSp>
      <p:sp>
        <p:nvSpPr>
          <p:cNvPr id="3577" name="Google Shape;3577;p136"/>
          <p:cNvSpPr/>
          <p:nvPr/>
        </p:nvSpPr>
        <p:spPr>
          <a:xfrm>
            <a:off x="702940" y="488373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Cross entropy is the appropriate loss function for the classification.</a:t>
            </a:r>
            <a:endParaRPr/>
          </a:p>
        </p:txBody>
      </p:sp>
      <p:graphicFrame>
        <p:nvGraphicFramePr>
          <p:cNvPr id="3578" name="Google Shape;3578;p136"/>
          <p:cNvGraphicFramePr/>
          <p:nvPr/>
        </p:nvGraphicFramePr>
        <p:xfrm>
          <a:off x="706796" y="1880724"/>
          <a:ext cx="3000000" cy="3000000"/>
        </p:xfrm>
        <a:graphic>
          <a:graphicData uri="http://schemas.openxmlformats.org/drawingml/2006/table">
            <a:tbl>
              <a:tblPr bandRow="1" firstRow="1">
                <a:noFill/>
                <a:tableStyleId>{B0F2CE99-B44A-4AAD-A28B-D6418A38CF92}</a:tableStyleId>
              </a:tblPr>
              <a:tblGrid>
                <a:gridCol w="1344050"/>
                <a:gridCol w="3499600"/>
                <a:gridCol w="3793575"/>
              </a:tblGrid>
              <a:tr h="370850">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Formula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TensorFlow Expression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6323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Squared Error</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(L2 Error)</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tf.reduce_sum(tf.square(y_true – y_model))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323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Absolute Error</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(L1 Error)</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tf.reduce_sum(tf.abs(y_true – y_model))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323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Binary </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Cross Entropy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tf.reduce_mean(tf.nn.sigmoid_cross_entropy_with_logits(labels=y_true, logits=y_model))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4860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Multi-Class</a:t>
                      </a:r>
                      <a:endParaRPr/>
                    </a:p>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Cross Entropy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tf.reduce_mean(tf.nn.softmax_cross_entropy_with_logits_v2(labels=y_true, logits=y_model))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579" name="Google Shape;3579;p136"/>
          <p:cNvGrpSpPr/>
          <p:nvPr/>
        </p:nvGrpSpPr>
        <p:grpSpPr>
          <a:xfrm>
            <a:off x="450000" y="450000"/>
            <a:ext cx="9018000" cy="276999"/>
            <a:chOff x="450000" y="450000"/>
            <a:chExt cx="9018000" cy="276999"/>
          </a:xfrm>
        </p:grpSpPr>
        <p:sp>
          <p:nvSpPr>
            <p:cNvPr id="3580" name="Google Shape;3580;p1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581" name="Google Shape;3581;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grpSp>
        <p:nvGrpSpPr>
          <p:cNvPr id="3587" name="Google Shape;3587;p137"/>
          <p:cNvGrpSpPr/>
          <p:nvPr/>
        </p:nvGrpSpPr>
        <p:grpSpPr>
          <a:xfrm>
            <a:off x="559817" y="1428745"/>
            <a:ext cx="8783192" cy="215444"/>
            <a:chOff x="559817" y="2136914"/>
            <a:chExt cx="8783192" cy="215444"/>
          </a:xfrm>
        </p:grpSpPr>
        <p:sp>
          <p:nvSpPr>
            <p:cNvPr id="3588" name="Google Shape;3588;p1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89" name="Google Shape;3589;p13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Gradient descent algorithm</a:t>
              </a:r>
              <a:endParaRPr/>
            </a:p>
          </p:txBody>
        </p:sp>
      </p:grpSp>
      <p:sp>
        <p:nvSpPr>
          <p:cNvPr id="3590" name="Google Shape;3590;p137"/>
          <p:cNvSpPr/>
          <p:nvPr/>
        </p:nvSpPr>
        <p:spPr>
          <a:xfrm>
            <a:off x="702940" y="1700808"/>
            <a:ext cx="8632825" cy="1948464"/>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591" name="Google Shape;3591;p137"/>
          <p:cNvGrpSpPr/>
          <p:nvPr/>
        </p:nvGrpSpPr>
        <p:grpSpPr>
          <a:xfrm>
            <a:off x="450000" y="450000"/>
            <a:ext cx="9018000" cy="276999"/>
            <a:chOff x="450000" y="450000"/>
            <a:chExt cx="9018000" cy="276999"/>
          </a:xfrm>
        </p:grpSpPr>
        <p:sp>
          <p:nvSpPr>
            <p:cNvPr id="3592" name="Google Shape;3592;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593" name="Google Shape;3593;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grpSp>
        <p:nvGrpSpPr>
          <p:cNvPr id="3599" name="Google Shape;3599;p138"/>
          <p:cNvGrpSpPr/>
          <p:nvPr/>
        </p:nvGrpSpPr>
        <p:grpSpPr>
          <a:xfrm>
            <a:off x="559817" y="1428745"/>
            <a:ext cx="8783192" cy="215444"/>
            <a:chOff x="559817" y="2136914"/>
            <a:chExt cx="8783192" cy="215444"/>
          </a:xfrm>
        </p:grpSpPr>
        <p:sp>
          <p:nvSpPr>
            <p:cNvPr id="3600" name="Google Shape;3600;p1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01" name="Google Shape;3601;p13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Gradient descent algorithm</a:t>
              </a:r>
              <a:endParaRPr/>
            </a:p>
          </p:txBody>
        </p:sp>
      </p:grpSp>
      <p:sp>
        <p:nvSpPr>
          <p:cNvPr id="3602" name="Google Shape;3602;p13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Cambria Math"/>
                <a:ea typeface="Cambria Math"/>
                <a:cs typeface="Cambria Math"/>
                <a:sym typeface="Cambria Math"/>
              </a:rPr>
              <a:t>𝐿(𝑏,𝑾)</a:t>
            </a:r>
            <a:r>
              <a:rPr lang="en-US" sz="1300">
                <a:solidFill>
                  <a:srgbClr val="262626"/>
                </a:solidFill>
                <a:latin typeface="Arial"/>
                <a:ea typeface="Arial"/>
                <a:cs typeface="Arial"/>
                <a:sym typeface="Arial"/>
              </a:rPr>
              <a:t> is minimized iteratively in small “steps” pushing </a:t>
            </a:r>
            <a:r>
              <a:rPr lang="en-US" sz="1300">
                <a:solidFill>
                  <a:srgbClr val="262626"/>
                </a:solidFill>
                <a:latin typeface="Cambria Math"/>
                <a:ea typeface="Cambria Math"/>
                <a:cs typeface="Cambria Math"/>
                <a:sym typeface="Cambria Math"/>
              </a:rPr>
              <a:t>(𝑏,𝑾)</a:t>
            </a:r>
            <a:r>
              <a:rPr lang="en-US" sz="1300">
                <a:solidFill>
                  <a:srgbClr val="262626"/>
                </a:solidFill>
                <a:latin typeface="Arial"/>
                <a:ea typeface="Arial"/>
                <a:cs typeface="Arial"/>
                <a:sym typeface="Arial"/>
              </a:rPr>
              <a:t> along the direction </a:t>
            </a:r>
            <a:r>
              <a:rPr lang="en-US" sz="1200">
                <a:solidFill>
                  <a:srgbClr val="FF0000"/>
                </a:solidFill>
                <a:latin typeface="Arial"/>
                <a:ea typeface="Arial"/>
                <a:cs typeface="Arial"/>
                <a:sym typeface="Arial"/>
              </a:rPr>
              <a:t>−</a:t>
            </a:r>
            <a:r>
              <a:rPr lang="en-US" sz="1200">
                <a:solidFill>
                  <a:srgbClr val="193EB0"/>
                </a:solidFill>
                <a:latin typeface="Arial"/>
                <a:ea typeface="Arial"/>
                <a:cs typeface="Arial"/>
                <a:sym typeface="Arial"/>
              </a:rPr>
              <a:t>𝜵𝐿(𝑏,𝑾)</a:t>
            </a:r>
            <a:r>
              <a:rPr lang="en-US" sz="12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3603" name="Google Shape;3603;p138"/>
          <p:cNvGrpSpPr/>
          <p:nvPr/>
        </p:nvGrpSpPr>
        <p:grpSpPr>
          <a:xfrm>
            <a:off x="546895" y="2204864"/>
            <a:ext cx="9071998" cy="2726563"/>
            <a:chOff x="546895" y="2874434"/>
            <a:chExt cx="9071998" cy="2726563"/>
          </a:xfrm>
        </p:grpSpPr>
        <p:grpSp>
          <p:nvGrpSpPr>
            <p:cNvPr id="3604" name="Google Shape;3604;p138"/>
            <p:cNvGrpSpPr/>
            <p:nvPr/>
          </p:nvGrpSpPr>
          <p:grpSpPr>
            <a:xfrm>
              <a:off x="546895" y="2874434"/>
              <a:ext cx="9071998" cy="2726563"/>
              <a:chOff x="1740021" y="2504919"/>
              <a:chExt cx="9071998" cy="2726563"/>
            </a:xfrm>
          </p:grpSpPr>
          <p:grpSp>
            <p:nvGrpSpPr>
              <p:cNvPr id="3605" name="Google Shape;3605;p138"/>
              <p:cNvGrpSpPr/>
              <p:nvPr/>
            </p:nvGrpSpPr>
            <p:grpSpPr>
              <a:xfrm>
                <a:off x="1740021" y="2504919"/>
                <a:ext cx="9071998" cy="2692945"/>
                <a:chOff x="1740021" y="2504919"/>
                <a:chExt cx="9071998" cy="2692945"/>
              </a:xfrm>
            </p:grpSpPr>
            <p:pic>
              <p:nvPicPr>
                <p:cNvPr id="3606" name="Google Shape;3606;p138"/>
                <p:cNvPicPr preferRelativeResize="0"/>
                <p:nvPr/>
              </p:nvPicPr>
              <p:blipFill rotWithShape="1">
                <a:blip r:embed="rId3">
                  <a:alphaModFix/>
                </a:blip>
                <a:srcRect b="0" l="0" r="0" t="0"/>
                <a:stretch/>
              </p:blipFill>
              <p:spPr>
                <a:xfrm>
                  <a:off x="1740021" y="2677864"/>
                  <a:ext cx="9071998" cy="2520000"/>
                </a:xfrm>
                <a:prstGeom prst="rect">
                  <a:avLst/>
                </a:prstGeom>
                <a:noFill/>
                <a:ln>
                  <a:noFill/>
                </a:ln>
              </p:spPr>
            </p:pic>
            <p:sp>
              <p:nvSpPr>
                <p:cNvPr id="3607" name="Google Shape;3607;p138"/>
                <p:cNvSpPr txBox="1"/>
                <p:nvPr/>
              </p:nvSpPr>
              <p:spPr>
                <a:xfrm>
                  <a:off x="3777343" y="2504919"/>
                  <a:ext cx="625928" cy="338554"/>
                </a:xfrm>
                <a:prstGeom prst="rect">
                  <a:avLst/>
                </a:prstGeom>
                <a:blipFill rotWithShape="1">
                  <a:blip r:embed="rId4">
                    <a:alphaModFix/>
                  </a:blip>
                  <a:stretch>
                    <a:fillRect b="0" l="0" r="-2038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08" name="Google Shape;3608;p138"/>
              <p:cNvSpPr txBox="1"/>
              <p:nvPr/>
            </p:nvSpPr>
            <p:spPr>
              <a:xfrm>
                <a:off x="8467937" y="4892928"/>
                <a:ext cx="1888672"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09" name="Google Shape;3609;p138"/>
            <p:cNvSpPr/>
            <p:nvPr/>
          </p:nvSpPr>
          <p:spPr>
            <a:xfrm>
              <a:off x="3043200" y="4077072"/>
              <a:ext cx="843000" cy="380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0" name="Google Shape;3610;p138"/>
            <p:cNvSpPr/>
            <p:nvPr/>
          </p:nvSpPr>
          <p:spPr>
            <a:xfrm>
              <a:off x="6192800" y="4077072"/>
              <a:ext cx="843000" cy="380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611" name="Google Shape;3611;p138"/>
          <p:cNvGrpSpPr/>
          <p:nvPr/>
        </p:nvGrpSpPr>
        <p:grpSpPr>
          <a:xfrm>
            <a:off x="450000" y="450000"/>
            <a:ext cx="9018000" cy="276999"/>
            <a:chOff x="450000" y="450000"/>
            <a:chExt cx="9018000" cy="276999"/>
          </a:xfrm>
        </p:grpSpPr>
        <p:sp>
          <p:nvSpPr>
            <p:cNvPr id="3612" name="Google Shape;3612;p1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13" name="Google Shape;3613;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grpSp>
        <p:nvGrpSpPr>
          <p:cNvPr id="3619" name="Google Shape;3619;p139"/>
          <p:cNvGrpSpPr/>
          <p:nvPr/>
        </p:nvGrpSpPr>
        <p:grpSpPr>
          <a:xfrm>
            <a:off x="559817" y="1428745"/>
            <a:ext cx="8783192" cy="215444"/>
            <a:chOff x="559817" y="2136914"/>
            <a:chExt cx="8783192" cy="215444"/>
          </a:xfrm>
        </p:grpSpPr>
        <p:sp>
          <p:nvSpPr>
            <p:cNvPr id="3620" name="Google Shape;3620;p1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21" name="Google Shape;3621;p13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Batch learning (or mini-batch gradient descent)</a:t>
              </a:r>
              <a:endParaRPr/>
            </a:p>
          </p:txBody>
        </p:sp>
      </p:grpSp>
      <p:sp>
        <p:nvSpPr>
          <p:cNvPr id="3622" name="Google Shape;3622;p139"/>
          <p:cNvSpPr/>
          <p:nvPr/>
        </p:nvSpPr>
        <p:spPr>
          <a:xfrm>
            <a:off x="702940" y="1700808"/>
            <a:ext cx="8632825" cy="155604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Instead of using the whole training dataset for calculating the gradient, only a subset (batch) is used.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Batch is randomly sampled at every gradient descent step.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Batch size is small and independent of the whole training data size.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advantageous for generalization (testing).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requires less computing power.</a:t>
            </a:r>
            <a:endParaRPr/>
          </a:p>
        </p:txBody>
      </p:sp>
      <p:grpSp>
        <p:nvGrpSpPr>
          <p:cNvPr id="3623" name="Google Shape;3623;p139"/>
          <p:cNvGrpSpPr/>
          <p:nvPr/>
        </p:nvGrpSpPr>
        <p:grpSpPr>
          <a:xfrm>
            <a:off x="450000" y="450000"/>
            <a:ext cx="9018000" cy="276999"/>
            <a:chOff x="450000" y="450000"/>
            <a:chExt cx="9018000" cy="276999"/>
          </a:xfrm>
        </p:grpSpPr>
        <p:sp>
          <p:nvSpPr>
            <p:cNvPr id="3624" name="Google Shape;3624;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25" name="Google Shape;3625;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14"/>
          <p:cNvGrpSpPr/>
          <p:nvPr/>
        </p:nvGrpSpPr>
        <p:grpSpPr>
          <a:xfrm>
            <a:off x="559817" y="1428745"/>
            <a:ext cx="8783192" cy="215444"/>
            <a:chOff x="559817" y="2136914"/>
            <a:chExt cx="8783192" cy="215444"/>
          </a:xfrm>
        </p:grpSpPr>
        <p:sp>
          <p:nvSpPr>
            <p:cNvPr id="444" name="Google Shape;444;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5" name="Google Shape;445;p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446" name="Google Shape;446;p14"/>
          <p:cNvGrpSpPr/>
          <p:nvPr/>
        </p:nvGrpSpPr>
        <p:grpSpPr>
          <a:xfrm>
            <a:off x="450000" y="450000"/>
            <a:ext cx="9018000" cy="276999"/>
            <a:chOff x="450000" y="450000"/>
            <a:chExt cx="9018000" cy="276999"/>
          </a:xfrm>
        </p:grpSpPr>
        <p:sp>
          <p:nvSpPr>
            <p:cNvPr id="447" name="Google Shape;447;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448" name="Google Shape;448;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449" name="Google Shape;449;p14"/>
          <p:cNvSpPr/>
          <p:nvPr/>
        </p:nvSpPr>
        <p:spPr>
          <a:xfrm>
            <a:off x="702940" y="1700808"/>
            <a:ext cx="8632825" cy="26076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truth table can be expressed with 1 and 0 as follows.</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figure from Slide 9 puts 0 for the first variable x1 and 0 for x2 as well.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x0 is called a bias, and it initializes as 1.</a:t>
            </a:r>
            <a:endParaRPr/>
          </a:p>
        </p:txBody>
      </p:sp>
      <p:graphicFrame>
        <p:nvGraphicFramePr>
          <p:cNvPr id="450" name="Google Shape;450;p14"/>
          <p:cNvGraphicFramePr/>
          <p:nvPr/>
        </p:nvGraphicFramePr>
        <p:xfrm>
          <a:off x="906175" y="2132856"/>
          <a:ext cx="3000000" cy="3000000"/>
        </p:xfrm>
        <a:graphic>
          <a:graphicData uri="http://schemas.openxmlformats.org/drawingml/2006/table">
            <a:tbl>
              <a:tblPr bandRow="1" firstRow="1">
                <a:noFill/>
                <a:tableStyleId>{B0F2CE99-B44A-4AAD-A28B-D6418A38CF92}</a:tableStyleId>
              </a:tblPr>
              <a:tblGrid>
                <a:gridCol w="1968225"/>
                <a:gridCol w="1968225"/>
              </a:tblGrid>
              <a:tr h="261950">
                <a:tc>
                  <a:txBody>
                    <a:bodyPr/>
                    <a:lstStyle/>
                    <a:p>
                      <a:pPr indent="0" lvl="0" marL="0" marR="0" rtl="0" algn="ctr">
                        <a:spcBef>
                          <a:spcPts val="0"/>
                        </a:spcBef>
                        <a:spcAft>
                          <a:spcPts val="0"/>
                        </a:spcAft>
                        <a:buNone/>
                      </a:pPr>
                      <a:r>
                        <a:rPr lang="en-US" sz="1300">
                          <a:latin typeface="Arial"/>
                          <a:ea typeface="Arial"/>
                          <a:cs typeface="Arial"/>
                          <a:sym typeface="Arial"/>
                        </a:rPr>
                        <a:t>x1 </a:t>
                      </a:r>
                      <a:endParaRPr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300">
                          <a:latin typeface="Arial"/>
                          <a:ea typeface="Arial"/>
                          <a:cs typeface="Arial"/>
                          <a:sym typeface="Arial"/>
                        </a:rPr>
                        <a:t>x2</a:t>
                      </a:r>
                      <a:endParaRPr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r>
              <a:tr h="261950">
                <a:tc>
                  <a:txBody>
                    <a:bodyPr/>
                    <a:lstStyle/>
                    <a:p>
                      <a:pPr indent="0" lvl="0" marL="0" marR="0" rtl="0" algn="ctr">
                        <a:spcBef>
                          <a:spcPts val="0"/>
                        </a:spcBef>
                        <a:spcAft>
                          <a:spcPts val="0"/>
                        </a:spcAft>
                        <a:buNone/>
                      </a:pPr>
                      <a:r>
                        <a:rPr b="0" lang="en-US" sz="1300">
                          <a:latin typeface="Arial"/>
                          <a:ea typeface="Arial"/>
                          <a:cs typeface="Arial"/>
                          <a:sym typeface="Arial"/>
                        </a:rPr>
                        <a:t>0</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0</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61950">
                <a:tc>
                  <a:txBody>
                    <a:bodyPr/>
                    <a:lstStyle/>
                    <a:p>
                      <a:pPr indent="0" lvl="0" marL="0" marR="0" rtl="0" algn="ctr">
                        <a:spcBef>
                          <a:spcPts val="0"/>
                        </a:spcBef>
                        <a:spcAft>
                          <a:spcPts val="0"/>
                        </a:spcAft>
                        <a:buNone/>
                      </a:pPr>
                      <a:r>
                        <a:rPr b="0" lang="en-US" sz="1300">
                          <a:latin typeface="Arial"/>
                          <a:ea typeface="Arial"/>
                          <a:cs typeface="Arial"/>
                          <a:sym typeface="Arial"/>
                        </a:rPr>
                        <a:t>1</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0</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61950">
                <a:tc>
                  <a:txBody>
                    <a:bodyPr/>
                    <a:lstStyle/>
                    <a:p>
                      <a:pPr indent="0" lvl="0" marL="0" marR="0" rtl="0" algn="ctr">
                        <a:spcBef>
                          <a:spcPts val="0"/>
                        </a:spcBef>
                        <a:spcAft>
                          <a:spcPts val="0"/>
                        </a:spcAft>
                        <a:buNone/>
                      </a:pPr>
                      <a:r>
                        <a:rPr b="0" lang="en-US" sz="1300">
                          <a:latin typeface="Arial"/>
                          <a:ea typeface="Arial"/>
                          <a:cs typeface="Arial"/>
                          <a:sym typeface="Arial"/>
                        </a:rPr>
                        <a:t>0</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1</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23475">
                <a:tc>
                  <a:txBody>
                    <a:bodyPr/>
                    <a:lstStyle/>
                    <a:p>
                      <a:pPr indent="0" lvl="0" marL="0" marR="0" rtl="0" algn="ctr">
                        <a:spcBef>
                          <a:spcPts val="0"/>
                        </a:spcBef>
                        <a:spcAft>
                          <a:spcPts val="0"/>
                        </a:spcAft>
                        <a:buNone/>
                      </a:pPr>
                      <a:r>
                        <a:rPr b="0" lang="en-US" sz="1300">
                          <a:latin typeface="Arial"/>
                          <a:ea typeface="Arial"/>
                          <a:cs typeface="Arial"/>
                          <a:sym typeface="Arial"/>
                        </a:rPr>
                        <a:t>1</a:t>
                      </a:r>
                      <a:endParaRPr b="0" sz="1300">
                        <a:latin typeface="Arial"/>
                        <a:ea typeface="Arial"/>
                        <a:cs typeface="Arial"/>
                        <a:sym typeface="Arial"/>
                      </a:endParaRPr>
                    </a:p>
                  </a:txBody>
                  <a:tcPr marT="45725" marB="45725" marR="91450" marL="91450" anchor="ctr">
                    <a:lnL cap="flat" cmpd="sng" w="12700">
                      <a:solidFill>
                        <a:srgbClr val="F2F2F2"/>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latin typeface="Arial"/>
                          <a:ea typeface="Arial"/>
                          <a:cs typeface="Arial"/>
                          <a:sym typeface="Arial"/>
                        </a:rPr>
                        <a:t>1</a:t>
                      </a:r>
                      <a:endParaRPr b="0" sz="1300">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grpSp>
        <p:nvGrpSpPr>
          <p:cNvPr id="3631" name="Google Shape;3631;p140"/>
          <p:cNvGrpSpPr/>
          <p:nvPr/>
        </p:nvGrpSpPr>
        <p:grpSpPr>
          <a:xfrm>
            <a:off x="559817" y="1428745"/>
            <a:ext cx="8783192" cy="215444"/>
            <a:chOff x="559817" y="2136914"/>
            <a:chExt cx="8783192" cy="215444"/>
          </a:xfrm>
        </p:grpSpPr>
        <p:sp>
          <p:nvSpPr>
            <p:cNvPr id="3632" name="Google Shape;3632;p1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33" name="Google Shape;3633;p14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Gradient descent algorithms</a:t>
              </a:r>
              <a:endParaRPr/>
            </a:p>
          </p:txBody>
        </p:sp>
      </p:grpSp>
      <p:graphicFrame>
        <p:nvGraphicFramePr>
          <p:cNvPr id="3634" name="Google Shape;3634;p140"/>
          <p:cNvGraphicFramePr/>
          <p:nvPr/>
        </p:nvGraphicFramePr>
        <p:xfrm>
          <a:off x="706438" y="1844824"/>
          <a:ext cx="3000000" cy="3000000"/>
        </p:xfrm>
        <a:graphic>
          <a:graphicData uri="http://schemas.openxmlformats.org/drawingml/2006/table">
            <a:tbl>
              <a:tblPr bandRow="1" firstRow="1">
                <a:noFill/>
                <a:tableStyleId>{B0F2CE99-B44A-4AAD-A28B-D6418A38CF92}</a:tableStyleId>
              </a:tblPr>
              <a:tblGrid>
                <a:gridCol w="1544675"/>
                <a:gridCol w="3456375"/>
                <a:gridCol w="3636525"/>
              </a:tblGrid>
              <a:tr h="370850">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Algorithm</a:t>
                      </a:r>
                      <a:endParaRPr b="0" sz="1400">
                        <a:solidFill>
                          <a:srgbClr val="193EB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Explanation</a:t>
                      </a:r>
                      <a:endParaRPr b="0" sz="14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TensorFlow</a:t>
                      </a:r>
                      <a:endParaRPr b="0" sz="14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Gradient Descent</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Gradient descent algorithm with batch learning</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tf.train.GradientDescentOptimizer()</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Momentum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Takes into account the gradient from the previous step</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tf.train.MomentumOptimizer(</a:t>
                      </a:r>
                      <a:r>
                        <a:rPr b="0" lang="en-US" sz="1300">
                          <a:solidFill>
                            <a:srgbClr val="FF0000"/>
                          </a:solidFill>
                          <a:latin typeface="Arial"/>
                          <a:ea typeface="Arial"/>
                          <a:cs typeface="Arial"/>
                          <a:sym typeface="Arial"/>
                        </a:rPr>
                        <a:t>nesterov</a:t>
                      </a:r>
                      <a:r>
                        <a:rPr b="0" lang="en-US" sz="1300">
                          <a:solidFill>
                            <a:srgbClr val="262626"/>
                          </a:solidFill>
                          <a:latin typeface="Arial"/>
                          <a:ea typeface="Arial"/>
                          <a:cs typeface="Arial"/>
                          <a:sym typeface="Arial"/>
                        </a:rPr>
                        <a:t>=</a:t>
                      </a:r>
                      <a:r>
                        <a:rPr b="0" lang="en-US" sz="1300">
                          <a:solidFill>
                            <a:srgbClr val="193EB0"/>
                          </a:solidFill>
                          <a:latin typeface="Arial"/>
                          <a:ea typeface="Arial"/>
                          <a:cs typeface="Arial"/>
                          <a:sym typeface="Arial"/>
                        </a:rPr>
                        <a:t>False</a:t>
                      </a: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Nesterov Momentum</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Minimizes unnecessary movements</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tf.train.MomentumOptimizer(</a:t>
                      </a:r>
                      <a:r>
                        <a:rPr b="0" lang="en-US" sz="1300">
                          <a:solidFill>
                            <a:srgbClr val="FF0000"/>
                          </a:solidFill>
                          <a:latin typeface="Arial"/>
                          <a:ea typeface="Arial"/>
                          <a:cs typeface="Arial"/>
                          <a:sym typeface="Arial"/>
                        </a:rPr>
                        <a:t>nesterov</a:t>
                      </a:r>
                      <a:r>
                        <a:rPr b="0" lang="en-US" sz="1300">
                          <a:solidFill>
                            <a:srgbClr val="262626"/>
                          </a:solidFill>
                          <a:latin typeface="Arial"/>
                          <a:ea typeface="Arial"/>
                          <a:cs typeface="Arial"/>
                          <a:sym typeface="Arial"/>
                        </a:rPr>
                        <a:t>=</a:t>
                      </a:r>
                      <a:r>
                        <a:rPr b="0" lang="en-US" sz="1300">
                          <a:solidFill>
                            <a:srgbClr val="193EB0"/>
                          </a:solidFill>
                          <a:latin typeface="Arial"/>
                          <a:ea typeface="Arial"/>
                          <a:cs typeface="Arial"/>
                          <a:sym typeface="Arial"/>
                        </a:rPr>
                        <a:t>True</a:t>
                      </a:r>
                      <a:r>
                        <a:rPr b="0" lang="en-US" sz="1300">
                          <a:solidFill>
                            <a:srgbClr val="262626"/>
                          </a:solidFill>
                          <a:latin typeface="Arial"/>
                          <a:ea typeface="Arial"/>
                          <a:cs typeface="Arial"/>
                          <a:sym typeface="Arial"/>
                        </a:rPr>
                        <a:t>)</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Adagrad</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Adaptative step size</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tf.train.AdagradOptimizer()</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RMSProp</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Improves upon the Adagrad</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tf.train.RMSPropOptimizer()</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Adam</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Combines the best properties of Adagrad and RMSProp</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tf.train.AdamOptimizer()</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635" name="Google Shape;3635;p140"/>
          <p:cNvGrpSpPr/>
          <p:nvPr/>
        </p:nvGrpSpPr>
        <p:grpSpPr>
          <a:xfrm>
            <a:off x="450000" y="450000"/>
            <a:ext cx="9018000" cy="276999"/>
            <a:chOff x="450000" y="450000"/>
            <a:chExt cx="9018000" cy="276999"/>
          </a:xfrm>
        </p:grpSpPr>
        <p:sp>
          <p:nvSpPr>
            <p:cNvPr id="3636" name="Google Shape;3636;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37" name="Google Shape;3637;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2" name="Shape 3642"/>
        <p:cNvGrpSpPr/>
        <p:nvPr/>
      </p:nvGrpSpPr>
      <p:grpSpPr>
        <a:xfrm>
          <a:off x="0" y="0"/>
          <a:ext cx="0" cy="0"/>
          <a:chOff x="0" y="0"/>
          <a:chExt cx="0" cy="0"/>
        </a:xfrm>
      </p:grpSpPr>
      <p:grpSp>
        <p:nvGrpSpPr>
          <p:cNvPr id="3643" name="Google Shape;3643;p141"/>
          <p:cNvGrpSpPr/>
          <p:nvPr/>
        </p:nvGrpSpPr>
        <p:grpSpPr>
          <a:xfrm>
            <a:off x="559817" y="1428745"/>
            <a:ext cx="8783192" cy="215444"/>
            <a:chOff x="559817" y="2136914"/>
            <a:chExt cx="8783192" cy="215444"/>
          </a:xfrm>
        </p:grpSpPr>
        <p:sp>
          <p:nvSpPr>
            <p:cNvPr id="3644" name="Google Shape;3644;p1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45" name="Google Shape;3645;p14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work flow</a:t>
              </a:r>
              <a:endParaRPr/>
            </a:p>
          </p:txBody>
        </p:sp>
      </p:grpSp>
      <p:grpSp>
        <p:nvGrpSpPr>
          <p:cNvPr id="3646" name="Google Shape;3646;p141"/>
          <p:cNvGrpSpPr/>
          <p:nvPr/>
        </p:nvGrpSpPr>
        <p:grpSpPr>
          <a:xfrm>
            <a:off x="1423020" y="1955400"/>
            <a:ext cx="7056784" cy="3417816"/>
            <a:chOff x="1423020" y="2243866"/>
            <a:chExt cx="7056784" cy="3810788"/>
          </a:xfrm>
        </p:grpSpPr>
        <p:sp>
          <p:nvSpPr>
            <p:cNvPr id="3647" name="Google Shape;3647;p141"/>
            <p:cNvSpPr/>
            <p:nvPr/>
          </p:nvSpPr>
          <p:spPr>
            <a:xfrm rot="5400000">
              <a:off x="4825032" y="2558158"/>
              <a:ext cx="252760"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48" name="Google Shape;3648;p141"/>
            <p:cNvSpPr/>
            <p:nvPr/>
          </p:nvSpPr>
          <p:spPr>
            <a:xfrm rot="5400000">
              <a:off x="4825032" y="3215383"/>
              <a:ext cx="252760"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49" name="Google Shape;3649;p141"/>
            <p:cNvSpPr/>
            <p:nvPr/>
          </p:nvSpPr>
          <p:spPr>
            <a:xfrm rot="5400000">
              <a:off x="4825032" y="3863083"/>
              <a:ext cx="252760"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50" name="Google Shape;3650;p141"/>
            <p:cNvSpPr/>
            <p:nvPr/>
          </p:nvSpPr>
          <p:spPr>
            <a:xfrm rot="5400000">
              <a:off x="4825032" y="4501258"/>
              <a:ext cx="252760"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51" name="Google Shape;3651;p141"/>
            <p:cNvSpPr/>
            <p:nvPr/>
          </p:nvSpPr>
          <p:spPr>
            <a:xfrm rot="5400000">
              <a:off x="4825032" y="5139433"/>
              <a:ext cx="252760" cy="285852"/>
            </a:xfrm>
            <a:prstGeom prst="rightArrow">
              <a:avLst>
                <a:gd fmla="val 50000" name="adj1"/>
                <a:gd fmla="val 50000" name="adj2"/>
              </a:avLst>
            </a:prstGeom>
            <a:gradFill>
              <a:gsLst>
                <a:gs pos="0">
                  <a:srgbClr val="193EB0">
                    <a:alpha val="40000"/>
                  </a:srgbClr>
                </a:gs>
                <a:gs pos="99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52" name="Google Shape;3652;p141"/>
            <p:cNvSpPr txBox="1"/>
            <p:nvPr/>
          </p:nvSpPr>
          <p:spPr>
            <a:xfrm>
              <a:off x="1423020" y="2243866"/>
              <a:ext cx="7056784" cy="331200"/>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Define the variables.</a:t>
              </a:r>
              <a:endParaRPr/>
            </a:p>
          </p:txBody>
        </p:sp>
        <p:sp>
          <p:nvSpPr>
            <p:cNvPr id="3653" name="Google Shape;3653;p141"/>
            <p:cNvSpPr txBox="1"/>
            <p:nvPr/>
          </p:nvSpPr>
          <p:spPr>
            <a:xfrm>
              <a:off x="1423020" y="2889069"/>
              <a:ext cx="7056784" cy="331200"/>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Define the placeholders.</a:t>
              </a:r>
              <a:endParaRPr sz="1400">
                <a:solidFill>
                  <a:schemeClr val="dk1"/>
                </a:solidFill>
                <a:latin typeface="Arial"/>
                <a:ea typeface="Arial"/>
                <a:cs typeface="Arial"/>
                <a:sym typeface="Arial"/>
              </a:endParaRPr>
            </a:p>
          </p:txBody>
        </p:sp>
        <p:sp>
          <p:nvSpPr>
            <p:cNvPr id="3654" name="Google Shape;3654;p141"/>
            <p:cNvSpPr txBox="1"/>
            <p:nvPr/>
          </p:nvSpPr>
          <p:spPr>
            <a:xfrm>
              <a:off x="1423020" y="3534272"/>
              <a:ext cx="7056784" cy="331200"/>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Define the machine learning model.</a:t>
              </a:r>
              <a:endParaRPr sz="1400">
                <a:solidFill>
                  <a:schemeClr val="dk1"/>
                </a:solidFill>
                <a:latin typeface="Arial"/>
                <a:ea typeface="Arial"/>
                <a:cs typeface="Arial"/>
                <a:sym typeface="Arial"/>
              </a:endParaRPr>
            </a:p>
          </p:txBody>
        </p:sp>
        <p:sp>
          <p:nvSpPr>
            <p:cNvPr id="3655" name="Google Shape;3655;p141"/>
            <p:cNvSpPr txBox="1"/>
            <p:nvPr/>
          </p:nvSpPr>
          <p:spPr>
            <a:xfrm>
              <a:off x="1423020" y="4179475"/>
              <a:ext cx="7056784" cy="331200"/>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Define the loss function and the optimization method.</a:t>
              </a:r>
              <a:endParaRPr sz="1400">
                <a:solidFill>
                  <a:schemeClr val="dk1"/>
                </a:solidFill>
                <a:latin typeface="Arial"/>
                <a:ea typeface="Arial"/>
                <a:cs typeface="Arial"/>
                <a:sym typeface="Arial"/>
              </a:endParaRPr>
            </a:p>
          </p:txBody>
        </p:sp>
        <p:sp>
          <p:nvSpPr>
            <p:cNvPr id="3656" name="Google Shape;3656;p141"/>
            <p:cNvSpPr txBox="1"/>
            <p:nvPr/>
          </p:nvSpPr>
          <p:spPr>
            <a:xfrm>
              <a:off x="1423020" y="4824678"/>
              <a:ext cx="7056784" cy="331200"/>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global_variables_initializer()</a:t>
              </a:r>
              <a:endParaRPr sz="1400">
                <a:solidFill>
                  <a:schemeClr val="dk1"/>
                </a:solidFill>
                <a:latin typeface="Arial"/>
                <a:ea typeface="Arial"/>
                <a:cs typeface="Arial"/>
                <a:sym typeface="Arial"/>
              </a:endParaRPr>
            </a:p>
          </p:txBody>
        </p:sp>
        <p:sp>
          <p:nvSpPr>
            <p:cNvPr id="3657" name="Google Shape;3657;p141"/>
            <p:cNvSpPr txBox="1"/>
            <p:nvPr/>
          </p:nvSpPr>
          <p:spPr>
            <a:xfrm>
              <a:off x="1423020" y="5469879"/>
              <a:ext cx="7056784" cy="584775"/>
            </a:xfrm>
            <a:prstGeom prst="rect">
              <a:avLst/>
            </a:prstGeom>
            <a:solidFill>
              <a:schemeClr val="lt1"/>
            </a:solidFill>
            <a:ln cap="flat" cmpd="sng" w="12700">
              <a:solidFill>
                <a:srgbClr val="193EB0"/>
              </a:solidFill>
              <a:prstDash val="solid"/>
              <a:round/>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Session instance.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Send data to the placeholders and train the model.</a:t>
              </a:r>
              <a:endParaRPr sz="1400">
                <a:solidFill>
                  <a:schemeClr val="dk1"/>
                </a:solidFill>
                <a:latin typeface="Arial"/>
                <a:ea typeface="Arial"/>
                <a:cs typeface="Arial"/>
                <a:sym typeface="Arial"/>
              </a:endParaRPr>
            </a:p>
          </p:txBody>
        </p:sp>
      </p:grpSp>
      <p:grpSp>
        <p:nvGrpSpPr>
          <p:cNvPr id="3658" name="Google Shape;3658;p141"/>
          <p:cNvGrpSpPr/>
          <p:nvPr/>
        </p:nvGrpSpPr>
        <p:grpSpPr>
          <a:xfrm>
            <a:off x="450000" y="450000"/>
            <a:ext cx="9018000" cy="276999"/>
            <a:chOff x="450000" y="450000"/>
            <a:chExt cx="9018000" cy="276999"/>
          </a:xfrm>
        </p:grpSpPr>
        <p:sp>
          <p:nvSpPr>
            <p:cNvPr id="3659" name="Google Shape;3659;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60" name="Google Shape;3660;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grpSp>
        <p:nvGrpSpPr>
          <p:cNvPr id="3666" name="Google Shape;3666;p142"/>
          <p:cNvGrpSpPr/>
          <p:nvPr/>
        </p:nvGrpSpPr>
        <p:grpSpPr>
          <a:xfrm>
            <a:off x="559817" y="1428745"/>
            <a:ext cx="8783192" cy="215444"/>
            <a:chOff x="559817" y="2136914"/>
            <a:chExt cx="8783192" cy="215444"/>
          </a:xfrm>
        </p:grpSpPr>
        <p:sp>
          <p:nvSpPr>
            <p:cNvPr id="3667" name="Google Shape;3667;p1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68" name="Google Shape;3668;p14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MNIST data of handwritten digits</a:t>
              </a:r>
              <a:endParaRPr/>
            </a:p>
          </p:txBody>
        </p:sp>
      </p:grpSp>
      <p:sp>
        <p:nvSpPr>
          <p:cNvPr id="3669" name="Google Shape;3669;p142"/>
          <p:cNvSpPr/>
          <p:nvPr/>
        </p:nvSpPr>
        <p:spPr>
          <a:xfrm>
            <a:off x="702940"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Handwritten images of digits (0~9). Image size is 28×28 (748 pixels).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There are 55,000 training and 10,000 testing cases.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digit label is one-hot-encoded.</a:t>
            </a:r>
            <a:endParaRPr/>
          </a:p>
        </p:txBody>
      </p:sp>
      <p:graphicFrame>
        <p:nvGraphicFramePr>
          <p:cNvPr id="3670" name="Google Shape;3670;p142"/>
          <p:cNvGraphicFramePr/>
          <p:nvPr/>
        </p:nvGraphicFramePr>
        <p:xfrm>
          <a:off x="1623774" y="2924944"/>
          <a:ext cx="3000000" cy="3000000"/>
        </p:xfrm>
        <a:graphic>
          <a:graphicData uri="http://schemas.openxmlformats.org/drawingml/2006/table">
            <a:tbl>
              <a:tblPr bandRow="1" firstRow="1">
                <a:noFill/>
                <a:tableStyleId>{B0F2CE99-B44A-4AAD-A28B-D6418A38CF92}</a:tableStyleId>
              </a:tblPr>
              <a:tblGrid>
                <a:gridCol w="563875"/>
                <a:gridCol w="563875"/>
                <a:gridCol w="563875"/>
                <a:gridCol w="563875"/>
                <a:gridCol w="563875"/>
                <a:gridCol w="563875"/>
                <a:gridCol w="563875"/>
                <a:gridCol w="563875"/>
                <a:gridCol w="563875"/>
                <a:gridCol w="563875"/>
              </a:tblGrid>
              <a:tr h="396250">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 X0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 X1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X2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X3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X4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X5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X6</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X7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X9</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625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671" name="Google Shape;3671;p142"/>
          <p:cNvSpPr/>
          <p:nvPr/>
        </p:nvSpPr>
        <p:spPr>
          <a:xfrm>
            <a:off x="4443174" y="2924946"/>
            <a:ext cx="556580" cy="792480"/>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72" name="Google Shape;3672;p142"/>
          <p:cNvCxnSpPr>
            <a:stCxn id="3673" idx="1"/>
          </p:cNvCxnSpPr>
          <p:nvPr/>
        </p:nvCxnSpPr>
        <p:spPr>
          <a:xfrm rot="10800000">
            <a:off x="4749708" y="3793804"/>
            <a:ext cx="1744200" cy="822600"/>
          </a:xfrm>
          <a:prstGeom prst="straightConnector1">
            <a:avLst/>
          </a:prstGeom>
          <a:noFill/>
          <a:ln cap="flat" cmpd="sng" w="12700">
            <a:solidFill>
              <a:srgbClr val="FF0000"/>
            </a:solidFill>
            <a:prstDash val="solid"/>
            <a:miter lim="800000"/>
            <a:headEnd len="sm" w="sm" type="none"/>
            <a:tailEnd len="med" w="med" type="triangle"/>
          </a:ln>
        </p:spPr>
      </p:cxnSp>
      <p:pic>
        <p:nvPicPr>
          <p:cNvPr id="3673" name="Google Shape;3673;p142"/>
          <p:cNvPicPr preferRelativeResize="0"/>
          <p:nvPr/>
        </p:nvPicPr>
        <p:blipFill rotWithShape="1">
          <a:blip r:embed="rId3">
            <a:alphaModFix/>
          </a:blip>
          <a:srcRect b="0" l="0" r="0" t="0"/>
          <a:stretch/>
        </p:blipFill>
        <p:spPr>
          <a:xfrm>
            <a:off x="6493908" y="3896404"/>
            <a:ext cx="1435232" cy="1440000"/>
          </a:xfrm>
          <a:prstGeom prst="rect">
            <a:avLst/>
          </a:prstGeom>
          <a:noFill/>
          <a:ln cap="flat" cmpd="sng" w="9525">
            <a:solidFill>
              <a:srgbClr val="FF0000"/>
            </a:solidFill>
            <a:prstDash val="solid"/>
            <a:round/>
            <a:headEnd len="sm" w="sm" type="none"/>
            <a:tailEnd len="sm" w="sm" type="none"/>
          </a:ln>
        </p:spPr>
      </p:pic>
      <p:grpSp>
        <p:nvGrpSpPr>
          <p:cNvPr id="3674" name="Google Shape;3674;p142"/>
          <p:cNvGrpSpPr/>
          <p:nvPr/>
        </p:nvGrpSpPr>
        <p:grpSpPr>
          <a:xfrm>
            <a:off x="450000" y="450000"/>
            <a:ext cx="9018000" cy="276999"/>
            <a:chOff x="450000" y="450000"/>
            <a:chExt cx="9018000" cy="276999"/>
          </a:xfrm>
        </p:grpSpPr>
        <p:sp>
          <p:nvSpPr>
            <p:cNvPr id="3675" name="Google Shape;3675;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76" name="Google Shape;3676;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grpSp>
        <p:nvGrpSpPr>
          <p:cNvPr id="3682" name="Google Shape;3682;p143"/>
          <p:cNvGrpSpPr/>
          <p:nvPr/>
        </p:nvGrpSpPr>
        <p:grpSpPr>
          <a:xfrm>
            <a:off x="450000" y="450000"/>
            <a:ext cx="9018000" cy="276999"/>
            <a:chOff x="450000" y="450000"/>
            <a:chExt cx="9018000" cy="276999"/>
          </a:xfrm>
        </p:grpSpPr>
        <p:sp>
          <p:nvSpPr>
            <p:cNvPr id="3683" name="Google Shape;3683;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84" name="Google Shape;3684;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685" name="Google Shape;3685;p14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#0602</a:t>
            </a:r>
            <a:endParaRPr/>
          </a:p>
        </p:txBody>
      </p:sp>
      <p:grpSp>
        <p:nvGrpSpPr>
          <p:cNvPr id="3686" name="Google Shape;3686;p143"/>
          <p:cNvGrpSpPr/>
          <p:nvPr/>
        </p:nvGrpSpPr>
        <p:grpSpPr>
          <a:xfrm>
            <a:off x="558798" y="2060849"/>
            <a:ext cx="8797129" cy="3960439"/>
            <a:chOff x="558798" y="2060849"/>
            <a:chExt cx="8797129" cy="3960439"/>
          </a:xfrm>
        </p:grpSpPr>
        <p:sp>
          <p:nvSpPr>
            <p:cNvPr id="3687" name="Google Shape;3687;p14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88" name="Google Shape;3688;p143"/>
            <p:cNvGrpSpPr/>
            <p:nvPr/>
          </p:nvGrpSpPr>
          <p:grpSpPr>
            <a:xfrm>
              <a:off x="558798" y="3945816"/>
              <a:ext cx="8797129" cy="576572"/>
              <a:chOff x="4778069" y="4391025"/>
              <a:chExt cx="2349160" cy="431802"/>
            </a:xfrm>
          </p:grpSpPr>
          <p:sp>
            <p:nvSpPr>
              <p:cNvPr id="3689" name="Google Shape;3689;p14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690" name="Google Shape;3690;p143"/>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‘ex_0602.ipynb'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3691" name="Google Shape;3691;p14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grpSp>
        <p:nvGrpSpPr>
          <p:cNvPr id="3697" name="Google Shape;3697;p144"/>
          <p:cNvGrpSpPr/>
          <p:nvPr/>
        </p:nvGrpSpPr>
        <p:grpSpPr>
          <a:xfrm>
            <a:off x="450000" y="450000"/>
            <a:ext cx="9018000" cy="276999"/>
            <a:chOff x="450000" y="450000"/>
            <a:chExt cx="9018000" cy="276999"/>
          </a:xfrm>
        </p:grpSpPr>
        <p:sp>
          <p:nvSpPr>
            <p:cNvPr id="3698" name="Google Shape;3698;p1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699" name="Google Shape;3699;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700" name="Google Shape;3700;p14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#0603</a:t>
            </a:r>
            <a:endParaRPr/>
          </a:p>
        </p:txBody>
      </p:sp>
      <p:grpSp>
        <p:nvGrpSpPr>
          <p:cNvPr id="3701" name="Google Shape;3701;p144"/>
          <p:cNvGrpSpPr/>
          <p:nvPr/>
        </p:nvGrpSpPr>
        <p:grpSpPr>
          <a:xfrm>
            <a:off x="558798" y="2060849"/>
            <a:ext cx="8797129" cy="3960439"/>
            <a:chOff x="558798" y="2060849"/>
            <a:chExt cx="8797129" cy="3960439"/>
          </a:xfrm>
        </p:grpSpPr>
        <p:sp>
          <p:nvSpPr>
            <p:cNvPr id="3702" name="Google Shape;3702;p14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03" name="Google Shape;3703;p144"/>
            <p:cNvGrpSpPr/>
            <p:nvPr/>
          </p:nvGrpSpPr>
          <p:grpSpPr>
            <a:xfrm>
              <a:off x="558798" y="3945816"/>
              <a:ext cx="8797129" cy="576572"/>
              <a:chOff x="4778069" y="4391025"/>
              <a:chExt cx="2349160" cy="431802"/>
            </a:xfrm>
          </p:grpSpPr>
          <p:sp>
            <p:nvSpPr>
              <p:cNvPr id="3704" name="Google Shape;3704;p14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05" name="Google Shape;3705;p144"/>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‘ex_0603.ipynb'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3706" name="Google Shape;3706;p14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1" name="Shape 3711"/>
        <p:cNvGrpSpPr/>
        <p:nvPr/>
      </p:nvGrpSpPr>
      <p:grpSpPr>
        <a:xfrm>
          <a:off x="0" y="0"/>
          <a:ext cx="0" cy="0"/>
          <a:chOff x="0" y="0"/>
          <a:chExt cx="0" cy="0"/>
        </a:xfrm>
      </p:grpSpPr>
      <p:grpSp>
        <p:nvGrpSpPr>
          <p:cNvPr id="3712" name="Google Shape;3712;p145"/>
          <p:cNvGrpSpPr/>
          <p:nvPr/>
        </p:nvGrpSpPr>
        <p:grpSpPr>
          <a:xfrm>
            <a:off x="450000" y="450000"/>
            <a:ext cx="9018000" cy="276999"/>
            <a:chOff x="450000" y="450000"/>
            <a:chExt cx="9018000" cy="276999"/>
          </a:xfrm>
        </p:grpSpPr>
        <p:sp>
          <p:nvSpPr>
            <p:cNvPr id="3713" name="Google Shape;3713;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Machine Learning with TensorFlow</a:t>
              </a:r>
              <a:endParaRPr sz="1800">
                <a:solidFill>
                  <a:schemeClr val="lt1"/>
                </a:solidFill>
                <a:latin typeface="Arial"/>
                <a:ea typeface="Arial"/>
                <a:cs typeface="Arial"/>
                <a:sym typeface="Arial"/>
              </a:endParaRPr>
            </a:p>
          </p:txBody>
        </p:sp>
        <p:sp>
          <p:nvSpPr>
            <p:cNvPr id="3714" name="Google Shape;3714;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3715" name="Google Shape;3715;p14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#0604</a:t>
            </a:r>
            <a:endParaRPr/>
          </a:p>
        </p:txBody>
      </p:sp>
      <p:grpSp>
        <p:nvGrpSpPr>
          <p:cNvPr id="3716" name="Google Shape;3716;p145"/>
          <p:cNvGrpSpPr/>
          <p:nvPr/>
        </p:nvGrpSpPr>
        <p:grpSpPr>
          <a:xfrm>
            <a:off x="558798" y="2060849"/>
            <a:ext cx="8797129" cy="3960439"/>
            <a:chOff x="558798" y="2060849"/>
            <a:chExt cx="8797129" cy="3960439"/>
          </a:xfrm>
        </p:grpSpPr>
        <p:sp>
          <p:nvSpPr>
            <p:cNvPr id="3717" name="Google Shape;3717;p14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18" name="Google Shape;3718;p145"/>
            <p:cNvGrpSpPr/>
            <p:nvPr/>
          </p:nvGrpSpPr>
          <p:grpSpPr>
            <a:xfrm>
              <a:off x="558798" y="3945816"/>
              <a:ext cx="8797129" cy="576572"/>
              <a:chOff x="4778069" y="4391025"/>
              <a:chExt cx="2349160" cy="431802"/>
            </a:xfrm>
          </p:grpSpPr>
          <p:sp>
            <p:nvSpPr>
              <p:cNvPr id="3719" name="Google Shape;3719;p14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20" name="Google Shape;3720;p145"/>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‘ex_0604.ipynb'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3721" name="Google Shape;3721;p14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grpSp>
        <p:nvGrpSpPr>
          <p:cNvPr id="3727" name="Google Shape;3727;p146"/>
          <p:cNvGrpSpPr/>
          <p:nvPr/>
        </p:nvGrpSpPr>
        <p:grpSpPr>
          <a:xfrm>
            <a:off x="912071" y="2748696"/>
            <a:ext cx="7999782" cy="2733977"/>
            <a:chOff x="912071" y="2748696"/>
            <a:chExt cx="7999782" cy="2733977"/>
          </a:xfrm>
        </p:grpSpPr>
        <p:sp>
          <p:nvSpPr>
            <p:cNvPr id="3728" name="Google Shape;3728;p146"/>
            <p:cNvSpPr/>
            <p:nvPr/>
          </p:nvSpPr>
          <p:spPr>
            <a:xfrm>
              <a:off x="912071" y="3133792"/>
              <a:ext cx="7999782"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Deep Learning Methods with TensorFlow and Keras </a:t>
              </a:r>
              <a:endParaRPr/>
            </a:p>
          </p:txBody>
        </p:sp>
        <p:sp>
          <p:nvSpPr>
            <p:cNvPr id="3729" name="Google Shape;3729;p146"/>
            <p:cNvSpPr/>
            <p:nvPr/>
          </p:nvSpPr>
          <p:spPr>
            <a:xfrm>
              <a:off x="912071" y="274869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3730" name="Google Shape;3730;p146"/>
            <p:cNvGrpSpPr/>
            <p:nvPr/>
          </p:nvGrpSpPr>
          <p:grpSpPr>
            <a:xfrm>
              <a:off x="1051307" y="4365104"/>
              <a:ext cx="5700472" cy="1117569"/>
              <a:chOff x="1051307" y="3923538"/>
              <a:chExt cx="5700472" cy="1117569"/>
            </a:xfrm>
          </p:grpSpPr>
          <p:grpSp>
            <p:nvGrpSpPr>
              <p:cNvPr id="3731" name="Google Shape;3731;p146"/>
              <p:cNvGrpSpPr/>
              <p:nvPr/>
            </p:nvGrpSpPr>
            <p:grpSpPr>
              <a:xfrm>
                <a:off x="1051307" y="3923538"/>
                <a:ext cx="5700472" cy="707780"/>
                <a:chOff x="1051307" y="4065033"/>
                <a:chExt cx="5700472" cy="707780"/>
              </a:xfrm>
            </p:grpSpPr>
            <p:sp>
              <p:nvSpPr>
                <p:cNvPr id="3732" name="Google Shape;3732;p146"/>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3.1. Main Features of TensorFlow</a:t>
                  </a:r>
                  <a:endParaRPr/>
                </a:p>
              </p:txBody>
            </p:sp>
            <p:sp>
              <p:nvSpPr>
                <p:cNvPr id="3733" name="Google Shape;3733;p146"/>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3734" name="Google Shape;3734;p146"/>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Keras Basics</a:t>
                  </a:r>
                  <a:endParaRPr/>
                </a:p>
              </p:txBody>
            </p:sp>
            <p:sp>
              <p:nvSpPr>
                <p:cNvPr id="3735" name="Google Shape;3735;p146"/>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3736" name="Google Shape;3736;p146"/>
              <p:cNvSpPr/>
              <p:nvPr/>
            </p:nvSpPr>
            <p:spPr>
              <a:xfrm>
                <a:off x="1234128" y="476419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AI with Keras</a:t>
                </a:r>
                <a:endParaRPr/>
              </a:p>
            </p:txBody>
          </p:sp>
          <p:sp>
            <p:nvSpPr>
              <p:cNvPr id="3737" name="Google Shape;3737;p146"/>
              <p:cNvSpPr/>
              <p:nvPr/>
            </p:nvSpPr>
            <p:spPr>
              <a:xfrm>
                <a:off x="1051307" y="476302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grpSp>
        <p:nvGrpSpPr>
          <p:cNvPr id="3743" name="Google Shape;3743;p147"/>
          <p:cNvGrpSpPr/>
          <p:nvPr/>
        </p:nvGrpSpPr>
        <p:grpSpPr>
          <a:xfrm>
            <a:off x="450000" y="450000"/>
            <a:ext cx="9018000" cy="276999"/>
            <a:chOff x="450000" y="450000"/>
            <a:chExt cx="9018000" cy="276999"/>
          </a:xfrm>
        </p:grpSpPr>
        <p:sp>
          <p:nvSpPr>
            <p:cNvPr id="3744" name="Google Shape;3744;p1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Main Features of TensorFlow</a:t>
              </a:r>
              <a:endParaRPr sz="1800">
                <a:solidFill>
                  <a:schemeClr val="lt1"/>
                </a:solidFill>
                <a:latin typeface="Arial"/>
                <a:ea typeface="Arial"/>
                <a:cs typeface="Arial"/>
                <a:sym typeface="Arial"/>
              </a:endParaRPr>
            </a:p>
          </p:txBody>
        </p:sp>
        <p:sp>
          <p:nvSpPr>
            <p:cNvPr id="3745" name="Google Shape;3745;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3746" name="Google Shape;3746;p1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Main Features of TensorFlow (1/3)</a:t>
            </a:r>
            <a:endParaRPr sz="2400">
              <a:solidFill>
                <a:srgbClr val="0C0C0C"/>
              </a:solidFill>
              <a:latin typeface="Arial"/>
              <a:ea typeface="Arial"/>
              <a:cs typeface="Arial"/>
              <a:sym typeface="Arial"/>
            </a:endParaRPr>
          </a:p>
        </p:txBody>
      </p:sp>
      <p:sp>
        <p:nvSpPr>
          <p:cNvPr id="3747" name="Google Shape;3747;p147"/>
          <p:cNvSpPr/>
          <p:nvPr/>
        </p:nvSpPr>
        <p:spPr>
          <a:xfrm>
            <a:off x="558924" y="1864185"/>
            <a:ext cx="8909076" cy="10567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560"/>
              <a:buFont typeface="Arial"/>
              <a:buChar char="•"/>
            </a:pPr>
            <a:r>
              <a:rPr lang="en-US" sz="1300">
                <a:solidFill>
                  <a:schemeClr val="dk1"/>
                </a:solidFill>
                <a:latin typeface="Arial"/>
                <a:ea typeface="Arial"/>
                <a:cs typeface="Arial"/>
                <a:sym typeface="Arial"/>
              </a:rPr>
              <a:t>TensorFlow is a programming interface used to build and execute machine learning algorithms. It supports many platforms, and it is flexible for expansion.</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TensorFlow API has become more stable and mature after its initial release of 1.0 in 2017.</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It was renewed after the release of 2.0 in 2019.</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grpSp>
        <p:nvGrpSpPr>
          <p:cNvPr id="3753" name="Google Shape;3753;p148"/>
          <p:cNvGrpSpPr/>
          <p:nvPr/>
        </p:nvGrpSpPr>
        <p:grpSpPr>
          <a:xfrm>
            <a:off x="450000" y="450000"/>
            <a:ext cx="9018000" cy="276999"/>
            <a:chOff x="450000" y="450000"/>
            <a:chExt cx="9018000" cy="276999"/>
          </a:xfrm>
        </p:grpSpPr>
        <p:sp>
          <p:nvSpPr>
            <p:cNvPr id="3754" name="Google Shape;3754;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Main Features of TensorFlow</a:t>
              </a:r>
              <a:endParaRPr sz="1800">
                <a:solidFill>
                  <a:schemeClr val="lt1"/>
                </a:solidFill>
                <a:latin typeface="Arial"/>
                <a:ea typeface="Arial"/>
                <a:cs typeface="Arial"/>
                <a:sym typeface="Arial"/>
              </a:endParaRPr>
            </a:p>
          </p:txBody>
        </p:sp>
        <p:sp>
          <p:nvSpPr>
            <p:cNvPr id="3755" name="Google Shape;3755;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3756" name="Google Shape;3756;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Main Features of TensorFlow (2/3)</a:t>
            </a:r>
            <a:endParaRPr sz="2400">
              <a:solidFill>
                <a:srgbClr val="0C0C0C"/>
              </a:solidFill>
              <a:latin typeface="Arial"/>
              <a:ea typeface="Arial"/>
              <a:cs typeface="Arial"/>
              <a:sym typeface="Arial"/>
            </a:endParaRPr>
          </a:p>
        </p:txBody>
      </p:sp>
      <p:sp>
        <p:nvSpPr>
          <p:cNvPr id="3757" name="Google Shape;3757;p148"/>
          <p:cNvSpPr/>
          <p:nvPr/>
        </p:nvSpPr>
        <p:spPr>
          <a:xfrm>
            <a:off x="558924" y="1864185"/>
            <a:ext cx="8909076" cy="171329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560"/>
              <a:buFont typeface="Arial"/>
              <a:buChar char="•"/>
            </a:pPr>
            <a:r>
              <a:rPr lang="en-US" sz="1300">
                <a:solidFill>
                  <a:schemeClr val="dk1"/>
                </a:solidFill>
                <a:latin typeface="Arial"/>
                <a:ea typeface="Arial"/>
                <a:cs typeface="Arial"/>
                <a:sym typeface="Arial"/>
              </a:rPr>
              <a:t>Based on user feedback, the TensorFlow team decided to support dynamic computational graphs for TensorFlow 2.0.</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Thus, building and training neural networks became much easier.</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Since dynamic computational graphs iterate graph execution and declaration, TensorFlow 2.0 will be much more natural and comfortable for Python and NumPy users. </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TensorFlow 2.0 offers TensorFlow 1.x API in the tf.combat module. </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Using the above model, users will be able to gradually migrate their codes to TensorFlow v.2 API.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2" name="Shape 3762"/>
        <p:cNvGrpSpPr/>
        <p:nvPr/>
      </p:nvGrpSpPr>
      <p:grpSpPr>
        <a:xfrm>
          <a:off x="0" y="0"/>
          <a:ext cx="0" cy="0"/>
          <a:chOff x="0" y="0"/>
          <a:chExt cx="0" cy="0"/>
        </a:xfrm>
      </p:grpSpPr>
      <p:grpSp>
        <p:nvGrpSpPr>
          <p:cNvPr id="3763" name="Google Shape;3763;p149"/>
          <p:cNvGrpSpPr/>
          <p:nvPr/>
        </p:nvGrpSpPr>
        <p:grpSpPr>
          <a:xfrm>
            <a:off x="450000" y="450000"/>
            <a:ext cx="9018000" cy="276999"/>
            <a:chOff x="450000" y="450000"/>
            <a:chExt cx="9018000" cy="276999"/>
          </a:xfrm>
        </p:grpSpPr>
        <p:sp>
          <p:nvSpPr>
            <p:cNvPr id="3764" name="Google Shape;3764;p1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Main Features of TensorFlow</a:t>
              </a:r>
              <a:endParaRPr sz="1800">
                <a:solidFill>
                  <a:schemeClr val="lt1"/>
                </a:solidFill>
                <a:latin typeface="Arial"/>
                <a:ea typeface="Arial"/>
                <a:cs typeface="Arial"/>
                <a:sym typeface="Arial"/>
              </a:endParaRPr>
            </a:p>
          </p:txBody>
        </p:sp>
        <p:sp>
          <p:nvSpPr>
            <p:cNvPr id="3765" name="Google Shape;3765;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3766" name="Google Shape;3766;p1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Main Features of TensorFlow (3/3)</a:t>
            </a:r>
            <a:endParaRPr sz="2400">
              <a:solidFill>
                <a:srgbClr val="0C0C0C"/>
              </a:solidFill>
              <a:latin typeface="Arial"/>
              <a:ea typeface="Arial"/>
              <a:cs typeface="Arial"/>
              <a:sym typeface="Arial"/>
            </a:endParaRPr>
          </a:p>
        </p:txBody>
      </p:sp>
      <p:sp>
        <p:nvSpPr>
          <p:cNvPr id="3767" name="Google Shape;3767;p149"/>
          <p:cNvSpPr/>
          <p:nvPr/>
        </p:nvSpPr>
        <p:spPr>
          <a:xfrm>
            <a:off x="558924" y="1864185"/>
            <a:ext cx="8909076" cy="151323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560"/>
              <a:buFont typeface="Arial"/>
              <a:buChar char="•"/>
            </a:pPr>
            <a:r>
              <a:rPr lang="en-US" sz="1300">
                <a:solidFill>
                  <a:schemeClr val="dk1"/>
                </a:solidFill>
                <a:latin typeface="Arial"/>
                <a:ea typeface="Arial"/>
                <a:cs typeface="Arial"/>
                <a:sym typeface="Arial"/>
              </a:rPr>
              <a:t>Another central feature of TensorFlow is the capability to use one or multiple GPUs.</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You can efficiently train deep learning models in large-scale datasets and systems.</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TensorFlow is an open-source library for the public, but it is sponsored and supported by Google.</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A large team of software engineers is consistently expanding and improving the library.</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Since it is an open-source library, many developers support TensorFlow.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15"/>
          <p:cNvGrpSpPr/>
          <p:nvPr/>
        </p:nvGrpSpPr>
        <p:grpSpPr>
          <a:xfrm>
            <a:off x="559817" y="1428745"/>
            <a:ext cx="8783192" cy="215444"/>
            <a:chOff x="559817" y="2136914"/>
            <a:chExt cx="8783192" cy="215444"/>
          </a:xfrm>
        </p:grpSpPr>
        <p:sp>
          <p:nvSpPr>
            <p:cNvPr id="457" name="Google Shape;457;p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8" name="Google Shape;458;p1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459" name="Google Shape;459;p15"/>
          <p:cNvGrpSpPr/>
          <p:nvPr/>
        </p:nvGrpSpPr>
        <p:grpSpPr>
          <a:xfrm>
            <a:off x="450000" y="450000"/>
            <a:ext cx="9018000" cy="276999"/>
            <a:chOff x="450000" y="450000"/>
            <a:chExt cx="9018000" cy="276999"/>
          </a:xfrm>
        </p:grpSpPr>
        <p:sp>
          <p:nvSpPr>
            <p:cNvPr id="460" name="Google Shape;460;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461" name="Google Shape;461;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462" name="Google Shape;462;p1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Substitute x1 with 1 and x2 with 0.</a:t>
            </a:r>
            <a:endParaRPr sz="1300">
              <a:solidFill>
                <a:srgbClr val="262626"/>
              </a:solidFill>
              <a:latin typeface="Arial"/>
              <a:ea typeface="Arial"/>
              <a:cs typeface="Arial"/>
              <a:sym typeface="Arial"/>
            </a:endParaRPr>
          </a:p>
        </p:txBody>
      </p:sp>
      <p:grpSp>
        <p:nvGrpSpPr>
          <p:cNvPr id="463" name="Google Shape;463;p15"/>
          <p:cNvGrpSpPr/>
          <p:nvPr/>
        </p:nvGrpSpPr>
        <p:grpSpPr>
          <a:xfrm>
            <a:off x="1855068" y="2273871"/>
            <a:ext cx="6336828" cy="3531393"/>
            <a:chOff x="1855068" y="2201863"/>
            <a:chExt cx="6336828" cy="3531393"/>
          </a:xfrm>
        </p:grpSpPr>
        <p:sp>
          <p:nvSpPr>
            <p:cNvPr id="464" name="Google Shape;464;p15"/>
            <p:cNvSpPr/>
            <p:nvPr/>
          </p:nvSpPr>
          <p:spPr>
            <a:xfrm>
              <a:off x="1855068" y="2201863"/>
              <a:ext cx="6336828" cy="353139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15"/>
            <p:cNvSpPr txBox="1"/>
            <p:nvPr/>
          </p:nvSpPr>
          <p:spPr>
            <a:xfrm>
              <a:off x="2351722" y="2456892"/>
              <a:ext cx="242887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The bias is generally fixed as 1.</a:t>
              </a:r>
              <a:endParaRPr sz="1300">
                <a:solidFill>
                  <a:schemeClr val="dk1"/>
                </a:solidFill>
                <a:latin typeface="Arial"/>
                <a:ea typeface="Arial"/>
                <a:cs typeface="Arial"/>
                <a:sym typeface="Arial"/>
              </a:endParaRPr>
            </a:p>
          </p:txBody>
        </p:sp>
        <p:grpSp>
          <p:nvGrpSpPr>
            <p:cNvPr id="466" name="Google Shape;466;p15"/>
            <p:cNvGrpSpPr/>
            <p:nvPr/>
          </p:nvGrpSpPr>
          <p:grpSpPr>
            <a:xfrm>
              <a:off x="2359125" y="2781528"/>
              <a:ext cx="4751769" cy="2696368"/>
              <a:chOff x="1656270" y="3163927"/>
              <a:chExt cx="4751769" cy="2696368"/>
            </a:xfrm>
          </p:grpSpPr>
          <p:sp>
            <p:nvSpPr>
              <p:cNvPr id="467" name="Google Shape;467;p15"/>
              <p:cNvSpPr/>
              <p:nvPr/>
            </p:nvSpPr>
            <p:spPr>
              <a:xfrm>
                <a:off x="4726761" y="4129070"/>
                <a:ext cx="666055" cy="666055"/>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-0.5</a:t>
                </a:r>
                <a:endParaRPr sz="1300">
                  <a:solidFill>
                    <a:schemeClr val="lt1"/>
                  </a:solidFill>
                  <a:latin typeface="Arial"/>
                  <a:ea typeface="Arial"/>
                  <a:cs typeface="Arial"/>
                  <a:sym typeface="Arial"/>
                </a:endParaRPr>
              </a:p>
            </p:txBody>
          </p:sp>
          <p:sp>
            <p:nvSpPr>
              <p:cNvPr id="468" name="Google Shape;468;p15"/>
              <p:cNvSpPr/>
              <p:nvPr/>
            </p:nvSpPr>
            <p:spPr>
              <a:xfrm>
                <a:off x="3097188" y="3163927"/>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1</a:t>
                </a:r>
                <a:endParaRPr sz="1300">
                  <a:solidFill>
                    <a:schemeClr val="lt1"/>
                  </a:solidFill>
                  <a:latin typeface="Arial"/>
                  <a:ea typeface="Arial"/>
                  <a:cs typeface="Arial"/>
                  <a:sym typeface="Arial"/>
                </a:endParaRPr>
              </a:p>
            </p:txBody>
          </p:sp>
          <p:sp>
            <p:nvSpPr>
              <p:cNvPr id="469" name="Google Shape;469;p15"/>
              <p:cNvSpPr/>
              <p:nvPr/>
            </p:nvSpPr>
            <p:spPr>
              <a:xfrm>
                <a:off x="3097188" y="4255066"/>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a:t>
                </a:r>
                <a:endParaRPr sz="1300">
                  <a:solidFill>
                    <a:schemeClr val="lt1"/>
                  </a:solidFill>
                  <a:latin typeface="Arial"/>
                  <a:ea typeface="Arial"/>
                  <a:cs typeface="Arial"/>
                  <a:sym typeface="Arial"/>
                </a:endParaRPr>
              </a:p>
            </p:txBody>
          </p:sp>
          <p:sp>
            <p:nvSpPr>
              <p:cNvPr id="470" name="Google Shape;470;p15"/>
              <p:cNvSpPr/>
              <p:nvPr/>
            </p:nvSpPr>
            <p:spPr>
              <a:xfrm>
                <a:off x="3097188" y="5346204"/>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a:t>
                </a:r>
                <a:endParaRPr sz="1300">
                  <a:solidFill>
                    <a:schemeClr val="lt1"/>
                  </a:solidFill>
                  <a:latin typeface="Arial"/>
                  <a:ea typeface="Arial"/>
                  <a:cs typeface="Arial"/>
                  <a:sym typeface="Arial"/>
                </a:endParaRPr>
              </a:p>
            </p:txBody>
          </p:sp>
          <p:cxnSp>
            <p:nvCxnSpPr>
              <p:cNvPr id="471" name="Google Shape;471;p15"/>
              <p:cNvCxnSpPr>
                <a:endCxn id="468" idx="2"/>
              </p:cNvCxnSpPr>
              <p:nvPr/>
            </p:nvCxnSpPr>
            <p:spPr>
              <a:xfrm>
                <a:off x="2503188" y="3370959"/>
                <a:ext cx="5940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472" name="Google Shape;472;p15"/>
              <p:cNvCxnSpPr/>
              <p:nvPr/>
            </p:nvCxnSpPr>
            <p:spPr>
              <a:xfrm>
                <a:off x="2503140" y="4462097"/>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473" name="Google Shape;473;p15"/>
              <p:cNvCxnSpPr/>
              <p:nvPr/>
            </p:nvCxnSpPr>
            <p:spPr>
              <a:xfrm>
                <a:off x="2503140" y="5553236"/>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474" name="Google Shape;474;p15"/>
              <p:cNvCxnSpPr>
                <a:stCxn id="470" idx="6"/>
              </p:cNvCxnSpPr>
              <p:nvPr/>
            </p:nvCxnSpPr>
            <p:spPr>
              <a:xfrm flipH="1" rot="10800000">
                <a:off x="3511252" y="4570136"/>
                <a:ext cx="1224600" cy="983100"/>
              </a:xfrm>
              <a:prstGeom prst="straightConnector1">
                <a:avLst/>
              </a:prstGeom>
              <a:noFill/>
              <a:ln cap="flat" cmpd="sng" w="12700">
                <a:solidFill>
                  <a:srgbClr val="1429A0"/>
                </a:solidFill>
                <a:prstDash val="solid"/>
                <a:miter lim="800000"/>
                <a:headEnd len="sm" w="sm" type="none"/>
                <a:tailEnd len="med" w="med" type="triangle"/>
              </a:ln>
            </p:spPr>
          </p:cxnSp>
          <p:cxnSp>
            <p:nvCxnSpPr>
              <p:cNvPr id="475" name="Google Shape;475;p15"/>
              <p:cNvCxnSpPr>
                <a:stCxn id="468" idx="6"/>
              </p:cNvCxnSpPr>
              <p:nvPr/>
            </p:nvCxnSpPr>
            <p:spPr>
              <a:xfrm>
                <a:off x="3511252" y="3370959"/>
                <a:ext cx="1215600" cy="994200"/>
              </a:xfrm>
              <a:prstGeom prst="straightConnector1">
                <a:avLst/>
              </a:prstGeom>
              <a:noFill/>
              <a:ln cap="flat" cmpd="sng" w="12700">
                <a:solidFill>
                  <a:srgbClr val="1429A0"/>
                </a:solidFill>
                <a:prstDash val="solid"/>
                <a:miter lim="800000"/>
                <a:headEnd len="sm" w="sm" type="none"/>
                <a:tailEnd len="med" w="med" type="triangle"/>
              </a:ln>
            </p:spPr>
          </p:cxnSp>
          <p:cxnSp>
            <p:nvCxnSpPr>
              <p:cNvPr id="476" name="Google Shape;476;p15"/>
              <p:cNvCxnSpPr>
                <a:stCxn id="469" idx="6"/>
                <a:endCxn id="467" idx="2"/>
              </p:cNvCxnSpPr>
              <p:nvPr/>
            </p:nvCxnSpPr>
            <p:spPr>
              <a:xfrm>
                <a:off x="3511252" y="4462098"/>
                <a:ext cx="1215600" cy="0"/>
              </a:xfrm>
              <a:prstGeom prst="straightConnector1">
                <a:avLst/>
              </a:prstGeom>
              <a:noFill/>
              <a:ln cap="flat" cmpd="sng" w="12700">
                <a:solidFill>
                  <a:srgbClr val="1429A0"/>
                </a:solidFill>
                <a:prstDash val="solid"/>
                <a:miter lim="800000"/>
                <a:headEnd len="sm" w="sm" type="none"/>
                <a:tailEnd len="med" w="med" type="triangle"/>
              </a:ln>
            </p:spPr>
          </p:cxnSp>
          <p:sp>
            <p:nvSpPr>
              <p:cNvPr id="477" name="Google Shape;477;p15"/>
              <p:cNvSpPr txBox="1"/>
              <p:nvPr/>
            </p:nvSpPr>
            <p:spPr>
              <a:xfrm>
                <a:off x="2662396" y="3270821"/>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478" name="Google Shape;478;p15"/>
              <p:cNvSpPr txBox="1"/>
              <p:nvPr/>
            </p:nvSpPr>
            <p:spPr>
              <a:xfrm>
                <a:off x="2662396" y="4368936"/>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479" name="Google Shape;479;p15"/>
              <p:cNvSpPr txBox="1"/>
              <p:nvPr/>
            </p:nvSpPr>
            <p:spPr>
              <a:xfrm>
                <a:off x="2662396" y="5460184"/>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a:t>
                </a:r>
                <a:endParaRPr sz="1300">
                  <a:solidFill>
                    <a:srgbClr val="262626"/>
                  </a:solidFill>
                  <a:latin typeface="Arial"/>
                  <a:ea typeface="Arial"/>
                  <a:cs typeface="Arial"/>
                  <a:sym typeface="Arial"/>
                </a:endParaRPr>
              </a:p>
            </p:txBody>
          </p:sp>
          <p:sp>
            <p:nvSpPr>
              <p:cNvPr id="480" name="Google Shape;480;p15"/>
              <p:cNvSpPr txBox="1"/>
              <p:nvPr/>
            </p:nvSpPr>
            <p:spPr>
              <a:xfrm>
                <a:off x="4001711" y="3537013"/>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w0</a:t>
                </a:r>
                <a:endParaRPr sz="1300">
                  <a:solidFill>
                    <a:srgbClr val="262626"/>
                  </a:solidFill>
                  <a:latin typeface="Arial"/>
                  <a:ea typeface="Arial"/>
                  <a:cs typeface="Arial"/>
                  <a:sym typeface="Arial"/>
                </a:endParaRPr>
              </a:p>
            </p:txBody>
          </p:sp>
          <p:sp>
            <p:nvSpPr>
              <p:cNvPr id="481" name="Google Shape;481;p15"/>
              <p:cNvSpPr txBox="1"/>
              <p:nvPr/>
            </p:nvSpPr>
            <p:spPr>
              <a:xfrm>
                <a:off x="4001711" y="4257092"/>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w1</a:t>
                </a:r>
                <a:endParaRPr sz="1300">
                  <a:solidFill>
                    <a:srgbClr val="262626"/>
                  </a:solidFill>
                  <a:latin typeface="Arial"/>
                  <a:ea typeface="Arial"/>
                  <a:cs typeface="Arial"/>
                  <a:sym typeface="Arial"/>
                </a:endParaRPr>
              </a:p>
            </p:txBody>
          </p:sp>
          <p:sp>
            <p:nvSpPr>
              <p:cNvPr id="482" name="Google Shape;482;p15"/>
              <p:cNvSpPr txBox="1"/>
              <p:nvPr/>
            </p:nvSpPr>
            <p:spPr>
              <a:xfrm>
                <a:off x="4001711" y="5121189"/>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w2</a:t>
                </a:r>
                <a:endParaRPr sz="1300">
                  <a:solidFill>
                    <a:srgbClr val="262626"/>
                  </a:solidFill>
                  <a:latin typeface="Arial"/>
                  <a:ea typeface="Arial"/>
                  <a:cs typeface="Arial"/>
                  <a:sym typeface="Arial"/>
                </a:endParaRPr>
              </a:p>
            </p:txBody>
          </p:sp>
          <p:sp>
            <p:nvSpPr>
              <p:cNvPr id="483" name="Google Shape;483;p15"/>
              <p:cNvSpPr txBox="1"/>
              <p:nvPr/>
            </p:nvSpPr>
            <p:spPr>
              <a:xfrm>
                <a:off x="5382264" y="353701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x0*w0</a:t>
                </a:r>
                <a:endParaRPr sz="1300">
                  <a:solidFill>
                    <a:srgbClr val="262626"/>
                  </a:solidFill>
                  <a:latin typeface="Arial"/>
                  <a:ea typeface="Arial"/>
                  <a:cs typeface="Arial"/>
                  <a:sym typeface="Arial"/>
                </a:endParaRPr>
              </a:p>
            </p:txBody>
          </p:sp>
          <p:sp>
            <p:nvSpPr>
              <p:cNvPr id="484" name="Google Shape;484;p15"/>
              <p:cNvSpPr txBox="1"/>
              <p:nvPr/>
            </p:nvSpPr>
            <p:spPr>
              <a:xfrm>
                <a:off x="5382264" y="429014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x1*w1</a:t>
                </a:r>
                <a:endParaRPr sz="1300">
                  <a:solidFill>
                    <a:srgbClr val="262626"/>
                  </a:solidFill>
                  <a:latin typeface="Arial"/>
                  <a:ea typeface="Arial"/>
                  <a:cs typeface="Arial"/>
                  <a:sym typeface="Arial"/>
                </a:endParaRPr>
              </a:p>
            </p:txBody>
          </p:sp>
          <p:sp>
            <p:nvSpPr>
              <p:cNvPr id="485" name="Google Shape;485;p15"/>
              <p:cNvSpPr txBox="1"/>
              <p:nvPr/>
            </p:nvSpPr>
            <p:spPr>
              <a:xfrm>
                <a:off x="5382264" y="5121189"/>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x2*w2</a:t>
                </a:r>
                <a:endParaRPr sz="1300">
                  <a:solidFill>
                    <a:srgbClr val="262626"/>
                  </a:solidFill>
                  <a:latin typeface="Arial"/>
                  <a:ea typeface="Arial"/>
                  <a:cs typeface="Arial"/>
                  <a:sym typeface="Arial"/>
                </a:endParaRPr>
              </a:p>
            </p:txBody>
          </p:sp>
          <p:sp>
            <p:nvSpPr>
              <p:cNvPr id="486" name="Google Shape;486;p15"/>
              <p:cNvSpPr txBox="1"/>
              <p:nvPr/>
            </p:nvSpPr>
            <p:spPr>
              <a:xfrm>
                <a:off x="6007147" y="3537012"/>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487" name="Google Shape;487;p15"/>
              <p:cNvSpPr txBox="1"/>
              <p:nvPr/>
            </p:nvSpPr>
            <p:spPr>
              <a:xfrm>
                <a:off x="6007147" y="4285476"/>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488" name="Google Shape;488;p15"/>
              <p:cNvSpPr txBox="1"/>
              <p:nvPr/>
            </p:nvSpPr>
            <p:spPr>
              <a:xfrm>
                <a:off x="6007147" y="5121188"/>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a:t>
                </a:r>
                <a:endParaRPr sz="1300">
                  <a:solidFill>
                    <a:srgbClr val="262626"/>
                  </a:solidFill>
                  <a:latin typeface="Arial"/>
                  <a:ea typeface="Arial"/>
                  <a:cs typeface="Arial"/>
                  <a:sym typeface="Arial"/>
                </a:endParaRPr>
              </a:p>
            </p:txBody>
          </p:sp>
          <p:sp>
            <p:nvSpPr>
              <p:cNvPr id="489" name="Google Shape;489;p15"/>
              <p:cNvSpPr txBox="1"/>
              <p:nvPr/>
            </p:nvSpPr>
            <p:spPr>
              <a:xfrm>
                <a:off x="5872793" y="3921578"/>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490" name="Google Shape;490;p15"/>
              <p:cNvSpPr txBox="1"/>
              <p:nvPr/>
            </p:nvSpPr>
            <p:spPr>
              <a:xfrm>
                <a:off x="5872793" y="4691531"/>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491" name="Google Shape;491;p15"/>
              <p:cNvSpPr txBox="1"/>
              <p:nvPr/>
            </p:nvSpPr>
            <p:spPr>
              <a:xfrm>
                <a:off x="5382264" y="5660240"/>
                <a:ext cx="60271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Sum</a:t>
                </a:r>
                <a:endParaRPr/>
              </a:p>
            </p:txBody>
          </p:sp>
          <p:sp>
            <p:nvSpPr>
              <p:cNvPr id="492" name="Google Shape;492;p15"/>
              <p:cNvSpPr txBox="1"/>
              <p:nvPr/>
            </p:nvSpPr>
            <p:spPr>
              <a:xfrm>
                <a:off x="5984977" y="5660239"/>
                <a:ext cx="42306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493" name="Google Shape;493;p15"/>
              <p:cNvSpPr txBox="1"/>
              <p:nvPr/>
            </p:nvSpPr>
            <p:spPr>
              <a:xfrm>
                <a:off x="1656270" y="3270821"/>
                <a:ext cx="735416"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x0(bias)</a:t>
                </a:r>
                <a:endParaRPr sz="1300">
                  <a:solidFill>
                    <a:srgbClr val="262626"/>
                  </a:solidFill>
                  <a:latin typeface="Arial"/>
                  <a:ea typeface="Arial"/>
                  <a:cs typeface="Arial"/>
                  <a:sym typeface="Arial"/>
                </a:endParaRPr>
              </a:p>
            </p:txBody>
          </p:sp>
          <p:sp>
            <p:nvSpPr>
              <p:cNvPr id="494" name="Google Shape;494;p15"/>
              <p:cNvSpPr txBox="1"/>
              <p:nvPr/>
            </p:nvSpPr>
            <p:spPr>
              <a:xfrm>
                <a:off x="2089076" y="4368936"/>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a:t>
                </a:r>
                <a:endParaRPr sz="1300">
                  <a:solidFill>
                    <a:srgbClr val="262626"/>
                  </a:solidFill>
                  <a:latin typeface="Arial"/>
                  <a:ea typeface="Arial"/>
                  <a:cs typeface="Arial"/>
                  <a:sym typeface="Arial"/>
                </a:endParaRPr>
              </a:p>
            </p:txBody>
          </p:sp>
          <p:sp>
            <p:nvSpPr>
              <p:cNvPr id="495" name="Google Shape;495;p15"/>
              <p:cNvSpPr txBox="1"/>
              <p:nvPr/>
            </p:nvSpPr>
            <p:spPr>
              <a:xfrm>
                <a:off x="2089076" y="5460184"/>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a:t>
                </a:r>
                <a:endParaRPr sz="1300">
                  <a:solidFill>
                    <a:srgbClr val="262626"/>
                  </a:solidFill>
                  <a:latin typeface="Arial"/>
                  <a:ea typeface="Arial"/>
                  <a:cs typeface="Arial"/>
                  <a:sym typeface="Arial"/>
                </a:endParaRPr>
              </a:p>
            </p:txBody>
          </p:sp>
        </p:grp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grpSp>
        <p:nvGrpSpPr>
          <p:cNvPr id="3773" name="Google Shape;3773;p150"/>
          <p:cNvGrpSpPr/>
          <p:nvPr/>
        </p:nvGrpSpPr>
        <p:grpSpPr>
          <a:xfrm>
            <a:off x="1548280" y="1772816"/>
            <a:ext cx="7819449" cy="4502041"/>
            <a:chOff x="1481864" y="1804636"/>
            <a:chExt cx="7137126" cy="4578753"/>
          </a:xfrm>
        </p:grpSpPr>
        <p:grpSp>
          <p:nvGrpSpPr>
            <p:cNvPr id="3774" name="Google Shape;3774;p150"/>
            <p:cNvGrpSpPr/>
            <p:nvPr/>
          </p:nvGrpSpPr>
          <p:grpSpPr>
            <a:xfrm>
              <a:off x="1481864" y="1804636"/>
              <a:ext cx="3088489" cy="4578753"/>
              <a:chOff x="1481864" y="1804636"/>
              <a:chExt cx="3088489" cy="4578753"/>
            </a:xfrm>
          </p:grpSpPr>
          <p:sp>
            <p:nvSpPr>
              <p:cNvPr id="3775" name="Google Shape;3775;p150"/>
              <p:cNvSpPr/>
              <p:nvPr/>
            </p:nvSpPr>
            <p:spPr>
              <a:xfrm>
                <a:off x="1481864" y="1868131"/>
                <a:ext cx="1579880" cy="489060"/>
              </a:xfrm>
              <a:prstGeom prst="roundRect">
                <a:avLst>
                  <a:gd fmla="val 12512"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tf.keras</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tf.estimator</a:t>
                </a:r>
                <a:endParaRPr sz="1200">
                  <a:solidFill>
                    <a:schemeClr val="dk1"/>
                  </a:solidFill>
                  <a:latin typeface="Arial"/>
                  <a:ea typeface="Arial"/>
                  <a:cs typeface="Arial"/>
                  <a:sym typeface="Arial"/>
                </a:endParaRPr>
              </a:p>
            </p:txBody>
          </p:sp>
          <p:sp>
            <p:nvSpPr>
              <p:cNvPr id="3776" name="Google Shape;3776;p150"/>
              <p:cNvSpPr/>
              <p:nvPr/>
            </p:nvSpPr>
            <p:spPr>
              <a:xfrm>
                <a:off x="1481864" y="2502919"/>
                <a:ext cx="1579880" cy="1244318"/>
              </a:xfrm>
              <a:prstGeom prst="roundRect">
                <a:avLst>
                  <a:gd fmla="val 5191"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tf.nn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tf.losses</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tf.metrics</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tf.optimizers</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tf.train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tf.initializers</a:t>
                </a:r>
                <a:endParaRPr sz="1200">
                  <a:solidFill>
                    <a:schemeClr val="dk1"/>
                  </a:solidFill>
                  <a:latin typeface="Arial"/>
                  <a:ea typeface="Arial"/>
                  <a:cs typeface="Arial"/>
                  <a:sym typeface="Arial"/>
                </a:endParaRPr>
              </a:p>
            </p:txBody>
          </p:sp>
          <p:sp>
            <p:nvSpPr>
              <p:cNvPr id="3777" name="Google Shape;3777;p150"/>
              <p:cNvSpPr/>
              <p:nvPr/>
            </p:nvSpPr>
            <p:spPr>
              <a:xfrm>
                <a:off x="1481864" y="3892965"/>
                <a:ext cx="1579880" cy="489060"/>
              </a:xfrm>
              <a:prstGeom prst="roundRect">
                <a:avLst>
                  <a:gd fmla="val 12512"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tf.GradientTape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tf.gradients ()</a:t>
                </a:r>
                <a:endParaRPr sz="1200">
                  <a:solidFill>
                    <a:schemeClr val="dk1"/>
                  </a:solidFill>
                  <a:latin typeface="Arial"/>
                  <a:ea typeface="Arial"/>
                  <a:cs typeface="Arial"/>
                  <a:sym typeface="Arial"/>
                </a:endParaRPr>
              </a:p>
            </p:txBody>
          </p:sp>
          <p:sp>
            <p:nvSpPr>
              <p:cNvPr id="3778" name="Google Shape;3778;p150"/>
              <p:cNvSpPr/>
              <p:nvPr/>
            </p:nvSpPr>
            <p:spPr>
              <a:xfrm>
                <a:off x="1481864" y="4527753"/>
                <a:ext cx="1579880" cy="1302451"/>
              </a:xfrm>
              <a:prstGeom prst="roundRect">
                <a:avLst>
                  <a:gd fmla="val 5191"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tf.data</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tf.feature_column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tf.audio</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tf.image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tf.io</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tf.queue</a:t>
                </a:r>
                <a:endParaRPr sz="1200">
                  <a:solidFill>
                    <a:schemeClr val="dk1"/>
                  </a:solidFill>
                  <a:latin typeface="Arial"/>
                  <a:ea typeface="Arial"/>
                  <a:cs typeface="Arial"/>
                  <a:sym typeface="Arial"/>
                </a:endParaRPr>
              </a:p>
            </p:txBody>
          </p:sp>
          <p:sp>
            <p:nvSpPr>
              <p:cNvPr id="3779" name="Google Shape;3779;p150"/>
              <p:cNvSpPr/>
              <p:nvPr/>
            </p:nvSpPr>
            <p:spPr>
              <a:xfrm>
                <a:off x="1481864" y="5975931"/>
                <a:ext cx="1579880" cy="346866"/>
              </a:xfrm>
              <a:prstGeom prst="roundRect">
                <a:avLst>
                  <a:gd fmla="val 16667"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tf.summary</a:t>
                </a:r>
                <a:endParaRPr sz="1200">
                  <a:solidFill>
                    <a:schemeClr val="dk1"/>
                  </a:solidFill>
                  <a:latin typeface="Arial"/>
                  <a:ea typeface="Arial"/>
                  <a:cs typeface="Arial"/>
                  <a:sym typeface="Arial"/>
                </a:endParaRPr>
              </a:p>
            </p:txBody>
          </p:sp>
          <p:sp>
            <p:nvSpPr>
              <p:cNvPr id="3780" name="Google Shape;3780;p150"/>
              <p:cNvSpPr txBox="1"/>
              <p:nvPr/>
            </p:nvSpPr>
            <p:spPr>
              <a:xfrm>
                <a:off x="3279601" y="1804636"/>
                <a:ext cx="1290752" cy="65314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High-level </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Deep Learning API</a:t>
                </a:r>
                <a:endParaRPr sz="1200">
                  <a:solidFill>
                    <a:srgbClr val="262626"/>
                  </a:solidFill>
                  <a:latin typeface="Arial"/>
                  <a:ea typeface="Arial"/>
                  <a:cs typeface="Arial"/>
                  <a:sym typeface="Arial"/>
                </a:endParaRPr>
              </a:p>
            </p:txBody>
          </p:sp>
          <p:sp>
            <p:nvSpPr>
              <p:cNvPr id="3781" name="Google Shape;3781;p150"/>
              <p:cNvSpPr txBox="1"/>
              <p:nvPr/>
            </p:nvSpPr>
            <p:spPr>
              <a:xfrm>
                <a:off x="3279601" y="2785792"/>
                <a:ext cx="1167755" cy="65314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Low-level </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Deep Learning API</a:t>
                </a:r>
                <a:endParaRPr sz="1200">
                  <a:solidFill>
                    <a:srgbClr val="262626"/>
                  </a:solidFill>
                  <a:latin typeface="Arial"/>
                  <a:ea typeface="Arial"/>
                  <a:cs typeface="Arial"/>
                  <a:sym typeface="Arial"/>
                </a:endParaRPr>
              </a:p>
            </p:txBody>
          </p:sp>
          <p:sp>
            <p:nvSpPr>
              <p:cNvPr id="3782" name="Google Shape;3782;p150"/>
              <p:cNvSpPr txBox="1"/>
              <p:nvPr/>
            </p:nvSpPr>
            <p:spPr>
              <a:xfrm>
                <a:off x="3279601" y="5916856"/>
                <a:ext cx="1167755" cy="4665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TensorBoard</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en-US" sz="1200">
                    <a:solidFill>
                      <a:srgbClr val="262626"/>
                    </a:solidFill>
                    <a:latin typeface="Arial"/>
                    <a:ea typeface="Arial"/>
                    <a:cs typeface="Arial"/>
                    <a:sym typeface="Arial"/>
                  </a:rPr>
                  <a:t>visualization</a:t>
                </a:r>
                <a:endParaRPr sz="1200">
                  <a:solidFill>
                    <a:srgbClr val="262626"/>
                  </a:solidFill>
                  <a:latin typeface="Arial"/>
                  <a:ea typeface="Arial"/>
                  <a:cs typeface="Arial"/>
                  <a:sym typeface="Arial"/>
                </a:endParaRPr>
              </a:p>
            </p:txBody>
          </p:sp>
          <p:sp>
            <p:nvSpPr>
              <p:cNvPr id="3783" name="Google Shape;3783;p150"/>
              <p:cNvSpPr txBox="1"/>
              <p:nvPr/>
            </p:nvSpPr>
            <p:spPr>
              <a:xfrm>
                <a:off x="3279601" y="4952450"/>
                <a:ext cx="1167755" cy="4665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Input, output,</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preprocessing</a:t>
                </a:r>
                <a:endParaRPr sz="1200">
                  <a:solidFill>
                    <a:srgbClr val="262626"/>
                  </a:solidFill>
                  <a:latin typeface="Arial"/>
                  <a:ea typeface="Arial"/>
                  <a:cs typeface="Arial"/>
                  <a:sym typeface="Arial"/>
                </a:endParaRPr>
              </a:p>
            </p:txBody>
          </p:sp>
          <p:sp>
            <p:nvSpPr>
              <p:cNvPr id="3784" name="Google Shape;3784;p150"/>
              <p:cNvSpPr txBox="1"/>
              <p:nvPr/>
            </p:nvSpPr>
            <p:spPr>
              <a:xfrm>
                <a:off x="3279601" y="3915492"/>
                <a:ext cx="1167755" cy="4665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Automatic </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differentiation</a:t>
                </a:r>
                <a:endParaRPr sz="1200">
                  <a:solidFill>
                    <a:srgbClr val="262626"/>
                  </a:solidFill>
                  <a:latin typeface="Arial"/>
                  <a:ea typeface="Arial"/>
                  <a:cs typeface="Arial"/>
                  <a:sym typeface="Arial"/>
                </a:endParaRPr>
              </a:p>
            </p:txBody>
          </p:sp>
          <p:sp>
            <p:nvSpPr>
              <p:cNvPr id="3785" name="Google Shape;3785;p150"/>
              <p:cNvSpPr/>
              <p:nvPr/>
            </p:nvSpPr>
            <p:spPr>
              <a:xfrm>
                <a:off x="3151212" y="1868131"/>
                <a:ext cx="108000" cy="489060"/>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6" name="Google Shape;3786;p150"/>
              <p:cNvSpPr/>
              <p:nvPr/>
            </p:nvSpPr>
            <p:spPr>
              <a:xfrm>
                <a:off x="3151212" y="2502919"/>
                <a:ext cx="108000" cy="1244316"/>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7" name="Google Shape;3787;p150"/>
              <p:cNvSpPr/>
              <p:nvPr/>
            </p:nvSpPr>
            <p:spPr>
              <a:xfrm>
                <a:off x="3151212" y="3893952"/>
                <a:ext cx="108000" cy="489600"/>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8" name="Google Shape;3788;p150"/>
              <p:cNvSpPr/>
              <p:nvPr/>
            </p:nvSpPr>
            <p:spPr>
              <a:xfrm>
                <a:off x="3151212" y="4527753"/>
                <a:ext cx="108000" cy="1302450"/>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9" name="Google Shape;3789;p150"/>
              <p:cNvSpPr/>
              <p:nvPr/>
            </p:nvSpPr>
            <p:spPr>
              <a:xfrm>
                <a:off x="3151212" y="5980515"/>
                <a:ext cx="108000" cy="342281"/>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90" name="Google Shape;3790;p150"/>
            <p:cNvGrpSpPr/>
            <p:nvPr/>
          </p:nvGrpSpPr>
          <p:grpSpPr>
            <a:xfrm>
              <a:off x="4665213" y="1864382"/>
              <a:ext cx="3953777" cy="4458414"/>
              <a:chOff x="4737221" y="1864382"/>
              <a:chExt cx="3953777" cy="4458414"/>
            </a:xfrm>
          </p:grpSpPr>
          <p:sp>
            <p:nvSpPr>
              <p:cNvPr id="3791" name="Google Shape;3791;p150"/>
              <p:cNvSpPr/>
              <p:nvPr/>
            </p:nvSpPr>
            <p:spPr>
              <a:xfrm>
                <a:off x="4737221" y="1868131"/>
                <a:ext cx="1579880" cy="1553650"/>
              </a:xfrm>
              <a:prstGeom prst="roundRect">
                <a:avLst>
                  <a:gd fmla="val 5191"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tf.distribute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tf.saved_model</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tf.autograph</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tf.graph_util</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tf.lite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tf.quantization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tf.tpu</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tf.xla</a:t>
                </a:r>
                <a:endParaRPr sz="1200">
                  <a:solidFill>
                    <a:schemeClr val="dk1"/>
                  </a:solidFill>
                  <a:latin typeface="Arial"/>
                  <a:ea typeface="Arial"/>
                  <a:cs typeface="Arial"/>
                  <a:sym typeface="Arial"/>
                </a:endParaRPr>
              </a:p>
            </p:txBody>
          </p:sp>
          <p:sp>
            <p:nvSpPr>
              <p:cNvPr id="3792" name="Google Shape;3792;p150"/>
              <p:cNvSpPr/>
              <p:nvPr/>
            </p:nvSpPr>
            <p:spPr>
              <a:xfrm>
                <a:off x="4737221" y="3484837"/>
                <a:ext cx="1579880" cy="1214955"/>
              </a:xfrm>
              <a:prstGeom prst="roundRect">
                <a:avLst>
                  <a:gd fmla="val 5191"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tf.lookup</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tf.nest</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tf.ragged</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tf.sets</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tf.sparse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th.strings</a:t>
                </a:r>
                <a:endParaRPr sz="1200">
                  <a:solidFill>
                    <a:schemeClr val="dk1"/>
                  </a:solidFill>
                  <a:latin typeface="Arial"/>
                  <a:ea typeface="Arial"/>
                  <a:cs typeface="Arial"/>
                  <a:sym typeface="Arial"/>
                </a:endParaRPr>
              </a:p>
            </p:txBody>
          </p:sp>
          <p:sp>
            <p:nvSpPr>
              <p:cNvPr id="3793" name="Google Shape;3793;p150"/>
              <p:cNvSpPr/>
              <p:nvPr/>
            </p:nvSpPr>
            <p:spPr>
              <a:xfrm>
                <a:off x="4737221" y="4762848"/>
                <a:ext cx="1579880" cy="1024931"/>
              </a:xfrm>
              <a:prstGeom prst="roundRect">
                <a:avLst>
                  <a:gd fmla="val 5191"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tf.math</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tf.linalg</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tf.signal</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tf.random</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tf.bitwise</a:t>
                </a:r>
                <a:endParaRPr sz="1200">
                  <a:solidFill>
                    <a:schemeClr val="dk1"/>
                  </a:solidFill>
                  <a:latin typeface="Arial"/>
                  <a:ea typeface="Arial"/>
                  <a:cs typeface="Arial"/>
                  <a:sym typeface="Arial"/>
                </a:endParaRPr>
              </a:p>
            </p:txBody>
          </p:sp>
          <p:sp>
            <p:nvSpPr>
              <p:cNvPr id="3794" name="Google Shape;3794;p150"/>
              <p:cNvSpPr/>
              <p:nvPr/>
            </p:nvSpPr>
            <p:spPr>
              <a:xfrm>
                <a:off x="4737221" y="5850836"/>
                <a:ext cx="1579880" cy="471960"/>
              </a:xfrm>
              <a:prstGeom prst="roundRect">
                <a:avLst>
                  <a:gd fmla="val 11360" name="adj"/>
                </a:avLst>
              </a:prstGeom>
              <a:solidFill>
                <a:srgbClr val="DDEAF6"/>
              </a:solidFill>
              <a:ln cap="flat" cmpd="sng" w="12700">
                <a:solidFill>
                  <a:srgbClr val="2E75B5"/>
                </a:solidFill>
                <a:prstDash val="solid"/>
                <a:miter lim="800000"/>
                <a:headEnd len="sm" w="sm" type="none"/>
                <a:tailEnd len="sm" w="sm" type="none"/>
              </a:ln>
            </p:spPr>
            <p:txBody>
              <a:bodyPr anchorCtr="0" anchor="ctr" bIns="36000" lIns="72000" spcFirstLastPara="1" rIns="91425" wrap="square" tIns="36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tf.compat</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tf.config       </a:t>
                </a:r>
                <a:r>
                  <a:rPr i="1" lang="en-US" sz="1200">
                    <a:solidFill>
                      <a:schemeClr val="dk1"/>
                    </a:solidFill>
                    <a:latin typeface="Arial"/>
                    <a:ea typeface="Arial"/>
                    <a:cs typeface="Arial"/>
                    <a:sym typeface="Arial"/>
                  </a:rPr>
                  <a:t>&amp;more</a:t>
                </a:r>
                <a:endParaRPr i="1" sz="1200">
                  <a:solidFill>
                    <a:schemeClr val="dk1"/>
                  </a:solidFill>
                  <a:latin typeface="Arial"/>
                  <a:ea typeface="Arial"/>
                  <a:cs typeface="Arial"/>
                  <a:sym typeface="Arial"/>
                </a:endParaRPr>
              </a:p>
            </p:txBody>
          </p:sp>
          <p:sp>
            <p:nvSpPr>
              <p:cNvPr id="3795" name="Google Shape;3795;p150"/>
              <p:cNvSpPr txBox="1"/>
              <p:nvPr/>
            </p:nvSpPr>
            <p:spPr>
              <a:xfrm>
                <a:off x="6580921" y="2467955"/>
                <a:ext cx="1400609" cy="4665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Distribution and </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optimization</a:t>
                </a:r>
                <a:endParaRPr sz="1200">
                  <a:solidFill>
                    <a:srgbClr val="262626"/>
                  </a:solidFill>
                  <a:latin typeface="Arial"/>
                  <a:ea typeface="Arial"/>
                  <a:cs typeface="Arial"/>
                  <a:sym typeface="Arial"/>
                </a:endParaRPr>
              </a:p>
            </p:txBody>
          </p:sp>
          <p:sp>
            <p:nvSpPr>
              <p:cNvPr id="3796" name="Google Shape;3796;p150"/>
              <p:cNvSpPr txBox="1"/>
              <p:nvPr/>
            </p:nvSpPr>
            <p:spPr>
              <a:xfrm>
                <a:off x="6557718" y="3873406"/>
                <a:ext cx="1167755" cy="4665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Specific data </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structures</a:t>
                </a:r>
                <a:endParaRPr sz="1200">
                  <a:solidFill>
                    <a:srgbClr val="262626"/>
                  </a:solidFill>
                  <a:latin typeface="Arial"/>
                  <a:ea typeface="Arial"/>
                  <a:cs typeface="Arial"/>
                  <a:sym typeface="Arial"/>
                </a:endParaRPr>
              </a:p>
            </p:txBody>
          </p:sp>
          <p:sp>
            <p:nvSpPr>
              <p:cNvPr id="3797" name="Google Shape;3797;p150"/>
              <p:cNvSpPr txBox="1"/>
              <p:nvPr/>
            </p:nvSpPr>
            <p:spPr>
              <a:xfrm>
                <a:off x="6582341" y="5948316"/>
                <a:ext cx="1167755" cy="2799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Others</a:t>
                </a:r>
                <a:endParaRPr sz="1200">
                  <a:solidFill>
                    <a:srgbClr val="262626"/>
                  </a:solidFill>
                  <a:latin typeface="Arial"/>
                  <a:ea typeface="Arial"/>
                  <a:cs typeface="Arial"/>
                  <a:sym typeface="Arial"/>
                </a:endParaRPr>
              </a:p>
            </p:txBody>
          </p:sp>
          <p:sp>
            <p:nvSpPr>
              <p:cNvPr id="3798" name="Google Shape;3798;p150"/>
              <p:cNvSpPr txBox="1"/>
              <p:nvPr/>
            </p:nvSpPr>
            <p:spPr>
              <a:xfrm>
                <a:off x="6557718" y="4924291"/>
                <a:ext cx="2133280" cy="65314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Math operations including</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Linear algebra and signal processing</a:t>
                </a:r>
                <a:endParaRPr sz="1200">
                  <a:solidFill>
                    <a:srgbClr val="262626"/>
                  </a:solidFill>
                  <a:latin typeface="Arial"/>
                  <a:ea typeface="Arial"/>
                  <a:cs typeface="Arial"/>
                  <a:sym typeface="Arial"/>
                </a:endParaRPr>
              </a:p>
            </p:txBody>
          </p:sp>
          <p:sp>
            <p:nvSpPr>
              <p:cNvPr id="3799" name="Google Shape;3799;p150"/>
              <p:cNvSpPr/>
              <p:nvPr/>
            </p:nvSpPr>
            <p:spPr>
              <a:xfrm>
                <a:off x="6411961" y="1864382"/>
                <a:ext cx="108000" cy="1557399"/>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0" name="Google Shape;3800;p150"/>
              <p:cNvSpPr/>
              <p:nvPr/>
            </p:nvSpPr>
            <p:spPr>
              <a:xfrm>
                <a:off x="6411961" y="3483145"/>
                <a:ext cx="108000" cy="1214955"/>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1" name="Google Shape;3801;p150"/>
              <p:cNvSpPr/>
              <p:nvPr/>
            </p:nvSpPr>
            <p:spPr>
              <a:xfrm>
                <a:off x="6411961" y="4759463"/>
                <a:ext cx="108000" cy="1024931"/>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2" name="Google Shape;3802;p150"/>
              <p:cNvSpPr/>
              <p:nvPr/>
            </p:nvSpPr>
            <p:spPr>
              <a:xfrm>
                <a:off x="6411961" y="5845757"/>
                <a:ext cx="108000" cy="471961"/>
              </a:xfrm>
              <a:prstGeom prst="rightBracket">
                <a:avLst>
                  <a:gd fmla="val 8333"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803" name="Google Shape;3803;p150"/>
          <p:cNvGrpSpPr/>
          <p:nvPr/>
        </p:nvGrpSpPr>
        <p:grpSpPr>
          <a:xfrm>
            <a:off x="450000" y="450000"/>
            <a:ext cx="9018000" cy="276999"/>
            <a:chOff x="450000" y="450000"/>
            <a:chExt cx="9018000" cy="276999"/>
          </a:xfrm>
        </p:grpSpPr>
        <p:sp>
          <p:nvSpPr>
            <p:cNvPr id="3804" name="Google Shape;3804;p1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Main Features of TensorFlow</a:t>
              </a:r>
              <a:endParaRPr sz="1800">
                <a:solidFill>
                  <a:schemeClr val="lt1"/>
                </a:solidFill>
                <a:latin typeface="Arial"/>
                <a:ea typeface="Arial"/>
                <a:cs typeface="Arial"/>
                <a:sym typeface="Arial"/>
              </a:endParaRPr>
            </a:p>
          </p:txBody>
        </p:sp>
        <p:sp>
          <p:nvSpPr>
            <p:cNvPr id="3805" name="Google Shape;3805;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806" name="Google Shape;3806;p150"/>
          <p:cNvGrpSpPr/>
          <p:nvPr/>
        </p:nvGrpSpPr>
        <p:grpSpPr>
          <a:xfrm>
            <a:off x="559817" y="1340768"/>
            <a:ext cx="8783192" cy="215444"/>
            <a:chOff x="559817" y="2136914"/>
            <a:chExt cx="8783192" cy="215444"/>
          </a:xfrm>
        </p:grpSpPr>
        <p:sp>
          <p:nvSpPr>
            <p:cNvPr id="3807" name="Google Shape;3807;p1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08" name="Google Shape;3808;p15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Summary of the entire Python API in TensorFlow</a:t>
              </a:r>
              <a:endParaRPr sz="1400">
                <a:solidFill>
                  <a:srgbClr val="262626"/>
                </a:solidFill>
                <a:latin typeface="Arial"/>
                <a:ea typeface="Arial"/>
                <a:cs typeface="Arial"/>
                <a:sym typeface="Arial"/>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grpSp>
        <p:nvGrpSpPr>
          <p:cNvPr id="3814" name="Google Shape;3814;p151"/>
          <p:cNvGrpSpPr/>
          <p:nvPr/>
        </p:nvGrpSpPr>
        <p:grpSpPr>
          <a:xfrm>
            <a:off x="912071" y="2748696"/>
            <a:ext cx="7999782" cy="2733977"/>
            <a:chOff x="912071" y="2748696"/>
            <a:chExt cx="7999782" cy="2733977"/>
          </a:xfrm>
        </p:grpSpPr>
        <p:sp>
          <p:nvSpPr>
            <p:cNvPr id="3815" name="Google Shape;3815;p151"/>
            <p:cNvSpPr/>
            <p:nvPr/>
          </p:nvSpPr>
          <p:spPr>
            <a:xfrm>
              <a:off x="912071" y="3133792"/>
              <a:ext cx="7999782"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Deep Learning Methods with TensorFlow and Keras </a:t>
              </a:r>
              <a:endParaRPr/>
            </a:p>
          </p:txBody>
        </p:sp>
        <p:sp>
          <p:nvSpPr>
            <p:cNvPr id="3816" name="Google Shape;3816;p151"/>
            <p:cNvSpPr/>
            <p:nvPr/>
          </p:nvSpPr>
          <p:spPr>
            <a:xfrm>
              <a:off x="912071" y="274869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3817" name="Google Shape;3817;p151"/>
            <p:cNvGrpSpPr/>
            <p:nvPr/>
          </p:nvGrpSpPr>
          <p:grpSpPr>
            <a:xfrm>
              <a:off x="1051307" y="4365104"/>
              <a:ext cx="5700472" cy="1117569"/>
              <a:chOff x="1051307" y="3923538"/>
              <a:chExt cx="5700472" cy="1117569"/>
            </a:xfrm>
          </p:grpSpPr>
          <p:grpSp>
            <p:nvGrpSpPr>
              <p:cNvPr id="3818" name="Google Shape;3818;p151"/>
              <p:cNvGrpSpPr/>
              <p:nvPr/>
            </p:nvGrpSpPr>
            <p:grpSpPr>
              <a:xfrm>
                <a:off x="1051307" y="3923538"/>
                <a:ext cx="5700472" cy="707780"/>
                <a:chOff x="1051307" y="4065033"/>
                <a:chExt cx="5700472" cy="707780"/>
              </a:xfrm>
            </p:grpSpPr>
            <p:sp>
              <p:nvSpPr>
                <p:cNvPr id="3819" name="Google Shape;3819;p151"/>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Main Features of TensorFlow</a:t>
                  </a:r>
                  <a:endParaRPr/>
                </a:p>
              </p:txBody>
            </p:sp>
            <p:sp>
              <p:nvSpPr>
                <p:cNvPr id="3820" name="Google Shape;3820;p151"/>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3821" name="Google Shape;3821;p151"/>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3.2. Keras Basics</a:t>
                  </a:r>
                  <a:endParaRPr/>
                </a:p>
              </p:txBody>
            </p:sp>
            <p:sp>
              <p:nvSpPr>
                <p:cNvPr id="3822" name="Google Shape;3822;p151"/>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3823" name="Google Shape;3823;p151"/>
              <p:cNvSpPr/>
              <p:nvPr/>
            </p:nvSpPr>
            <p:spPr>
              <a:xfrm>
                <a:off x="1234128" y="476419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AI with Keras</a:t>
                </a:r>
                <a:endParaRPr/>
              </a:p>
            </p:txBody>
          </p:sp>
          <p:sp>
            <p:nvSpPr>
              <p:cNvPr id="3824" name="Google Shape;3824;p151"/>
              <p:cNvSpPr/>
              <p:nvPr/>
            </p:nvSpPr>
            <p:spPr>
              <a:xfrm>
                <a:off x="1051307" y="476302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9" name="Shape 3829"/>
        <p:cNvGrpSpPr/>
        <p:nvPr/>
      </p:nvGrpSpPr>
      <p:grpSpPr>
        <a:xfrm>
          <a:off x="0" y="0"/>
          <a:ext cx="0" cy="0"/>
          <a:chOff x="0" y="0"/>
          <a:chExt cx="0" cy="0"/>
        </a:xfrm>
      </p:grpSpPr>
      <p:grpSp>
        <p:nvGrpSpPr>
          <p:cNvPr id="3830" name="Google Shape;3830;p152"/>
          <p:cNvGrpSpPr/>
          <p:nvPr/>
        </p:nvGrpSpPr>
        <p:grpSpPr>
          <a:xfrm>
            <a:off x="450000" y="450000"/>
            <a:ext cx="9018000" cy="276999"/>
            <a:chOff x="450000" y="450000"/>
            <a:chExt cx="9018000" cy="276999"/>
          </a:xfrm>
        </p:grpSpPr>
        <p:sp>
          <p:nvSpPr>
            <p:cNvPr id="3831" name="Google Shape;3831;p1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832" name="Google Shape;3832;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3833" name="Google Shape;3833;p1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Keras Basics</a:t>
            </a:r>
            <a:endParaRPr sz="2400">
              <a:solidFill>
                <a:srgbClr val="0C0C0C"/>
              </a:solidFill>
              <a:latin typeface="Arial"/>
              <a:ea typeface="Arial"/>
              <a:cs typeface="Arial"/>
              <a:sym typeface="Arial"/>
            </a:endParaRPr>
          </a:p>
        </p:txBody>
      </p:sp>
      <p:sp>
        <p:nvSpPr>
          <p:cNvPr id="3834" name="Google Shape;3834;p152"/>
          <p:cNvSpPr/>
          <p:nvPr/>
        </p:nvSpPr>
        <p:spPr>
          <a:xfrm>
            <a:off x="558924" y="1864185"/>
            <a:ext cx="8909076" cy="10567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560"/>
              <a:buFont typeface="Arial"/>
              <a:buChar char="•"/>
            </a:pPr>
            <a:r>
              <a:rPr lang="en-US" sz="1300">
                <a:solidFill>
                  <a:schemeClr val="dk1"/>
                </a:solidFill>
                <a:latin typeface="Arial"/>
                <a:ea typeface="Arial"/>
                <a:cs typeface="Arial"/>
                <a:sym typeface="Arial"/>
              </a:rPr>
              <a:t>The most popular backend up to this day was TensorFlow which was the default backend for Keras.</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Since more and more TensorFlow users worked with Keras for high-level APIs, TensorFlow developers had to consider containing the Keras project in a separate module (tf.keras).</a:t>
            </a:r>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In TensorFlow 2.0, Keras and tf.keras are synchronized.</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9" name="Shape 3839"/>
        <p:cNvGrpSpPr/>
        <p:nvPr/>
      </p:nvGrpSpPr>
      <p:grpSpPr>
        <a:xfrm>
          <a:off x="0" y="0"/>
          <a:ext cx="0" cy="0"/>
          <a:chOff x="0" y="0"/>
          <a:chExt cx="0" cy="0"/>
        </a:xfrm>
      </p:grpSpPr>
      <p:grpSp>
        <p:nvGrpSpPr>
          <p:cNvPr id="3840" name="Google Shape;3840;p153"/>
          <p:cNvGrpSpPr/>
          <p:nvPr/>
        </p:nvGrpSpPr>
        <p:grpSpPr>
          <a:xfrm>
            <a:off x="450000" y="450000"/>
            <a:ext cx="9018000" cy="276999"/>
            <a:chOff x="450000" y="450000"/>
            <a:chExt cx="9018000" cy="276999"/>
          </a:xfrm>
        </p:grpSpPr>
        <p:sp>
          <p:nvSpPr>
            <p:cNvPr id="3841" name="Google Shape;3841;p1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842" name="Google Shape;3842;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843" name="Google Shape;3843;p153"/>
          <p:cNvGrpSpPr/>
          <p:nvPr/>
        </p:nvGrpSpPr>
        <p:grpSpPr>
          <a:xfrm>
            <a:off x="559817" y="1428745"/>
            <a:ext cx="8783192" cy="215444"/>
            <a:chOff x="559817" y="2136914"/>
            <a:chExt cx="8783192" cy="215444"/>
          </a:xfrm>
        </p:grpSpPr>
        <p:sp>
          <p:nvSpPr>
            <p:cNvPr id="3844" name="Google Shape;3844;p1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45" name="Google Shape;3845;p15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the Keras library</a:t>
              </a:r>
              <a:endParaRPr sz="1400">
                <a:solidFill>
                  <a:srgbClr val="262626"/>
                </a:solidFill>
                <a:latin typeface="Arial"/>
                <a:ea typeface="Arial"/>
                <a:cs typeface="Arial"/>
                <a:sym typeface="Arial"/>
              </a:endParaRPr>
            </a:p>
          </p:txBody>
        </p:sp>
      </p:grpSp>
      <p:sp>
        <p:nvSpPr>
          <p:cNvPr id="3846" name="Google Shape;3846;p153"/>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high-end deep learning library</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Does not support the low-end tensor operations.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Runs on top of TensorFlow.</a:t>
            </a:r>
            <a:endParaRPr/>
          </a:p>
        </p:txBody>
      </p:sp>
      <p:grpSp>
        <p:nvGrpSpPr>
          <p:cNvPr id="3847" name="Google Shape;3847;p153"/>
          <p:cNvGrpSpPr/>
          <p:nvPr/>
        </p:nvGrpSpPr>
        <p:grpSpPr>
          <a:xfrm>
            <a:off x="584573" y="2780928"/>
            <a:ext cx="5612994" cy="2071537"/>
            <a:chOff x="965266" y="3761892"/>
            <a:chExt cx="5612994" cy="2071537"/>
          </a:xfrm>
        </p:grpSpPr>
        <p:grpSp>
          <p:nvGrpSpPr>
            <p:cNvPr id="3848" name="Google Shape;3848;p153"/>
            <p:cNvGrpSpPr/>
            <p:nvPr/>
          </p:nvGrpSpPr>
          <p:grpSpPr>
            <a:xfrm>
              <a:off x="3324565" y="3761892"/>
              <a:ext cx="3253695" cy="2071537"/>
              <a:chOff x="3324565" y="3989025"/>
              <a:chExt cx="3253695" cy="2071537"/>
            </a:xfrm>
          </p:grpSpPr>
          <p:sp>
            <p:nvSpPr>
              <p:cNvPr id="3849" name="Google Shape;3849;p153"/>
              <p:cNvSpPr/>
              <p:nvPr/>
            </p:nvSpPr>
            <p:spPr>
              <a:xfrm>
                <a:off x="3324567" y="3989025"/>
                <a:ext cx="3253693" cy="443175"/>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Keras</a:t>
                </a:r>
                <a:endParaRPr/>
              </a:p>
            </p:txBody>
          </p:sp>
          <p:sp>
            <p:nvSpPr>
              <p:cNvPr id="3850" name="Google Shape;3850;p153"/>
              <p:cNvSpPr/>
              <p:nvPr/>
            </p:nvSpPr>
            <p:spPr>
              <a:xfrm>
                <a:off x="3324567" y="4531812"/>
                <a:ext cx="3253693" cy="443175"/>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TensorFlow, Theano, …</a:t>
                </a:r>
                <a:endParaRPr/>
              </a:p>
            </p:txBody>
          </p:sp>
          <p:grpSp>
            <p:nvGrpSpPr>
              <p:cNvPr id="3851" name="Google Shape;3851;p153"/>
              <p:cNvGrpSpPr/>
              <p:nvPr/>
            </p:nvGrpSpPr>
            <p:grpSpPr>
              <a:xfrm>
                <a:off x="3324566" y="5074599"/>
                <a:ext cx="3253694" cy="443175"/>
                <a:chOff x="3324566" y="4979161"/>
                <a:chExt cx="3253694" cy="443175"/>
              </a:xfrm>
            </p:grpSpPr>
            <p:sp>
              <p:nvSpPr>
                <p:cNvPr id="3852" name="Google Shape;3852;p153"/>
                <p:cNvSpPr/>
                <p:nvPr/>
              </p:nvSpPr>
              <p:spPr>
                <a:xfrm>
                  <a:off x="3324566" y="4979161"/>
                  <a:ext cx="1565139" cy="443175"/>
                </a:xfrm>
                <a:prstGeom prst="roundRect">
                  <a:avLst>
                    <a:gd fmla="val 16667" name="adj"/>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CUDA</a:t>
                  </a:r>
                  <a:endParaRPr/>
                </a:p>
              </p:txBody>
            </p:sp>
            <p:sp>
              <p:nvSpPr>
                <p:cNvPr id="3853" name="Google Shape;3853;p153"/>
                <p:cNvSpPr/>
                <p:nvPr/>
              </p:nvSpPr>
              <p:spPr>
                <a:xfrm>
                  <a:off x="5013121" y="4979161"/>
                  <a:ext cx="1565139" cy="443175"/>
                </a:xfrm>
                <a:prstGeom prst="roundRect">
                  <a:avLst>
                    <a:gd fmla="val 16667" name="adj"/>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Blas, Eigen</a:t>
                  </a:r>
                  <a:endParaRPr/>
                </a:p>
              </p:txBody>
            </p:sp>
          </p:grpSp>
          <p:grpSp>
            <p:nvGrpSpPr>
              <p:cNvPr id="3854" name="Google Shape;3854;p153"/>
              <p:cNvGrpSpPr/>
              <p:nvPr/>
            </p:nvGrpSpPr>
            <p:grpSpPr>
              <a:xfrm>
                <a:off x="3324565" y="5617387"/>
                <a:ext cx="3253695" cy="443175"/>
                <a:chOff x="3324565" y="5617387"/>
                <a:chExt cx="3253695" cy="443175"/>
              </a:xfrm>
            </p:grpSpPr>
            <p:sp>
              <p:nvSpPr>
                <p:cNvPr id="3855" name="Google Shape;3855;p153"/>
                <p:cNvSpPr/>
                <p:nvPr/>
              </p:nvSpPr>
              <p:spPr>
                <a:xfrm>
                  <a:off x="3324565" y="5617387"/>
                  <a:ext cx="1565139" cy="443175"/>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GPU</a:t>
                  </a:r>
                  <a:endParaRPr/>
                </a:p>
              </p:txBody>
            </p:sp>
            <p:sp>
              <p:nvSpPr>
                <p:cNvPr id="3856" name="Google Shape;3856;p153"/>
                <p:cNvSpPr/>
                <p:nvPr/>
              </p:nvSpPr>
              <p:spPr>
                <a:xfrm>
                  <a:off x="5013121" y="5617387"/>
                  <a:ext cx="1565139" cy="443175"/>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CPU</a:t>
                  </a:r>
                  <a:endParaRPr/>
                </a:p>
              </p:txBody>
            </p:sp>
          </p:grpSp>
        </p:grpSp>
        <p:sp>
          <p:nvSpPr>
            <p:cNvPr id="3857" name="Google Shape;3857;p153"/>
            <p:cNvSpPr txBox="1"/>
            <p:nvPr/>
          </p:nvSpPr>
          <p:spPr>
            <a:xfrm>
              <a:off x="1279894" y="3837285"/>
              <a:ext cx="168439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High level APIs</a:t>
              </a:r>
              <a:endParaRPr sz="1300">
                <a:solidFill>
                  <a:schemeClr val="dk1"/>
                </a:solidFill>
                <a:latin typeface="Arial"/>
                <a:ea typeface="Arial"/>
                <a:cs typeface="Arial"/>
                <a:sym typeface="Arial"/>
              </a:endParaRPr>
            </a:p>
          </p:txBody>
        </p:sp>
        <p:sp>
          <p:nvSpPr>
            <p:cNvPr id="3858" name="Google Shape;3858;p153"/>
            <p:cNvSpPr txBox="1"/>
            <p:nvPr/>
          </p:nvSpPr>
          <p:spPr>
            <a:xfrm>
              <a:off x="1279894" y="4380072"/>
              <a:ext cx="168439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Framework</a:t>
              </a:r>
              <a:endParaRPr sz="1300">
                <a:solidFill>
                  <a:schemeClr val="dk1"/>
                </a:solidFill>
                <a:latin typeface="Arial"/>
                <a:ea typeface="Arial"/>
                <a:cs typeface="Arial"/>
                <a:sym typeface="Arial"/>
              </a:endParaRPr>
            </a:p>
          </p:txBody>
        </p:sp>
        <p:sp>
          <p:nvSpPr>
            <p:cNvPr id="3859" name="Google Shape;3859;p153"/>
            <p:cNvSpPr txBox="1"/>
            <p:nvPr/>
          </p:nvSpPr>
          <p:spPr>
            <a:xfrm>
              <a:off x="965266" y="4922859"/>
              <a:ext cx="228573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Linear Algebra, Math</a:t>
              </a:r>
              <a:endParaRPr sz="1300">
                <a:solidFill>
                  <a:schemeClr val="dk1"/>
                </a:solidFill>
                <a:latin typeface="Arial"/>
                <a:ea typeface="Arial"/>
                <a:cs typeface="Arial"/>
                <a:sym typeface="Arial"/>
              </a:endParaRPr>
            </a:p>
          </p:txBody>
        </p:sp>
        <p:sp>
          <p:nvSpPr>
            <p:cNvPr id="3860" name="Google Shape;3860;p153"/>
            <p:cNvSpPr txBox="1"/>
            <p:nvPr/>
          </p:nvSpPr>
          <p:spPr>
            <a:xfrm>
              <a:off x="1087670" y="5465647"/>
              <a:ext cx="205178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Hardware</a:t>
              </a:r>
              <a:endParaRPr sz="1300">
                <a:solidFill>
                  <a:schemeClr val="dk1"/>
                </a:solidFill>
                <a:latin typeface="Arial"/>
                <a:ea typeface="Arial"/>
                <a:cs typeface="Arial"/>
                <a:sym typeface="Arial"/>
              </a:endParaRPr>
            </a:p>
          </p:txBody>
        </p:sp>
        <p:sp>
          <p:nvSpPr>
            <p:cNvPr id="3861" name="Google Shape;3861;p153"/>
            <p:cNvSpPr/>
            <p:nvPr/>
          </p:nvSpPr>
          <p:spPr>
            <a:xfrm flipH="1">
              <a:off x="3099264" y="5410398"/>
              <a:ext cx="78171" cy="402886"/>
            </a:xfrm>
            <a:prstGeom prst="rightBrace">
              <a:avLst>
                <a:gd fmla="val 98540"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3862" name="Google Shape;3862;p153"/>
            <p:cNvSpPr/>
            <p:nvPr/>
          </p:nvSpPr>
          <p:spPr>
            <a:xfrm flipH="1">
              <a:off x="3099264" y="4867610"/>
              <a:ext cx="78171" cy="402886"/>
            </a:xfrm>
            <a:prstGeom prst="rightBrace">
              <a:avLst>
                <a:gd fmla="val 98540"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3863" name="Google Shape;3863;p153"/>
            <p:cNvSpPr/>
            <p:nvPr/>
          </p:nvSpPr>
          <p:spPr>
            <a:xfrm flipH="1">
              <a:off x="3099264" y="4324823"/>
              <a:ext cx="78171" cy="402886"/>
            </a:xfrm>
            <a:prstGeom prst="rightBrace">
              <a:avLst>
                <a:gd fmla="val 98540"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3864" name="Google Shape;3864;p153"/>
            <p:cNvSpPr/>
            <p:nvPr/>
          </p:nvSpPr>
          <p:spPr>
            <a:xfrm flipH="1">
              <a:off x="3099264" y="3782036"/>
              <a:ext cx="78171" cy="402886"/>
            </a:xfrm>
            <a:prstGeom prst="rightBrace">
              <a:avLst>
                <a:gd fmla="val 98540"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grpSp>
        <p:nvGrpSpPr>
          <p:cNvPr id="3870" name="Google Shape;3870;p154"/>
          <p:cNvGrpSpPr/>
          <p:nvPr/>
        </p:nvGrpSpPr>
        <p:grpSpPr>
          <a:xfrm>
            <a:off x="450000" y="450000"/>
            <a:ext cx="9018000" cy="276999"/>
            <a:chOff x="450000" y="450000"/>
            <a:chExt cx="9018000" cy="276999"/>
          </a:xfrm>
        </p:grpSpPr>
        <p:sp>
          <p:nvSpPr>
            <p:cNvPr id="3871" name="Google Shape;3871;p1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872" name="Google Shape;3872;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873" name="Google Shape;3873;p154"/>
          <p:cNvGrpSpPr/>
          <p:nvPr/>
        </p:nvGrpSpPr>
        <p:grpSpPr>
          <a:xfrm>
            <a:off x="559817" y="1428745"/>
            <a:ext cx="8783192" cy="215444"/>
            <a:chOff x="559817" y="2136914"/>
            <a:chExt cx="8783192" cy="215444"/>
          </a:xfrm>
        </p:grpSpPr>
        <p:sp>
          <p:nvSpPr>
            <p:cNvPr id="3874" name="Google Shape;3874;p1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75" name="Google Shape;3875;p15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the Keras library</a:t>
              </a:r>
              <a:endParaRPr sz="1400">
                <a:solidFill>
                  <a:srgbClr val="262626"/>
                </a:solidFill>
                <a:latin typeface="Arial"/>
                <a:ea typeface="Arial"/>
                <a:cs typeface="Arial"/>
                <a:sym typeface="Arial"/>
              </a:endParaRPr>
            </a:p>
          </p:txBody>
        </p:sp>
      </p:grpSp>
      <p:sp>
        <p:nvSpPr>
          <p:cNvPr id="3876" name="Google Shape;3876;p15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easy to model deep neural networks with Keras.</a:t>
            </a:r>
            <a:endParaRPr/>
          </a:p>
        </p:txBody>
      </p:sp>
      <p:grpSp>
        <p:nvGrpSpPr>
          <p:cNvPr id="3877" name="Google Shape;3877;p154"/>
          <p:cNvGrpSpPr/>
          <p:nvPr/>
        </p:nvGrpSpPr>
        <p:grpSpPr>
          <a:xfrm>
            <a:off x="2335375" y="2492896"/>
            <a:ext cx="5384440" cy="3054563"/>
            <a:chOff x="13487449" y="2772430"/>
            <a:chExt cx="6173930" cy="3502434"/>
          </a:xfrm>
        </p:grpSpPr>
        <p:grpSp>
          <p:nvGrpSpPr>
            <p:cNvPr id="3878" name="Google Shape;3878;p154"/>
            <p:cNvGrpSpPr/>
            <p:nvPr/>
          </p:nvGrpSpPr>
          <p:grpSpPr>
            <a:xfrm>
              <a:off x="13487449" y="2772430"/>
              <a:ext cx="5505406" cy="2893272"/>
              <a:chOff x="2814822" y="2900908"/>
              <a:chExt cx="6485630" cy="3408412"/>
            </a:xfrm>
          </p:grpSpPr>
          <p:grpSp>
            <p:nvGrpSpPr>
              <p:cNvPr id="3879" name="Google Shape;3879;p154"/>
              <p:cNvGrpSpPr/>
              <p:nvPr/>
            </p:nvGrpSpPr>
            <p:grpSpPr>
              <a:xfrm>
                <a:off x="3359696" y="3429320"/>
                <a:ext cx="5344007" cy="2880000"/>
                <a:chOff x="3359696" y="2709240"/>
                <a:chExt cx="5344007" cy="2880000"/>
              </a:xfrm>
            </p:grpSpPr>
            <p:sp>
              <p:nvSpPr>
                <p:cNvPr id="3880" name="Google Shape;3880;p154"/>
                <p:cNvSpPr/>
                <p:nvPr/>
              </p:nvSpPr>
              <p:spPr>
                <a:xfrm>
                  <a:off x="3359696" y="3097517"/>
                  <a:ext cx="551325" cy="550337"/>
                </a:xfrm>
                <a:prstGeom prst="ellipse">
                  <a:avLst/>
                </a:prstGeom>
                <a:solidFill>
                  <a:srgbClr val="193EB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1" name="Google Shape;3881;p154"/>
                <p:cNvSpPr/>
                <p:nvPr/>
              </p:nvSpPr>
              <p:spPr>
                <a:xfrm>
                  <a:off x="3359696" y="3874071"/>
                  <a:ext cx="551325" cy="550337"/>
                </a:xfrm>
                <a:prstGeom prst="ellipse">
                  <a:avLst/>
                </a:prstGeom>
                <a:solidFill>
                  <a:srgbClr val="193EB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2" name="Google Shape;3882;p154"/>
                <p:cNvSpPr/>
                <p:nvPr/>
              </p:nvSpPr>
              <p:spPr>
                <a:xfrm>
                  <a:off x="3359696" y="4650626"/>
                  <a:ext cx="551325" cy="550337"/>
                </a:xfrm>
                <a:prstGeom prst="ellipse">
                  <a:avLst/>
                </a:prstGeom>
                <a:solidFill>
                  <a:srgbClr val="193EB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3" name="Google Shape;3883;p154"/>
                <p:cNvSpPr/>
                <p:nvPr/>
              </p:nvSpPr>
              <p:spPr>
                <a:xfrm>
                  <a:off x="5177569" y="2709240"/>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4" name="Google Shape;3884;p154"/>
                <p:cNvSpPr/>
                <p:nvPr/>
              </p:nvSpPr>
              <p:spPr>
                <a:xfrm>
                  <a:off x="5177569" y="3485794"/>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5" name="Google Shape;3885;p154"/>
                <p:cNvSpPr/>
                <p:nvPr/>
              </p:nvSpPr>
              <p:spPr>
                <a:xfrm>
                  <a:off x="5177569" y="4262348"/>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6" name="Google Shape;3886;p154"/>
                <p:cNvSpPr/>
                <p:nvPr/>
              </p:nvSpPr>
              <p:spPr>
                <a:xfrm>
                  <a:off x="5177569" y="5038903"/>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87" name="Google Shape;3887;p154"/>
                <p:cNvCxnSpPr>
                  <a:stCxn id="3880" idx="6"/>
                  <a:endCxn id="3883" idx="2"/>
                </p:cNvCxnSpPr>
                <p:nvPr/>
              </p:nvCxnSpPr>
              <p:spPr>
                <a:xfrm flipH="1" rot="10800000">
                  <a:off x="3911021" y="2984486"/>
                  <a:ext cx="1266600" cy="388200"/>
                </a:xfrm>
                <a:prstGeom prst="straightConnector1">
                  <a:avLst/>
                </a:prstGeom>
                <a:noFill/>
                <a:ln cap="flat" cmpd="sng" w="12700">
                  <a:solidFill>
                    <a:srgbClr val="7F7F7F"/>
                  </a:solidFill>
                  <a:prstDash val="solid"/>
                  <a:miter lim="800000"/>
                  <a:headEnd len="sm" w="sm" type="none"/>
                  <a:tailEnd len="sm" w="sm" type="none"/>
                </a:ln>
              </p:spPr>
            </p:cxnSp>
            <p:cxnSp>
              <p:nvCxnSpPr>
                <p:cNvPr id="3888" name="Google Shape;3888;p154"/>
                <p:cNvCxnSpPr>
                  <a:stCxn id="3880" idx="6"/>
                  <a:endCxn id="3884" idx="2"/>
                </p:cNvCxnSpPr>
                <p:nvPr/>
              </p:nvCxnSpPr>
              <p:spPr>
                <a:xfrm>
                  <a:off x="3911021" y="3372686"/>
                  <a:ext cx="1266600" cy="388200"/>
                </a:xfrm>
                <a:prstGeom prst="straightConnector1">
                  <a:avLst/>
                </a:prstGeom>
                <a:noFill/>
                <a:ln cap="flat" cmpd="sng" w="12700">
                  <a:solidFill>
                    <a:srgbClr val="7F7F7F"/>
                  </a:solidFill>
                  <a:prstDash val="solid"/>
                  <a:miter lim="800000"/>
                  <a:headEnd len="sm" w="sm" type="none"/>
                  <a:tailEnd len="sm" w="sm" type="none"/>
                </a:ln>
              </p:spPr>
            </p:cxnSp>
            <p:cxnSp>
              <p:nvCxnSpPr>
                <p:cNvPr id="3889" name="Google Shape;3889;p154"/>
                <p:cNvCxnSpPr>
                  <a:stCxn id="3880" idx="6"/>
                  <a:endCxn id="3885" idx="2"/>
                </p:cNvCxnSpPr>
                <p:nvPr/>
              </p:nvCxnSpPr>
              <p:spPr>
                <a:xfrm>
                  <a:off x="3911021" y="3372686"/>
                  <a:ext cx="1266600" cy="1164900"/>
                </a:xfrm>
                <a:prstGeom prst="straightConnector1">
                  <a:avLst/>
                </a:prstGeom>
                <a:noFill/>
                <a:ln cap="flat" cmpd="sng" w="12700">
                  <a:solidFill>
                    <a:srgbClr val="7F7F7F"/>
                  </a:solidFill>
                  <a:prstDash val="solid"/>
                  <a:miter lim="800000"/>
                  <a:headEnd len="sm" w="sm" type="none"/>
                  <a:tailEnd len="sm" w="sm" type="none"/>
                </a:ln>
              </p:spPr>
            </p:cxnSp>
            <p:cxnSp>
              <p:nvCxnSpPr>
                <p:cNvPr id="3890" name="Google Shape;3890;p154"/>
                <p:cNvCxnSpPr>
                  <a:endCxn id="3886" idx="2"/>
                </p:cNvCxnSpPr>
                <p:nvPr/>
              </p:nvCxnSpPr>
              <p:spPr>
                <a:xfrm>
                  <a:off x="3946969" y="4158472"/>
                  <a:ext cx="1230600" cy="1155600"/>
                </a:xfrm>
                <a:prstGeom prst="straightConnector1">
                  <a:avLst/>
                </a:prstGeom>
                <a:noFill/>
                <a:ln cap="flat" cmpd="sng" w="12700">
                  <a:solidFill>
                    <a:srgbClr val="7F7F7F"/>
                  </a:solidFill>
                  <a:prstDash val="solid"/>
                  <a:miter lim="800000"/>
                  <a:headEnd len="sm" w="sm" type="none"/>
                  <a:tailEnd len="sm" w="sm" type="none"/>
                </a:ln>
              </p:spPr>
            </p:cxnSp>
            <p:cxnSp>
              <p:nvCxnSpPr>
                <p:cNvPr id="3891" name="Google Shape;3891;p154"/>
                <p:cNvCxnSpPr>
                  <a:endCxn id="3886" idx="2"/>
                </p:cNvCxnSpPr>
                <p:nvPr/>
              </p:nvCxnSpPr>
              <p:spPr>
                <a:xfrm>
                  <a:off x="3946969" y="4905472"/>
                  <a:ext cx="1230600" cy="408600"/>
                </a:xfrm>
                <a:prstGeom prst="straightConnector1">
                  <a:avLst/>
                </a:prstGeom>
                <a:noFill/>
                <a:ln cap="flat" cmpd="sng" w="12700">
                  <a:solidFill>
                    <a:srgbClr val="7F7F7F"/>
                  </a:solidFill>
                  <a:prstDash val="solid"/>
                  <a:miter lim="800000"/>
                  <a:headEnd len="sm" w="sm" type="none"/>
                  <a:tailEnd len="sm" w="sm" type="none"/>
                </a:ln>
              </p:spPr>
            </p:cxnSp>
            <p:cxnSp>
              <p:nvCxnSpPr>
                <p:cNvPr id="3892" name="Google Shape;3892;p154"/>
                <p:cNvCxnSpPr>
                  <a:stCxn id="3882" idx="6"/>
                  <a:endCxn id="3885" idx="2"/>
                </p:cNvCxnSpPr>
                <p:nvPr/>
              </p:nvCxnSpPr>
              <p:spPr>
                <a:xfrm flipH="1" rot="10800000">
                  <a:off x="3911021" y="4537595"/>
                  <a:ext cx="1266600" cy="388200"/>
                </a:xfrm>
                <a:prstGeom prst="straightConnector1">
                  <a:avLst/>
                </a:prstGeom>
                <a:noFill/>
                <a:ln cap="flat" cmpd="sng" w="12700">
                  <a:solidFill>
                    <a:srgbClr val="7F7F7F"/>
                  </a:solidFill>
                  <a:prstDash val="solid"/>
                  <a:miter lim="800000"/>
                  <a:headEnd len="sm" w="sm" type="none"/>
                  <a:tailEnd len="sm" w="sm" type="none"/>
                </a:ln>
              </p:spPr>
            </p:cxnSp>
            <p:cxnSp>
              <p:nvCxnSpPr>
                <p:cNvPr id="3893" name="Google Shape;3893;p154"/>
                <p:cNvCxnSpPr>
                  <a:stCxn id="3882" idx="6"/>
                  <a:endCxn id="3884" idx="2"/>
                </p:cNvCxnSpPr>
                <p:nvPr/>
              </p:nvCxnSpPr>
              <p:spPr>
                <a:xfrm flipH="1" rot="10800000">
                  <a:off x="3911021" y="3760895"/>
                  <a:ext cx="1266600" cy="1164900"/>
                </a:xfrm>
                <a:prstGeom prst="straightConnector1">
                  <a:avLst/>
                </a:prstGeom>
                <a:noFill/>
                <a:ln cap="flat" cmpd="sng" w="12700">
                  <a:solidFill>
                    <a:srgbClr val="7F7F7F"/>
                  </a:solidFill>
                  <a:prstDash val="solid"/>
                  <a:miter lim="800000"/>
                  <a:headEnd len="sm" w="sm" type="none"/>
                  <a:tailEnd len="sm" w="sm" type="none"/>
                </a:ln>
              </p:spPr>
            </p:cxnSp>
            <p:cxnSp>
              <p:nvCxnSpPr>
                <p:cNvPr id="3894" name="Google Shape;3894;p154"/>
                <p:cNvCxnSpPr>
                  <a:stCxn id="3882" idx="6"/>
                  <a:endCxn id="3883" idx="2"/>
                </p:cNvCxnSpPr>
                <p:nvPr/>
              </p:nvCxnSpPr>
              <p:spPr>
                <a:xfrm flipH="1" rot="10800000">
                  <a:off x="3911021" y="2984495"/>
                  <a:ext cx="1266600" cy="1941300"/>
                </a:xfrm>
                <a:prstGeom prst="straightConnector1">
                  <a:avLst/>
                </a:prstGeom>
                <a:noFill/>
                <a:ln cap="flat" cmpd="sng" w="12700">
                  <a:solidFill>
                    <a:srgbClr val="7F7F7F"/>
                  </a:solidFill>
                  <a:prstDash val="solid"/>
                  <a:miter lim="800000"/>
                  <a:headEnd len="sm" w="sm" type="none"/>
                  <a:tailEnd len="sm" w="sm" type="none"/>
                </a:ln>
              </p:spPr>
            </p:cxnSp>
            <p:cxnSp>
              <p:nvCxnSpPr>
                <p:cNvPr id="3895" name="Google Shape;3895;p154"/>
                <p:cNvCxnSpPr>
                  <a:stCxn id="3880" idx="6"/>
                  <a:endCxn id="3886" idx="2"/>
                </p:cNvCxnSpPr>
                <p:nvPr/>
              </p:nvCxnSpPr>
              <p:spPr>
                <a:xfrm>
                  <a:off x="3911021" y="3372686"/>
                  <a:ext cx="1266600" cy="1941300"/>
                </a:xfrm>
                <a:prstGeom prst="straightConnector1">
                  <a:avLst/>
                </a:prstGeom>
                <a:noFill/>
                <a:ln cap="flat" cmpd="sng" w="12700">
                  <a:solidFill>
                    <a:srgbClr val="7F7F7F"/>
                  </a:solidFill>
                  <a:prstDash val="solid"/>
                  <a:miter lim="800000"/>
                  <a:headEnd len="sm" w="sm" type="none"/>
                  <a:tailEnd len="sm" w="sm" type="none"/>
                </a:ln>
              </p:spPr>
            </p:cxnSp>
            <p:cxnSp>
              <p:nvCxnSpPr>
                <p:cNvPr id="3896" name="Google Shape;3896;p154"/>
                <p:cNvCxnSpPr>
                  <a:stCxn id="3881" idx="6"/>
                  <a:endCxn id="3883" idx="2"/>
                </p:cNvCxnSpPr>
                <p:nvPr/>
              </p:nvCxnSpPr>
              <p:spPr>
                <a:xfrm flipH="1" rot="10800000">
                  <a:off x="3911021" y="2984339"/>
                  <a:ext cx="1266600" cy="1164900"/>
                </a:xfrm>
                <a:prstGeom prst="straightConnector1">
                  <a:avLst/>
                </a:prstGeom>
                <a:noFill/>
                <a:ln cap="flat" cmpd="sng" w="12700">
                  <a:solidFill>
                    <a:srgbClr val="7F7F7F"/>
                  </a:solidFill>
                  <a:prstDash val="solid"/>
                  <a:miter lim="800000"/>
                  <a:headEnd len="sm" w="sm" type="none"/>
                  <a:tailEnd len="sm" w="sm" type="none"/>
                </a:ln>
              </p:spPr>
            </p:cxnSp>
            <p:cxnSp>
              <p:nvCxnSpPr>
                <p:cNvPr id="3897" name="Google Shape;3897;p154"/>
                <p:cNvCxnSpPr>
                  <a:endCxn id="3884" idx="2"/>
                </p:cNvCxnSpPr>
                <p:nvPr/>
              </p:nvCxnSpPr>
              <p:spPr>
                <a:xfrm flipH="1" rot="10800000">
                  <a:off x="3947269" y="3760963"/>
                  <a:ext cx="1230300" cy="376200"/>
                </a:xfrm>
                <a:prstGeom prst="straightConnector1">
                  <a:avLst/>
                </a:prstGeom>
                <a:noFill/>
                <a:ln cap="flat" cmpd="sng" w="12700">
                  <a:solidFill>
                    <a:srgbClr val="7F7F7F"/>
                  </a:solidFill>
                  <a:prstDash val="solid"/>
                  <a:miter lim="800000"/>
                  <a:headEnd len="sm" w="sm" type="none"/>
                  <a:tailEnd len="sm" w="sm" type="none"/>
                </a:ln>
              </p:spPr>
            </p:cxnSp>
            <p:cxnSp>
              <p:nvCxnSpPr>
                <p:cNvPr id="3898" name="Google Shape;3898;p154"/>
                <p:cNvCxnSpPr>
                  <a:stCxn id="3881" idx="6"/>
                  <a:endCxn id="3885" idx="2"/>
                </p:cNvCxnSpPr>
                <p:nvPr/>
              </p:nvCxnSpPr>
              <p:spPr>
                <a:xfrm>
                  <a:off x="3911021" y="4149240"/>
                  <a:ext cx="1266600" cy="388200"/>
                </a:xfrm>
                <a:prstGeom prst="straightConnector1">
                  <a:avLst/>
                </a:prstGeom>
                <a:noFill/>
                <a:ln cap="flat" cmpd="sng" w="12700">
                  <a:solidFill>
                    <a:srgbClr val="7F7F7F"/>
                  </a:solidFill>
                  <a:prstDash val="solid"/>
                  <a:miter lim="800000"/>
                  <a:headEnd len="sm" w="sm" type="none"/>
                  <a:tailEnd len="sm" w="sm" type="none"/>
                </a:ln>
              </p:spPr>
            </p:cxnSp>
            <p:sp>
              <p:nvSpPr>
                <p:cNvPr id="3899" name="Google Shape;3899;p154"/>
                <p:cNvSpPr/>
                <p:nvPr/>
              </p:nvSpPr>
              <p:spPr>
                <a:xfrm>
                  <a:off x="6524993" y="2709240"/>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0" name="Google Shape;3900;p154"/>
                <p:cNvSpPr/>
                <p:nvPr/>
              </p:nvSpPr>
              <p:spPr>
                <a:xfrm>
                  <a:off x="6524993" y="3485794"/>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1" name="Google Shape;3901;p154"/>
                <p:cNvSpPr/>
                <p:nvPr/>
              </p:nvSpPr>
              <p:spPr>
                <a:xfrm>
                  <a:off x="6524993" y="4262348"/>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2" name="Google Shape;3902;p154"/>
                <p:cNvSpPr/>
                <p:nvPr/>
              </p:nvSpPr>
              <p:spPr>
                <a:xfrm>
                  <a:off x="6524993" y="5038903"/>
                  <a:ext cx="551325" cy="550337"/>
                </a:xfrm>
                <a:prstGeom prst="ellipse">
                  <a:avLst/>
                </a:prstGeom>
                <a:solidFill>
                  <a:srgbClr val="FF0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03" name="Google Shape;3903;p154"/>
                <p:cNvCxnSpPr>
                  <a:stCxn id="3899" idx="2"/>
                  <a:endCxn id="3883" idx="6"/>
                </p:cNvCxnSpPr>
                <p:nvPr/>
              </p:nvCxnSpPr>
              <p:spPr>
                <a:xfrm rot="10800000">
                  <a:off x="5728793" y="2984409"/>
                  <a:ext cx="796200" cy="0"/>
                </a:xfrm>
                <a:prstGeom prst="straightConnector1">
                  <a:avLst/>
                </a:prstGeom>
                <a:noFill/>
                <a:ln cap="flat" cmpd="sng" w="12700">
                  <a:solidFill>
                    <a:srgbClr val="7F7F7F"/>
                  </a:solidFill>
                  <a:prstDash val="solid"/>
                  <a:miter lim="800000"/>
                  <a:headEnd len="sm" w="sm" type="none"/>
                  <a:tailEnd len="sm" w="sm" type="none"/>
                </a:ln>
              </p:spPr>
            </p:cxnSp>
            <p:cxnSp>
              <p:nvCxnSpPr>
                <p:cNvPr id="3904" name="Google Shape;3904;p154"/>
                <p:cNvCxnSpPr>
                  <a:stCxn id="3900" idx="2"/>
                  <a:endCxn id="3883" idx="6"/>
                </p:cNvCxnSpPr>
                <p:nvPr/>
              </p:nvCxnSpPr>
              <p:spPr>
                <a:xfrm rot="10800000">
                  <a:off x="5728793" y="2984263"/>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05" name="Google Shape;3905;p154"/>
                <p:cNvCxnSpPr>
                  <a:stCxn id="3901" idx="2"/>
                  <a:endCxn id="3883" idx="6"/>
                </p:cNvCxnSpPr>
                <p:nvPr/>
              </p:nvCxnSpPr>
              <p:spPr>
                <a:xfrm rot="10800000">
                  <a:off x="5728793" y="2984417"/>
                  <a:ext cx="796200" cy="1553100"/>
                </a:xfrm>
                <a:prstGeom prst="straightConnector1">
                  <a:avLst/>
                </a:prstGeom>
                <a:noFill/>
                <a:ln cap="flat" cmpd="sng" w="12700">
                  <a:solidFill>
                    <a:srgbClr val="7F7F7F"/>
                  </a:solidFill>
                  <a:prstDash val="solid"/>
                  <a:miter lim="800000"/>
                  <a:headEnd len="sm" w="sm" type="none"/>
                  <a:tailEnd len="sm" w="sm" type="none"/>
                </a:ln>
              </p:spPr>
            </p:cxnSp>
            <p:cxnSp>
              <p:nvCxnSpPr>
                <p:cNvPr id="3906" name="Google Shape;3906;p154"/>
                <p:cNvCxnSpPr>
                  <a:stCxn id="3902" idx="2"/>
                  <a:endCxn id="3883" idx="6"/>
                </p:cNvCxnSpPr>
                <p:nvPr/>
              </p:nvCxnSpPr>
              <p:spPr>
                <a:xfrm rot="10800000">
                  <a:off x="5728793" y="2984271"/>
                  <a:ext cx="796200" cy="2329800"/>
                </a:xfrm>
                <a:prstGeom prst="straightConnector1">
                  <a:avLst/>
                </a:prstGeom>
                <a:noFill/>
                <a:ln cap="flat" cmpd="sng" w="12700">
                  <a:solidFill>
                    <a:srgbClr val="7F7F7F"/>
                  </a:solidFill>
                  <a:prstDash val="solid"/>
                  <a:miter lim="800000"/>
                  <a:headEnd len="sm" w="sm" type="none"/>
                  <a:tailEnd len="sm" w="sm" type="none"/>
                </a:ln>
              </p:spPr>
            </p:cxnSp>
            <p:cxnSp>
              <p:nvCxnSpPr>
                <p:cNvPr id="3907" name="Google Shape;3907;p154"/>
                <p:cNvCxnSpPr>
                  <a:stCxn id="3899" idx="2"/>
                  <a:endCxn id="3884" idx="6"/>
                </p:cNvCxnSpPr>
                <p:nvPr/>
              </p:nvCxnSpPr>
              <p:spPr>
                <a:xfrm flipH="1">
                  <a:off x="5728793" y="2984409"/>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08" name="Google Shape;3908;p154"/>
                <p:cNvCxnSpPr>
                  <a:stCxn id="3900" idx="2"/>
                  <a:endCxn id="3884" idx="6"/>
                </p:cNvCxnSpPr>
                <p:nvPr/>
              </p:nvCxnSpPr>
              <p:spPr>
                <a:xfrm rot="10800000">
                  <a:off x="5728793" y="3760963"/>
                  <a:ext cx="796200" cy="0"/>
                </a:xfrm>
                <a:prstGeom prst="straightConnector1">
                  <a:avLst/>
                </a:prstGeom>
                <a:noFill/>
                <a:ln cap="flat" cmpd="sng" w="12700">
                  <a:solidFill>
                    <a:srgbClr val="7F7F7F"/>
                  </a:solidFill>
                  <a:prstDash val="solid"/>
                  <a:miter lim="800000"/>
                  <a:headEnd len="sm" w="sm" type="none"/>
                  <a:tailEnd len="sm" w="sm" type="none"/>
                </a:ln>
              </p:spPr>
            </p:cxnSp>
            <p:cxnSp>
              <p:nvCxnSpPr>
                <p:cNvPr id="3909" name="Google Shape;3909;p154"/>
                <p:cNvCxnSpPr>
                  <a:stCxn id="3901" idx="2"/>
                  <a:endCxn id="3884" idx="6"/>
                </p:cNvCxnSpPr>
                <p:nvPr/>
              </p:nvCxnSpPr>
              <p:spPr>
                <a:xfrm rot="10800000">
                  <a:off x="5728793" y="3760817"/>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10" name="Google Shape;3910;p154"/>
                <p:cNvCxnSpPr>
                  <a:stCxn id="3902" idx="2"/>
                  <a:endCxn id="3884" idx="6"/>
                </p:cNvCxnSpPr>
                <p:nvPr/>
              </p:nvCxnSpPr>
              <p:spPr>
                <a:xfrm rot="10800000">
                  <a:off x="5728793" y="3760972"/>
                  <a:ext cx="796200" cy="1553100"/>
                </a:xfrm>
                <a:prstGeom prst="straightConnector1">
                  <a:avLst/>
                </a:prstGeom>
                <a:noFill/>
                <a:ln cap="flat" cmpd="sng" w="12700">
                  <a:solidFill>
                    <a:srgbClr val="7F7F7F"/>
                  </a:solidFill>
                  <a:prstDash val="solid"/>
                  <a:miter lim="800000"/>
                  <a:headEnd len="sm" w="sm" type="none"/>
                  <a:tailEnd len="sm" w="sm" type="none"/>
                </a:ln>
              </p:spPr>
            </p:cxnSp>
            <p:cxnSp>
              <p:nvCxnSpPr>
                <p:cNvPr id="3911" name="Google Shape;3911;p154"/>
                <p:cNvCxnSpPr>
                  <a:stCxn id="3899" idx="2"/>
                  <a:endCxn id="3885" idx="6"/>
                </p:cNvCxnSpPr>
                <p:nvPr/>
              </p:nvCxnSpPr>
              <p:spPr>
                <a:xfrm flipH="1">
                  <a:off x="5728793" y="2984409"/>
                  <a:ext cx="796200" cy="1553100"/>
                </a:xfrm>
                <a:prstGeom prst="straightConnector1">
                  <a:avLst/>
                </a:prstGeom>
                <a:noFill/>
                <a:ln cap="flat" cmpd="sng" w="12700">
                  <a:solidFill>
                    <a:srgbClr val="7F7F7F"/>
                  </a:solidFill>
                  <a:prstDash val="solid"/>
                  <a:miter lim="800000"/>
                  <a:headEnd len="sm" w="sm" type="none"/>
                  <a:tailEnd len="sm" w="sm" type="none"/>
                </a:ln>
              </p:spPr>
            </p:cxnSp>
            <p:cxnSp>
              <p:nvCxnSpPr>
                <p:cNvPr id="3912" name="Google Shape;3912;p154"/>
                <p:cNvCxnSpPr>
                  <a:stCxn id="3900" idx="2"/>
                  <a:endCxn id="3885" idx="6"/>
                </p:cNvCxnSpPr>
                <p:nvPr/>
              </p:nvCxnSpPr>
              <p:spPr>
                <a:xfrm flipH="1">
                  <a:off x="5728793" y="3760963"/>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13" name="Google Shape;3913;p154"/>
                <p:cNvCxnSpPr>
                  <a:stCxn id="3901" idx="2"/>
                  <a:endCxn id="3885" idx="6"/>
                </p:cNvCxnSpPr>
                <p:nvPr/>
              </p:nvCxnSpPr>
              <p:spPr>
                <a:xfrm rot="10800000">
                  <a:off x="5728793" y="4537517"/>
                  <a:ext cx="796200" cy="0"/>
                </a:xfrm>
                <a:prstGeom prst="straightConnector1">
                  <a:avLst/>
                </a:prstGeom>
                <a:noFill/>
                <a:ln cap="flat" cmpd="sng" w="12700">
                  <a:solidFill>
                    <a:srgbClr val="7F7F7F"/>
                  </a:solidFill>
                  <a:prstDash val="solid"/>
                  <a:miter lim="800000"/>
                  <a:headEnd len="sm" w="sm" type="none"/>
                  <a:tailEnd len="sm" w="sm" type="none"/>
                </a:ln>
              </p:spPr>
            </p:cxnSp>
            <p:cxnSp>
              <p:nvCxnSpPr>
                <p:cNvPr id="3914" name="Google Shape;3914;p154"/>
                <p:cNvCxnSpPr>
                  <a:stCxn id="3902" idx="2"/>
                  <a:endCxn id="3885" idx="6"/>
                </p:cNvCxnSpPr>
                <p:nvPr/>
              </p:nvCxnSpPr>
              <p:spPr>
                <a:xfrm rot="10800000">
                  <a:off x="5728793" y="4537372"/>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15" name="Google Shape;3915;p154"/>
                <p:cNvCxnSpPr>
                  <a:stCxn id="3899" idx="2"/>
                  <a:endCxn id="3886" idx="6"/>
                </p:cNvCxnSpPr>
                <p:nvPr/>
              </p:nvCxnSpPr>
              <p:spPr>
                <a:xfrm flipH="1">
                  <a:off x="5728793" y="2984409"/>
                  <a:ext cx="796200" cy="2329800"/>
                </a:xfrm>
                <a:prstGeom prst="straightConnector1">
                  <a:avLst/>
                </a:prstGeom>
                <a:noFill/>
                <a:ln cap="flat" cmpd="sng" w="12700">
                  <a:solidFill>
                    <a:srgbClr val="7F7F7F"/>
                  </a:solidFill>
                  <a:prstDash val="solid"/>
                  <a:miter lim="800000"/>
                  <a:headEnd len="sm" w="sm" type="none"/>
                  <a:tailEnd len="sm" w="sm" type="none"/>
                </a:ln>
              </p:spPr>
            </p:cxnSp>
            <p:cxnSp>
              <p:nvCxnSpPr>
                <p:cNvPr id="3916" name="Google Shape;3916;p154"/>
                <p:cNvCxnSpPr>
                  <a:stCxn id="3900" idx="2"/>
                  <a:endCxn id="3886" idx="6"/>
                </p:cNvCxnSpPr>
                <p:nvPr/>
              </p:nvCxnSpPr>
              <p:spPr>
                <a:xfrm flipH="1">
                  <a:off x="5728793" y="3760963"/>
                  <a:ext cx="796200" cy="1553100"/>
                </a:xfrm>
                <a:prstGeom prst="straightConnector1">
                  <a:avLst/>
                </a:prstGeom>
                <a:noFill/>
                <a:ln cap="flat" cmpd="sng" w="12700">
                  <a:solidFill>
                    <a:srgbClr val="7F7F7F"/>
                  </a:solidFill>
                  <a:prstDash val="solid"/>
                  <a:miter lim="800000"/>
                  <a:headEnd len="sm" w="sm" type="none"/>
                  <a:tailEnd len="sm" w="sm" type="none"/>
                </a:ln>
              </p:spPr>
            </p:cxnSp>
            <p:cxnSp>
              <p:nvCxnSpPr>
                <p:cNvPr id="3917" name="Google Shape;3917;p154"/>
                <p:cNvCxnSpPr>
                  <a:stCxn id="3901" idx="2"/>
                  <a:endCxn id="3886" idx="6"/>
                </p:cNvCxnSpPr>
                <p:nvPr/>
              </p:nvCxnSpPr>
              <p:spPr>
                <a:xfrm flipH="1">
                  <a:off x="5728793" y="4537517"/>
                  <a:ext cx="796200" cy="776700"/>
                </a:xfrm>
                <a:prstGeom prst="straightConnector1">
                  <a:avLst/>
                </a:prstGeom>
                <a:noFill/>
                <a:ln cap="flat" cmpd="sng" w="12700">
                  <a:solidFill>
                    <a:srgbClr val="7F7F7F"/>
                  </a:solidFill>
                  <a:prstDash val="solid"/>
                  <a:miter lim="800000"/>
                  <a:headEnd len="sm" w="sm" type="none"/>
                  <a:tailEnd len="sm" w="sm" type="none"/>
                </a:ln>
              </p:spPr>
            </p:cxnSp>
            <p:cxnSp>
              <p:nvCxnSpPr>
                <p:cNvPr id="3918" name="Google Shape;3918;p154"/>
                <p:cNvCxnSpPr>
                  <a:stCxn id="3902" idx="2"/>
                  <a:endCxn id="3886" idx="6"/>
                </p:cNvCxnSpPr>
                <p:nvPr/>
              </p:nvCxnSpPr>
              <p:spPr>
                <a:xfrm rot="10800000">
                  <a:off x="5728793" y="5314072"/>
                  <a:ext cx="796200" cy="0"/>
                </a:xfrm>
                <a:prstGeom prst="straightConnector1">
                  <a:avLst/>
                </a:prstGeom>
                <a:noFill/>
                <a:ln cap="flat" cmpd="sng" w="12700">
                  <a:solidFill>
                    <a:srgbClr val="7F7F7F"/>
                  </a:solidFill>
                  <a:prstDash val="solid"/>
                  <a:miter lim="800000"/>
                  <a:headEnd len="sm" w="sm" type="none"/>
                  <a:tailEnd len="sm" w="sm" type="none"/>
                </a:ln>
              </p:spPr>
            </p:cxnSp>
            <p:sp>
              <p:nvSpPr>
                <p:cNvPr id="3919" name="Google Shape;3919;p154"/>
                <p:cNvSpPr/>
                <p:nvPr/>
              </p:nvSpPr>
              <p:spPr>
                <a:xfrm>
                  <a:off x="8152378" y="3874071"/>
                  <a:ext cx="551325" cy="550337"/>
                </a:xfrm>
                <a:prstGeom prst="ellipse">
                  <a:avLst/>
                </a:prstGeom>
                <a:solidFill>
                  <a:srgbClr val="FFC000">
                    <a:alpha val="20000"/>
                  </a:srgbClr>
                </a:solid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20" name="Google Shape;3920;p154"/>
                <p:cNvCxnSpPr>
                  <a:stCxn id="3899" idx="6"/>
                  <a:endCxn id="3919" idx="2"/>
                </p:cNvCxnSpPr>
                <p:nvPr/>
              </p:nvCxnSpPr>
              <p:spPr>
                <a:xfrm>
                  <a:off x="7076318" y="2984409"/>
                  <a:ext cx="1076100" cy="1164900"/>
                </a:xfrm>
                <a:prstGeom prst="straightConnector1">
                  <a:avLst/>
                </a:prstGeom>
                <a:noFill/>
                <a:ln cap="flat" cmpd="sng" w="12700">
                  <a:solidFill>
                    <a:srgbClr val="7F7F7F"/>
                  </a:solidFill>
                  <a:prstDash val="solid"/>
                  <a:miter lim="800000"/>
                  <a:headEnd len="sm" w="sm" type="none"/>
                  <a:tailEnd len="sm" w="sm" type="none"/>
                </a:ln>
              </p:spPr>
            </p:cxnSp>
            <p:cxnSp>
              <p:nvCxnSpPr>
                <p:cNvPr id="3921" name="Google Shape;3921;p154"/>
                <p:cNvCxnSpPr>
                  <a:stCxn id="3900" idx="6"/>
                  <a:endCxn id="3919" idx="2"/>
                </p:cNvCxnSpPr>
                <p:nvPr/>
              </p:nvCxnSpPr>
              <p:spPr>
                <a:xfrm>
                  <a:off x="7076318" y="3760963"/>
                  <a:ext cx="1076100" cy="388200"/>
                </a:xfrm>
                <a:prstGeom prst="straightConnector1">
                  <a:avLst/>
                </a:prstGeom>
                <a:noFill/>
                <a:ln cap="flat" cmpd="sng" w="12700">
                  <a:solidFill>
                    <a:srgbClr val="7F7F7F"/>
                  </a:solidFill>
                  <a:prstDash val="solid"/>
                  <a:miter lim="800000"/>
                  <a:headEnd len="sm" w="sm" type="none"/>
                  <a:tailEnd len="sm" w="sm" type="none"/>
                </a:ln>
              </p:spPr>
            </p:cxnSp>
            <p:cxnSp>
              <p:nvCxnSpPr>
                <p:cNvPr id="3922" name="Google Shape;3922;p154"/>
                <p:cNvCxnSpPr>
                  <a:stCxn id="3901" idx="6"/>
                  <a:endCxn id="3919" idx="2"/>
                </p:cNvCxnSpPr>
                <p:nvPr/>
              </p:nvCxnSpPr>
              <p:spPr>
                <a:xfrm flipH="1" rot="10800000">
                  <a:off x="7076318" y="4149317"/>
                  <a:ext cx="1076100" cy="388200"/>
                </a:xfrm>
                <a:prstGeom prst="straightConnector1">
                  <a:avLst/>
                </a:prstGeom>
                <a:noFill/>
                <a:ln cap="flat" cmpd="sng" w="12700">
                  <a:solidFill>
                    <a:srgbClr val="7F7F7F"/>
                  </a:solidFill>
                  <a:prstDash val="solid"/>
                  <a:miter lim="800000"/>
                  <a:headEnd len="sm" w="sm" type="none"/>
                  <a:tailEnd len="sm" w="sm" type="none"/>
                </a:ln>
              </p:spPr>
            </p:cxnSp>
            <p:cxnSp>
              <p:nvCxnSpPr>
                <p:cNvPr id="3923" name="Google Shape;3923;p154"/>
                <p:cNvCxnSpPr>
                  <a:stCxn id="3902" idx="6"/>
                  <a:endCxn id="3919" idx="2"/>
                </p:cNvCxnSpPr>
                <p:nvPr/>
              </p:nvCxnSpPr>
              <p:spPr>
                <a:xfrm flipH="1" rot="10800000">
                  <a:off x="7076318" y="4149172"/>
                  <a:ext cx="1076100" cy="1164900"/>
                </a:xfrm>
                <a:prstGeom prst="straightConnector1">
                  <a:avLst/>
                </a:prstGeom>
                <a:noFill/>
                <a:ln cap="flat" cmpd="sng" w="12700">
                  <a:solidFill>
                    <a:srgbClr val="7F7F7F"/>
                  </a:solidFill>
                  <a:prstDash val="solid"/>
                  <a:miter lim="800000"/>
                  <a:headEnd len="sm" w="sm" type="none"/>
                  <a:tailEnd len="sm" w="sm" type="none"/>
                </a:ln>
              </p:spPr>
            </p:cxnSp>
          </p:grpSp>
          <p:sp>
            <p:nvSpPr>
              <p:cNvPr id="3924" name="Google Shape;3924;p154"/>
              <p:cNvSpPr txBox="1"/>
              <p:nvPr/>
            </p:nvSpPr>
            <p:spPr>
              <a:xfrm>
                <a:off x="5008306" y="2900911"/>
                <a:ext cx="2237273" cy="4157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Hidden Layers</a:t>
                </a:r>
                <a:endParaRPr sz="1400">
                  <a:solidFill>
                    <a:srgbClr val="FF0000"/>
                  </a:solidFill>
                  <a:latin typeface="Arial"/>
                  <a:ea typeface="Arial"/>
                  <a:cs typeface="Arial"/>
                  <a:sym typeface="Arial"/>
                </a:endParaRPr>
              </a:p>
            </p:txBody>
          </p:sp>
          <p:sp>
            <p:nvSpPr>
              <p:cNvPr id="3925" name="Google Shape;3925;p154"/>
              <p:cNvSpPr txBox="1"/>
              <p:nvPr/>
            </p:nvSpPr>
            <p:spPr>
              <a:xfrm>
                <a:off x="2814822" y="2900908"/>
                <a:ext cx="1641074" cy="41574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Input Layer</a:t>
                </a:r>
                <a:endParaRPr sz="1400">
                  <a:solidFill>
                    <a:srgbClr val="193EB0"/>
                  </a:solidFill>
                  <a:latin typeface="Arial"/>
                  <a:ea typeface="Arial"/>
                  <a:cs typeface="Arial"/>
                  <a:sym typeface="Arial"/>
                </a:endParaRPr>
              </a:p>
            </p:txBody>
          </p:sp>
          <p:sp>
            <p:nvSpPr>
              <p:cNvPr id="3926" name="Google Shape;3926;p154"/>
              <p:cNvSpPr txBox="1"/>
              <p:nvPr/>
            </p:nvSpPr>
            <p:spPr>
              <a:xfrm>
                <a:off x="7555628" y="2900911"/>
                <a:ext cx="1744824" cy="4157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C000"/>
                    </a:solidFill>
                    <a:latin typeface="Arial"/>
                    <a:ea typeface="Arial"/>
                    <a:cs typeface="Arial"/>
                    <a:sym typeface="Arial"/>
                  </a:rPr>
                  <a:t>Output Layer</a:t>
                </a:r>
                <a:endParaRPr sz="1400">
                  <a:solidFill>
                    <a:srgbClr val="FFC000"/>
                  </a:solidFill>
                  <a:latin typeface="Arial"/>
                  <a:ea typeface="Arial"/>
                  <a:cs typeface="Arial"/>
                  <a:sym typeface="Arial"/>
                </a:endParaRPr>
              </a:p>
            </p:txBody>
          </p:sp>
        </p:grpSp>
        <p:sp>
          <p:nvSpPr>
            <p:cNvPr id="3927" name="Google Shape;3927;p154"/>
            <p:cNvSpPr txBox="1"/>
            <p:nvPr/>
          </p:nvSpPr>
          <p:spPr>
            <a:xfrm>
              <a:off x="17327421" y="5921957"/>
              <a:ext cx="2333958" cy="3529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Node (activation)</a:t>
              </a:r>
              <a:endParaRPr sz="1400">
                <a:solidFill>
                  <a:schemeClr val="dk1"/>
                </a:solidFill>
                <a:latin typeface="Arial"/>
                <a:ea typeface="Arial"/>
                <a:cs typeface="Arial"/>
                <a:sym typeface="Arial"/>
              </a:endParaRPr>
            </a:p>
          </p:txBody>
        </p:sp>
      </p:grpSp>
      <p:sp>
        <p:nvSpPr>
          <p:cNvPr id="3928" name="Google Shape;3928;p154"/>
          <p:cNvSpPr/>
          <p:nvPr/>
        </p:nvSpPr>
        <p:spPr>
          <a:xfrm rot="-8792557">
            <a:off x="5503481" y="5015499"/>
            <a:ext cx="547018" cy="157992"/>
          </a:xfrm>
          <a:prstGeom prst="rightArrow">
            <a:avLst>
              <a:gd fmla="val 50000" name="adj1"/>
              <a:gd fmla="val 55382"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grpSp>
        <p:nvGrpSpPr>
          <p:cNvPr id="3934" name="Google Shape;3934;p155"/>
          <p:cNvGrpSpPr/>
          <p:nvPr/>
        </p:nvGrpSpPr>
        <p:grpSpPr>
          <a:xfrm>
            <a:off x="450000" y="450000"/>
            <a:ext cx="9018000" cy="276999"/>
            <a:chOff x="450000" y="450000"/>
            <a:chExt cx="9018000" cy="276999"/>
          </a:xfrm>
        </p:grpSpPr>
        <p:sp>
          <p:nvSpPr>
            <p:cNvPr id="3935" name="Google Shape;3935;p1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936" name="Google Shape;3936;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937" name="Google Shape;3937;p155"/>
          <p:cNvGrpSpPr/>
          <p:nvPr/>
        </p:nvGrpSpPr>
        <p:grpSpPr>
          <a:xfrm>
            <a:off x="559817" y="1428745"/>
            <a:ext cx="8783192" cy="215444"/>
            <a:chOff x="559817" y="2136914"/>
            <a:chExt cx="8783192" cy="215444"/>
          </a:xfrm>
        </p:grpSpPr>
        <p:sp>
          <p:nvSpPr>
            <p:cNvPr id="3938" name="Google Shape;3938;p1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39" name="Google Shape;3939;p1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work flow</a:t>
              </a:r>
              <a:endParaRPr/>
            </a:p>
          </p:txBody>
        </p:sp>
      </p:grpSp>
      <p:sp>
        <p:nvSpPr>
          <p:cNvPr id="3940" name="Google Shape;3940;p15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easy to model deep neural networks with Keras.</a:t>
            </a:r>
            <a:endParaRPr/>
          </a:p>
        </p:txBody>
      </p:sp>
      <p:grpSp>
        <p:nvGrpSpPr>
          <p:cNvPr id="3941" name="Google Shape;3941;p155"/>
          <p:cNvGrpSpPr/>
          <p:nvPr/>
        </p:nvGrpSpPr>
        <p:grpSpPr>
          <a:xfrm>
            <a:off x="711201" y="2348880"/>
            <a:ext cx="8632824" cy="2399890"/>
            <a:chOff x="2747628" y="1975850"/>
            <a:chExt cx="7056784" cy="2399890"/>
          </a:xfrm>
        </p:grpSpPr>
        <p:sp>
          <p:nvSpPr>
            <p:cNvPr id="3942" name="Google Shape;3942;p155"/>
            <p:cNvSpPr txBox="1"/>
            <p:nvPr/>
          </p:nvSpPr>
          <p:spPr>
            <a:xfrm>
              <a:off x="2747628" y="1975850"/>
              <a:ext cx="7056784" cy="36933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Define a model’s layer structure (specify the activation functions).</a:t>
              </a:r>
              <a:endParaRPr/>
            </a:p>
          </p:txBody>
        </p:sp>
        <p:sp>
          <p:nvSpPr>
            <p:cNvPr id="3943" name="Google Shape;3943;p155"/>
            <p:cNvSpPr txBox="1"/>
            <p:nvPr/>
          </p:nvSpPr>
          <p:spPr>
            <a:xfrm>
              <a:off x="2747628" y="2652012"/>
              <a:ext cx="7056784" cy="36933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Define the loss function and the optimization method.</a:t>
              </a:r>
              <a:endParaRPr/>
            </a:p>
          </p:txBody>
        </p:sp>
        <p:sp>
          <p:nvSpPr>
            <p:cNvPr id="3944" name="Google Shape;3944;p155"/>
            <p:cNvSpPr txBox="1"/>
            <p:nvPr/>
          </p:nvSpPr>
          <p:spPr>
            <a:xfrm>
              <a:off x="2747628" y="3329210"/>
              <a:ext cx="7056784" cy="36933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Compile the model.</a:t>
              </a:r>
              <a:endParaRPr sz="1400">
                <a:solidFill>
                  <a:srgbClr val="262626"/>
                </a:solidFill>
                <a:latin typeface="Arial"/>
                <a:ea typeface="Arial"/>
                <a:cs typeface="Arial"/>
                <a:sym typeface="Arial"/>
              </a:endParaRPr>
            </a:p>
          </p:txBody>
        </p:sp>
        <p:sp>
          <p:nvSpPr>
            <p:cNvPr id="3945" name="Google Shape;3945;p155"/>
            <p:cNvSpPr txBox="1"/>
            <p:nvPr/>
          </p:nvSpPr>
          <p:spPr>
            <a:xfrm>
              <a:off x="2747628" y="4006408"/>
              <a:ext cx="7056784" cy="36933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Specify the batch learning method and start the training (gradient descent).</a:t>
              </a:r>
              <a:endParaRPr sz="1400">
                <a:solidFill>
                  <a:srgbClr val="262626"/>
                </a:solidFill>
                <a:latin typeface="Arial"/>
                <a:ea typeface="Arial"/>
                <a:cs typeface="Arial"/>
                <a:sym typeface="Arial"/>
              </a:endParaRPr>
            </a:p>
          </p:txBody>
        </p:sp>
      </p:grpSp>
      <p:sp>
        <p:nvSpPr>
          <p:cNvPr id="3946" name="Google Shape;3946;p155"/>
          <p:cNvSpPr/>
          <p:nvPr/>
        </p:nvSpPr>
        <p:spPr>
          <a:xfrm rot="5400000">
            <a:off x="4911901" y="2563865"/>
            <a:ext cx="231424" cy="610589"/>
          </a:xfrm>
          <a:prstGeom prst="rightArrow">
            <a:avLst>
              <a:gd fmla="val 73460" name="adj1"/>
              <a:gd fmla="val 51491"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47" name="Google Shape;3947;p155"/>
          <p:cNvSpPr/>
          <p:nvPr/>
        </p:nvSpPr>
        <p:spPr>
          <a:xfrm rot="5400000">
            <a:off x="4911901" y="3241063"/>
            <a:ext cx="231424" cy="610589"/>
          </a:xfrm>
          <a:prstGeom prst="rightArrow">
            <a:avLst>
              <a:gd fmla="val 73460" name="adj1"/>
              <a:gd fmla="val 51491"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48" name="Google Shape;3948;p155"/>
          <p:cNvSpPr/>
          <p:nvPr/>
        </p:nvSpPr>
        <p:spPr>
          <a:xfrm rot="5400000">
            <a:off x="4911901" y="3923469"/>
            <a:ext cx="231424" cy="610589"/>
          </a:xfrm>
          <a:prstGeom prst="rightArrow">
            <a:avLst>
              <a:gd fmla="val 73460" name="adj1"/>
              <a:gd fmla="val 51491"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3" name="Shape 3953"/>
        <p:cNvGrpSpPr/>
        <p:nvPr/>
      </p:nvGrpSpPr>
      <p:grpSpPr>
        <a:xfrm>
          <a:off x="0" y="0"/>
          <a:ext cx="0" cy="0"/>
          <a:chOff x="0" y="0"/>
          <a:chExt cx="0" cy="0"/>
        </a:xfrm>
      </p:grpSpPr>
      <p:graphicFrame>
        <p:nvGraphicFramePr>
          <p:cNvPr id="3954" name="Google Shape;3954;p156"/>
          <p:cNvGraphicFramePr/>
          <p:nvPr/>
        </p:nvGraphicFramePr>
        <p:xfrm>
          <a:off x="702940" y="2276872"/>
          <a:ext cx="3000000" cy="3000000"/>
        </p:xfrm>
        <a:graphic>
          <a:graphicData uri="http://schemas.openxmlformats.org/drawingml/2006/table">
            <a:tbl>
              <a:tblPr bandRow="1" firstRow="1">
                <a:noFill/>
                <a:tableStyleId>{B0F2CE99-B44A-4AAD-A28B-D6418A38CF92}</a:tableStyleId>
              </a:tblPr>
              <a:tblGrid>
                <a:gridCol w="1344600"/>
                <a:gridCol w="3994975"/>
                <a:gridCol w="3301175"/>
              </a:tblGrid>
              <a:tr h="216000">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Formula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Keras Expression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663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Squared Error</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(L2 Error)</a:t>
                      </a:r>
                      <a:endParaRPr b="0" sz="1300">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loss = "mse"</a:t>
                      </a:r>
                      <a:endParaRPr b="0" sz="13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63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Absolute Error</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(L1 Error)</a:t>
                      </a:r>
                      <a:endParaRPr b="0" sz="1300">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loss = "mae"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9002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Binary </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Cross Entropy</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loss = "binary_crossentropy"</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828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Multi-Class</a:t>
                      </a:r>
                      <a:endParaRPr/>
                    </a:p>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Cross Entropy</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loss = "categorical_crossentropy"</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955" name="Google Shape;3955;p156"/>
          <p:cNvGrpSpPr/>
          <p:nvPr/>
        </p:nvGrpSpPr>
        <p:grpSpPr>
          <a:xfrm>
            <a:off x="450000" y="450000"/>
            <a:ext cx="9018000" cy="276999"/>
            <a:chOff x="450000" y="450000"/>
            <a:chExt cx="9018000" cy="276999"/>
          </a:xfrm>
        </p:grpSpPr>
        <p:sp>
          <p:nvSpPr>
            <p:cNvPr id="3956" name="Google Shape;3956;p1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957" name="Google Shape;3957;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958" name="Google Shape;3958;p156"/>
          <p:cNvGrpSpPr/>
          <p:nvPr/>
        </p:nvGrpSpPr>
        <p:grpSpPr>
          <a:xfrm>
            <a:off x="559817" y="1428745"/>
            <a:ext cx="8783192" cy="215444"/>
            <a:chOff x="559817" y="2136914"/>
            <a:chExt cx="8783192" cy="215444"/>
          </a:xfrm>
        </p:grpSpPr>
        <p:sp>
          <p:nvSpPr>
            <p:cNvPr id="3959" name="Google Shape;3959;p1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60" name="Google Shape;3960;p15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Loss (cost) functions in Keras</a:t>
              </a:r>
              <a:endParaRPr sz="1400">
                <a:solidFill>
                  <a:srgbClr val="262626"/>
                </a:solidFill>
                <a:latin typeface="Arial"/>
                <a:ea typeface="Arial"/>
                <a:cs typeface="Arial"/>
                <a:sym typeface="Arial"/>
              </a:endParaRPr>
            </a:p>
          </p:txBody>
        </p:sp>
      </p:grpSp>
      <p:sp>
        <p:nvSpPr>
          <p:cNvPr id="3961" name="Google Shape;3961;p15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easy to model deep neural networks with Keras.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grpSp>
        <p:nvGrpSpPr>
          <p:cNvPr id="3967" name="Google Shape;3967;p157"/>
          <p:cNvGrpSpPr/>
          <p:nvPr/>
        </p:nvGrpSpPr>
        <p:grpSpPr>
          <a:xfrm>
            <a:off x="450000" y="450000"/>
            <a:ext cx="9018000" cy="276999"/>
            <a:chOff x="450000" y="450000"/>
            <a:chExt cx="9018000" cy="276999"/>
          </a:xfrm>
        </p:grpSpPr>
        <p:sp>
          <p:nvSpPr>
            <p:cNvPr id="3968" name="Google Shape;3968;p1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969" name="Google Shape;3969;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970" name="Google Shape;3970;p157"/>
          <p:cNvGrpSpPr/>
          <p:nvPr/>
        </p:nvGrpSpPr>
        <p:grpSpPr>
          <a:xfrm>
            <a:off x="559817" y="1428745"/>
            <a:ext cx="8783192" cy="215444"/>
            <a:chOff x="559817" y="2136914"/>
            <a:chExt cx="8783192" cy="215444"/>
          </a:xfrm>
        </p:grpSpPr>
        <p:sp>
          <p:nvSpPr>
            <p:cNvPr id="3971" name="Google Shape;3971;p1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72" name="Google Shape;3972;p15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Gradient descent algorithms</a:t>
              </a:r>
              <a:endParaRPr/>
            </a:p>
          </p:txBody>
        </p:sp>
      </p:grpSp>
      <p:graphicFrame>
        <p:nvGraphicFramePr>
          <p:cNvPr id="3973" name="Google Shape;3973;p157"/>
          <p:cNvGraphicFramePr/>
          <p:nvPr/>
        </p:nvGraphicFramePr>
        <p:xfrm>
          <a:off x="703263" y="1844824"/>
          <a:ext cx="3000000" cy="3000000"/>
        </p:xfrm>
        <a:graphic>
          <a:graphicData uri="http://schemas.openxmlformats.org/drawingml/2006/table">
            <a:tbl>
              <a:tblPr bandRow="1" firstRow="1">
                <a:noFill/>
                <a:tableStyleId>{B0F2CE99-B44A-4AAD-A28B-D6418A38CF92}</a:tableStyleId>
              </a:tblPr>
              <a:tblGrid>
                <a:gridCol w="1343375"/>
                <a:gridCol w="4281600"/>
                <a:gridCol w="3007850"/>
              </a:tblGrid>
              <a:tr h="216000">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Algorithm</a:t>
                      </a:r>
                      <a:endParaRPr b="0" sz="1300">
                        <a:solidFill>
                          <a:srgbClr val="193EB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Explanation</a:t>
                      </a:r>
                      <a:endParaRPr b="0" sz="1300">
                        <a:solidFill>
                          <a:srgbClr val="193EB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Keras</a:t>
                      </a:r>
                      <a:endParaRPr b="0" sz="1300">
                        <a:solidFill>
                          <a:srgbClr val="193EB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8518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Stochastic Gradient Descent</a:t>
                      </a:r>
                      <a:endParaRPr b="0" sz="1300">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Gradient descent algorithm with batch learning</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SGD(lr=0.1)</a:t>
                      </a:r>
                      <a:endParaRPr b="0" sz="1300">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39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Momentum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Takes into account the gradient from the previous step</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SGD(</a:t>
                      </a:r>
                      <a:r>
                        <a:rPr b="0" lang="en-US" sz="1300">
                          <a:solidFill>
                            <a:srgbClr val="FF0000"/>
                          </a:solidFill>
                          <a:latin typeface="Arial"/>
                          <a:ea typeface="Arial"/>
                          <a:cs typeface="Arial"/>
                          <a:sym typeface="Arial"/>
                        </a:rPr>
                        <a:t>momentum</a:t>
                      </a:r>
                      <a:r>
                        <a:rPr b="0" lang="en-US" sz="1300">
                          <a:solidFill>
                            <a:srgbClr val="262626"/>
                          </a:solidFill>
                          <a:latin typeface="Arial"/>
                          <a:ea typeface="Arial"/>
                          <a:cs typeface="Arial"/>
                          <a:sym typeface="Arial"/>
                        </a:rPr>
                        <a:t>=0.9)</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679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Nesterov Momentum</a:t>
                      </a:r>
                      <a:endParaRPr b="0" sz="1300">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Minimizes unnecessary movements</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SGD(lr=0.01, momentum=0.9, </a:t>
                      </a:r>
                      <a:r>
                        <a:rPr b="0" lang="en-US" sz="1300">
                          <a:solidFill>
                            <a:srgbClr val="FF0000"/>
                          </a:solidFill>
                          <a:latin typeface="Arial"/>
                          <a:ea typeface="Arial"/>
                          <a:cs typeface="Arial"/>
                          <a:sym typeface="Arial"/>
                        </a:rPr>
                        <a:t>nesterov</a:t>
                      </a:r>
                      <a:r>
                        <a:rPr b="0" lang="en-US" sz="1300">
                          <a:solidFill>
                            <a:srgbClr val="262626"/>
                          </a:solidFill>
                          <a:latin typeface="Arial"/>
                          <a:ea typeface="Arial"/>
                          <a:cs typeface="Arial"/>
                          <a:sym typeface="Arial"/>
                        </a:rPr>
                        <a:t>=True)</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39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Adagrad</a:t>
                      </a:r>
                      <a:endParaRPr b="0" sz="1300">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Adaptative step size</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Adagrad</a:t>
                      </a:r>
                      <a:r>
                        <a:rPr b="0" lang="en-US" sz="1300">
                          <a:solidFill>
                            <a:srgbClr val="262626"/>
                          </a:solidFill>
                          <a:latin typeface="Arial"/>
                          <a:ea typeface="Arial"/>
                          <a:cs typeface="Arial"/>
                          <a:sym typeface="Arial"/>
                        </a:rPr>
                        <a:t>(lr=0.01)</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39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RMSProp</a:t>
                      </a:r>
                      <a:endParaRPr b="0" sz="1300">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Improves upon the Adagrad</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RMSProp</a:t>
                      </a:r>
                      <a:r>
                        <a:rPr b="0" lang="en-US" sz="1300">
                          <a:solidFill>
                            <a:srgbClr val="262626"/>
                          </a:solidFill>
                          <a:latin typeface="Arial"/>
                          <a:ea typeface="Arial"/>
                          <a:cs typeface="Arial"/>
                          <a:sym typeface="Arial"/>
                        </a:rPr>
                        <a:t>(lr=0.01)</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39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Adam</a:t>
                      </a:r>
                      <a:endParaRPr b="0" sz="1300">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Combines the best properties of Adagrad and RMSProp</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Adam</a:t>
                      </a:r>
                      <a:r>
                        <a:rPr b="0" lang="en-US" sz="1300">
                          <a:solidFill>
                            <a:srgbClr val="262626"/>
                          </a:solidFill>
                          <a:latin typeface="Arial"/>
                          <a:ea typeface="Arial"/>
                          <a:cs typeface="Arial"/>
                          <a:sym typeface="Arial"/>
                        </a:rPr>
                        <a:t>(lr=0.01)</a:t>
                      </a:r>
                      <a:endParaRPr b="0" sz="13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graphicFrame>
        <p:nvGraphicFramePr>
          <p:cNvPr id="3979" name="Google Shape;3979;p158"/>
          <p:cNvGraphicFramePr/>
          <p:nvPr/>
        </p:nvGraphicFramePr>
        <p:xfrm>
          <a:off x="703263" y="1844824"/>
          <a:ext cx="3000000" cy="3000000"/>
        </p:xfrm>
        <a:graphic>
          <a:graphicData uri="http://schemas.openxmlformats.org/drawingml/2006/table">
            <a:tbl>
              <a:tblPr bandRow="1" firstRow="1">
                <a:noFill/>
                <a:tableStyleId>{B0F2CE99-B44A-4AAD-A28B-D6418A38CF92}</a:tableStyleId>
              </a:tblPr>
              <a:tblGrid>
                <a:gridCol w="1344600"/>
                <a:gridCol w="3994975"/>
                <a:gridCol w="3301175"/>
              </a:tblGrid>
              <a:tr h="216000">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Name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Formula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Keras</a:t>
                      </a:r>
                      <a:endParaRPr b="0" sz="13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478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Linear</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activation="linear"</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28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Sigmoid</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activation="sigmoid"</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43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activation="tanh"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478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ReLu</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activation="relu"</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882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Softmax</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activation="softmax"</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980" name="Google Shape;3980;p158"/>
          <p:cNvGrpSpPr/>
          <p:nvPr/>
        </p:nvGrpSpPr>
        <p:grpSpPr>
          <a:xfrm>
            <a:off x="450000" y="450000"/>
            <a:ext cx="9018000" cy="276999"/>
            <a:chOff x="450000" y="450000"/>
            <a:chExt cx="9018000" cy="276999"/>
          </a:xfrm>
        </p:grpSpPr>
        <p:sp>
          <p:nvSpPr>
            <p:cNvPr id="3981" name="Google Shape;3981;p1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982" name="Google Shape;3982;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983" name="Google Shape;3983;p158"/>
          <p:cNvGrpSpPr/>
          <p:nvPr/>
        </p:nvGrpSpPr>
        <p:grpSpPr>
          <a:xfrm>
            <a:off x="559817" y="1428745"/>
            <a:ext cx="8783192" cy="215444"/>
            <a:chOff x="559817" y="2136914"/>
            <a:chExt cx="8783192" cy="215444"/>
          </a:xfrm>
        </p:grpSpPr>
        <p:sp>
          <p:nvSpPr>
            <p:cNvPr id="3984" name="Google Shape;3984;p1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85" name="Google Shape;3985;p15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functions</a:t>
              </a:r>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grpSp>
        <p:nvGrpSpPr>
          <p:cNvPr id="3991" name="Google Shape;3991;p159"/>
          <p:cNvGrpSpPr/>
          <p:nvPr/>
        </p:nvGrpSpPr>
        <p:grpSpPr>
          <a:xfrm>
            <a:off x="450000" y="450000"/>
            <a:ext cx="9018000" cy="276999"/>
            <a:chOff x="450000" y="450000"/>
            <a:chExt cx="9018000" cy="276999"/>
          </a:xfrm>
        </p:grpSpPr>
        <p:sp>
          <p:nvSpPr>
            <p:cNvPr id="3992" name="Google Shape;3992;p1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3993" name="Google Shape;3993;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3994" name="Google Shape;3994;p159"/>
          <p:cNvGrpSpPr/>
          <p:nvPr/>
        </p:nvGrpSpPr>
        <p:grpSpPr>
          <a:xfrm>
            <a:off x="559817" y="1428745"/>
            <a:ext cx="8783192" cy="215444"/>
            <a:chOff x="559817" y="2136914"/>
            <a:chExt cx="8783192" cy="215444"/>
          </a:xfrm>
        </p:grpSpPr>
        <p:sp>
          <p:nvSpPr>
            <p:cNvPr id="3995" name="Google Shape;3995;p1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96" name="Google Shape;3996;p15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Layers</a:t>
              </a:r>
              <a:endParaRPr/>
            </a:p>
          </p:txBody>
        </p:sp>
      </p:grpSp>
      <p:graphicFrame>
        <p:nvGraphicFramePr>
          <p:cNvPr id="3997" name="Google Shape;3997;p159"/>
          <p:cNvGraphicFramePr/>
          <p:nvPr/>
        </p:nvGraphicFramePr>
        <p:xfrm>
          <a:off x="703263" y="1844824"/>
          <a:ext cx="3000000" cy="3000000"/>
        </p:xfrm>
        <a:graphic>
          <a:graphicData uri="http://schemas.openxmlformats.org/drawingml/2006/table">
            <a:tbl>
              <a:tblPr bandRow="1" firstRow="1">
                <a:noFill/>
                <a:tableStyleId>{B0F2CE99-B44A-4AAD-A28B-D6418A38CF92}</a:tableStyleId>
              </a:tblPr>
              <a:tblGrid>
                <a:gridCol w="2500850"/>
                <a:gridCol w="6139925"/>
              </a:tblGrid>
              <a:tr h="216000">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Keras</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Explanation</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Dense()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Dense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Conv1D()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1D convolution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Conv2D()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2D convolution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MaxPooling1D()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1D max pooling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MaxPooling2D()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2D max pooling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Dropout()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Applies dropout to the input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Flatten()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Flattens the input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Embedding()</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Turns positive integers (label encoding) into dense vectors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SimpleRNN()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RNN where the output is fed back to input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LSTM()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LSTM layer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TimeDistributed()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A wrapper that applies a layer to every time slice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0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Input()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The first layer for a functional API model</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16"/>
          <p:cNvGrpSpPr/>
          <p:nvPr/>
        </p:nvGrpSpPr>
        <p:grpSpPr>
          <a:xfrm>
            <a:off x="559817" y="1428745"/>
            <a:ext cx="8783192" cy="215444"/>
            <a:chOff x="559817" y="2136914"/>
            <a:chExt cx="8783192" cy="215444"/>
          </a:xfrm>
        </p:grpSpPr>
        <p:sp>
          <p:nvSpPr>
            <p:cNvPr id="502" name="Google Shape;502;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3" name="Google Shape;503;p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504" name="Google Shape;504;p16"/>
          <p:cNvGrpSpPr/>
          <p:nvPr/>
        </p:nvGrpSpPr>
        <p:grpSpPr>
          <a:xfrm>
            <a:off x="450000" y="450000"/>
            <a:ext cx="9018000" cy="276999"/>
            <a:chOff x="450000" y="450000"/>
            <a:chExt cx="9018000" cy="276999"/>
          </a:xfrm>
        </p:grpSpPr>
        <p:sp>
          <p:nvSpPr>
            <p:cNvPr id="505" name="Google Shape;505;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506" name="Google Shape;506;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507" name="Google Shape;507;p16"/>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sum is 0.5. Run this through the threshold function, and the result is 1.</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Likewise, if we process all values in the truth table through the perceptron, the results are as follows.</a:t>
            </a:r>
            <a:endParaRPr/>
          </a:p>
        </p:txBody>
      </p:sp>
      <p:sp>
        <p:nvSpPr>
          <p:cNvPr id="508" name="Google Shape;508;p16"/>
          <p:cNvSpPr/>
          <p:nvPr/>
        </p:nvSpPr>
        <p:spPr>
          <a:xfrm>
            <a:off x="685800" y="2612688"/>
            <a:ext cx="5237720" cy="327015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16"/>
          <p:cNvSpPr txBox="1"/>
          <p:nvPr/>
        </p:nvSpPr>
        <p:spPr>
          <a:xfrm>
            <a:off x="775188" y="2678546"/>
            <a:ext cx="242887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The bias is generally fixed as 1.</a:t>
            </a:r>
            <a:endParaRPr sz="1300">
              <a:solidFill>
                <a:schemeClr val="dk1"/>
              </a:solidFill>
              <a:latin typeface="Arial"/>
              <a:ea typeface="Arial"/>
              <a:cs typeface="Arial"/>
              <a:sym typeface="Arial"/>
            </a:endParaRPr>
          </a:p>
        </p:txBody>
      </p:sp>
      <p:grpSp>
        <p:nvGrpSpPr>
          <p:cNvPr id="510" name="Google Shape;510;p16"/>
          <p:cNvGrpSpPr/>
          <p:nvPr/>
        </p:nvGrpSpPr>
        <p:grpSpPr>
          <a:xfrm>
            <a:off x="805688" y="2980050"/>
            <a:ext cx="4751769" cy="2696368"/>
            <a:chOff x="1656270" y="3163927"/>
            <a:chExt cx="4751769" cy="2696368"/>
          </a:xfrm>
        </p:grpSpPr>
        <p:sp>
          <p:nvSpPr>
            <p:cNvPr id="511" name="Google Shape;511;p16"/>
            <p:cNvSpPr/>
            <p:nvPr/>
          </p:nvSpPr>
          <p:spPr>
            <a:xfrm>
              <a:off x="4726761" y="4129070"/>
              <a:ext cx="666055" cy="666055"/>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-0.5</a:t>
              </a:r>
              <a:endParaRPr sz="1300">
                <a:solidFill>
                  <a:schemeClr val="lt1"/>
                </a:solidFill>
                <a:latin typeface="Arial"/>
                <a:ea typeface="Arial"/>
                <a:cs typeface="Arial"/>
                <a:sym typeface="Arial"/>
              </a:endParaRPr>
            </a:p>
          </p:txBody>
        </p:sp>
        <p:sp>
          <p:nvSpPr>
            <p:cNvPr id="512" name="Google Shape;512;p16"/>
            <p:cNvSpPr/>
            <p:nvPr/>
          </p:nvSpPr>
          <p:spPr>
            <a:xfrm>
              <a:off x="3097188" y="3163927"/>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513" name="Google Shape;513;p16"/>
            <p:cNvSpPr/>
            <p:nvPr/>
          </p:nvSpPr>
          <p:spPr>
            <a:xfrm>
              <a:off x="3097188" y="4255066"/>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514" name="Google Shape;514;p16"/>
            <p:cNvSpPr/>
            <p:nvPr/>
          </p:nvSpPr>
          <p:spPr>
            <a:xfrm>
              <a:off x="3097188" y="5346204"/>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cxnSp>
          <p:nvCxnSpPr>
            <p:cNvPr id="515" name="Google Shape;515;p16"/>
            <p:cNvCxnSpPr>
              <a:endCxn id="512" idx="2"/>
            </p:cNvCxnSpPr>
            <p:nvPr/>
          </p:nvCxnSpPr>
          <p:spPr>
            <a:xfrm>
              <a:off x="2503188" y="3370959"/>
              <a:ext cx="5940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516" name="Google Shape;516;p16"/>
            <p:cNvCxnSpPr/>
            <p:nvPr/>
          </p:nvCxnSpPr>
          <p:spPr>
            <a:xfrm>
              <a:off x="2503140" y="4462097"/>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517" name="Google Shape;517;p16"/>
            <p:cNvCxnSpPr/>
            <p:nvPr/>
          </p:nvCxnSpPr>
          <p:spPr>
            <a:xfrm>
              <a:off x="2503140" y="5553236"/>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518" name="Google Shape;518;p16"/>
            <p:cNvCxnSpPr>
              <a:stCxn id="514" idx="6"/>
            </p:cNvCxnSpPr>
            <p:nvPr/>
          </p:nvCxnSpPr>
          <p:spPr>
            <a:xfrm flipH="1" rot="10800000">
              <a:off x="3511252" y="4570136"/>
              <a:ext cx="1224600" cy="983100"/>
            </a:xfrm>
            <a:prstGeom prst="straightConnector1">
              <a:avLst/>
            </a:prstGeom>
            <a:noFill/>
            <a:ln cap="flat" cmpd="sng" w="12700">
              <a:solidFill>
                <a:srgbClr val="1429A0"/>
              </a:solidFill>
              <a:prstDash val="solid"/>
              <a:miter lim="800000"/>
              <a:headEnd len="sm" w="sm" type="none"/>
              <a:tailEnd len="med" w="med" type="triangle"/>
            </a:ln>
          </p:spPr>
        </p:cxnSp>
        <p:cxnSp>
          <p:nvCxnSpPr>
            <p:cNvPr id="519" name="Google Shape;519;p16"/>
            <p:cNvCxnSpPr>
              <a:stCxn id="512" idx="6"/>
            </p:cNvCxnSpPr>
            <p:nvPr/>
          </p:nvCxnSpPr>
          <p:spPr>
            <a:xfrm>
              <a:off x="3511252" y="3370959"/>
              <a:ext cx="1215600" cy="994200"/>
            </a:xfrm>
            <a:prstGeom prst="straightConnector1">
              <a:avLst/>
            </a:prstGeom>
            <a:noFill/>
            <a:ln cap="flat" cmpd="sng" w="12700">
              <a:solidFill>
                <a:srgbClr val="1429A0"/>
              </a:solidFill>
              <a:prstDash val="solid"/>
              <a:miter lim="800000"/>
              <a:headEnd len="sm" w="sm" type="none"/>
              <a:tailEnd len="med" w="med" type="triangle"/>
            </a:ln>
          </p:spPr>
        </p:cxnSp>
        <p:cxnSp>
          <p:nvCxnSpPr>
            <p:cNvPr id="520" name="Google Shape;520;p16"/>
            <p:cNvCxnSpPr>
              <a:stCxn id="513" idx="6"/>
              <a:endCxn id="511" idx="2"/>
            </p:cNvCxnSpPr>
            <p:nvPr/>
          </p:nvCxnSpPr>
          <p:spPr>
            <a:xfrm>
              <a:off x="3511252" y="4462098"/>
              <a:ext cx="1215600" cy="0"/>
            </a:xfrm>
            <a:prstGeom prst="straightConnector1">
              <a:avLst/>
            </a:prstGeom>
            <a:noFill/>
            <a:ln cap="flat" cmpd="sng" w="12700">
              <a:solidFill>
                <a:srgbClr val="1429A0"/>
              </a:solidFill>
              <a:prstDash val="solid"/>
              <a:miter lim="800000"/>
              <a:headEnd len="sm" w="sm" type="none"/>
              <a:tailEnd len="med" w="med" type="triangle"/>
            </a:ln>
          </p:spPr>
        </p:cxnSp>
        <p:sp>
          <p:nvSpPr>
            <p:cNvPr id="521" name="Google Shape;521;p16"/>
            <p:cNvSpPr txBox="1"/>
            <p:nvPr/>
          </p:nvSpPr>
          <p:spPr>
            <a:xfrm>
              <a:off x="2662396" y="3270821"/>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522" name="Google Shape;522;p16"/>
            <p:cNvSpPr txBox="1"/>
            <p:nvPr/>
          </p:nvSpPr>
          <p:spPr>
            <a:xfrm>
              <a:off x="2662396" y="4368936"/>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523" name="Google Shape;523;p16"/>
            <p:cNvSpPr txBox="1"/>
            <p:nvPr/>
          </p:nvSpPr>
          <p:spPr>
            <a:xfrm>
              <a:off x="2662396" y="5460184"/>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524" name="Google Shape;524;p16"/>
            <p:cNvSpPr txBox="1"/>
            <p:nvPr/>
          </p:nvSpPr>
          <p:spPr>
            <a:xfrm>
              <a:off x="4001711" y="3537013"/>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w0</a:t>
              </a:r>
              <a:endParaRPr sz="1300">
                <a:solidFill>
                  <a:srgbClr val="262626"/>
                </a:solidFill>
                <a:latin typeface="Arial"/>
                <a:ea typeface="Arial"/>
                <a:cs typeface="Arial"/>
                <a:sym typeface="Arial"/>
              </a:endParaRPr>
            </a:p>
          </p:txBody>
        </p:sp>
        <p:sp>
          <p:nvSpPr>
            <p:cNvPr id="525" name="Google Shape;525;p16"/>
            <p:cNvSpPr txBox="1"/>
            <p:nvPr/>
          </p:nvSpPr>
          <p:spPr>
            <a:xfrm>
              <a:off x="4001711" y="4257092"/>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w1</a:t>
              </a:r>
              <a:endParaRPr sz="1300">
                <a:solidFill>
                  <a:srgbClr val="262626"/>
                </a:solidFill>
                <a:latin typeface="Arial"/>
                <a:ea typeface="Arial"/>
                <a:cs typeface="Arial"/>
                <a:sym typeface="Arial"/>
              </a:endParaRPr>
            </a:p>
          </p:txBody>
        </p:sp>
        <p:sp>
          <p:nvSpPr>
            <p:cNvPr id="526" name="Google Shape;526;p16"/>
            <p:cNvSpPr txBox="1"/>
            <p:nvPr/>
          </p:nvSpPr>
          <p:spPr>
            <a:xfrm>
              <a:off x="4001711" y="5121189"/>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w2</a:t>
              </a:r>
              <a:endParaRPr sz="1300">
                <a:solidFill>
                  <a:srgbClr val="262626"/>
                </a:solidFill>
                <a:latin typeface="Arial"/>
                <a:ea typeface="Arial"/>
                <a:cs typeface="Arial"/>
                <a:sym typeface="Arial"/>
              </a:endParaRPr>
            </a:p>
          </p:txBody>
        </p:sp>
        <p:sp>
          <p:nvSpPr>
            <p:cNvPr id="527" name="Google Shape;527;p16"/>
            <p:cNvSpPr txBox="1"/>
            <p:nvPr/>
          </p:nvSpPr>
          <p:spPr>
            <a:xfrm>
              <a:off x="5382264" y="353701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x0*w0</a:t>
              </a:r>
              <a:endParaRPr sz="1300">
                <a:solidFill>
                  <a:srgbClr val="262626"/>
                </a:solidFill>
                <a:latin typeface="Arial"/>
                <a:ea typeface="Arial"/>
                <a:cs typeface="Arial"/>
                <a:sym typeface="Arial"/>
              </a:endParaRPr>
            </a:p>
          </p:txBody>
        </p:sp>
        <p:sp>
          <p:nvSpPr>
            <p:cNvPr id="528" name="Google Shape;528;p16"/>
            <p:cNvSpPr txBox="1"/>
            <p:nvPr/>
          </p:nvSpPr>
          <p:spPr>
            <a:xfrm>
              <a:off x="5382264" y="429014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x1*w1</a:t>
              </a:r>
              <a:endParaRPr sz="1300">
                <a:solidFill>
                  <a:srgbClr val="262626"/>
                </a:solidFill>
                <a:latin typeface="Arial"/>
                <a:ea typeface="Arial"/>
                <a:cs typeface="Arial"/>
                <a:sym typeface="Arial"/>
              </a:endParaRPr>
            </a:p>
          </p:txBody>
        </p:sp>
        <p:sp>
          <p:nvSpPr>
            <p:cNvPr id="529" name="Google Shape;529;p16"/>
            <p:cNvSpPr txBox="1"/>
            <p:nvPr/>
          </p:nvSpPr>
          <p:spPr>
            <a:xfrm>
              <a:off x="5382264" y="5121189"/>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x2*w2</a:t>
              </a:r>
              <a:endParaRPr sz="1300">
                <a:solidFill>
                  <a:srgbClr val="262626"/>
                </a:solidFill>
                <a:latin typeface="Arial"/>
                <a:ea typeface="Arial"/>
                <a:cs typeface="Arial"/>
                <a:sym typeface="Arial"/>
              </a:endParaRPr>
            </a:p>
          </p:txBody>
        </p:sp>
        <p:sp>
          <p:nvSpPr>
            <p:cNvPr id="530" name="Google Shape;530;p16"/>
            <p:cNvSpPr txBox="1"/>
            <p:nvPr/>
          </p:nvSpPr>
          <p:spPr>
            <a:xfrm>
              <a:off x="6007147" y="3537012"/>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531" name="Google Shape;531;p16"/>
            <p:cNvSpPr txBox="1"/>
            <p:nvPr/>
          </p:nvSpPr>
          <p:spPr>
            <a:xfrm>
              <a:off x="6007147" y="4285476"/>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532" name="Google Shape;532;p16"/>
            <p:cNvSpPr txBox="1"/>
            <p:nvPr/>
          </p:nvSpPr>
          <p:spPr>
            <a:xfrm>
              <a:off x="6007147" y="5121188"/>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533" name="Google Shape;533;p16"/>
            <p:cNvSpPr txBox="1"/>
            <p:nvPr/>
          </p:nvSpPr>
          <p:spPr>
            <a:xfrm>
              <a:off x="5872793" y="3921578"/>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534" name="Google Shape;534;p16"/>
            <p:cNvSpPr txBox="1"/>
            <p:nvPr/>
          </p:nvSpPr>
          <p:spPr>
            <a:xfrm>
              <a:off x="5872793" y="4691531"/>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535" name="Google Shape;535;p16"/>
            <p:cNvSpPr txBox="1"/>
            <p:nvPr/>
          </p:nvSpPr>
          <p:spPr>
            <a:xfrm>
              <a:off x="5382264" y="5660240"/>
              <a:ext cx="60271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Sum</a:t>
              </a:r>
              <a:endParaRPr/>
            </a:p>
          </p:txBody>
        </p:sp>
        <p:sp>
          <p:nvSpPr>
            <p:cNvPr id="536" name="Google Shape;536;p16"/>
            <p:cNvSpPr txBox="1"/>
            <p:nvPr/>
          </p:nvSpPr>
          <p:spPr>
            <a:xfrm>
              <a:off x="5984977" y="5660239"/>
              <a:ext cx="42306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sz="1300">
                <a:solidFill>
                  <a:srgbClr val="262626"/>
                </a:solidFill>
                <a:latin typeface="Arial"/>
                <a:ea typeface="Arial"/>
                <a:cs typeface="Arial"/>
                <a:sym typeface="Arial"/>
              </a:endParaRPr>
            </a:p>
          </p:txBody>
        </p:sp>
        <p:sp>
          <p:nvSpPr>
            <p:cNvPr id="537" name="Google Shape;537;p16"/>
            <p:cNvSpPr txBox="1"/>
            <p:nvPr/>
          </p:nvSpPr>
          <p:spPr>
            <a:xfrm>
              <a:off x="1656270" y="3270821"/>
              <a:ext cx="735416"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x0(bias)</a:t>
              </a:r>
              <a:endParaRPr sz="1300">
                <a:solidFill>
                  <a:srgbClr val="262626"/>
                </a:solidFill>
                <a:latin typeface="Arial"/>
                <a:ea typeface="Arial"/>
                <a:cs typeface="Arial"/>
                <a:sym typeface="Arial"/>
              </a:endParaRPr>
            </a:p>
          </p:txBody>
        </p:sp>
        <p:sp>
          <p:nvSpPr>
            <p:cNvPr id="538" name="Google Shape;538;p16"/>
            <p:cNvSpPr txBox="1"/>
            <p:nvPr/>
          </p:nvSpPr>
          <p:spPr>
            <a:xfrm>
              <a:off x="2089076" y="4368936"/>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a:t>
              </a:r>
              <a:endParaRPr sz="1300">
                <a:solidFill>
                  <a:srgbClr val="262626"/>
                </a:solidFill>
                <a:latin typeface="Arial"/>
                <a:ea typeface="Arial"/>
                <a:cs typeface="Arial"/>
                <a:sym typeface="Arial"/>
              </a:endParaRPr>
            </a:p>
          </p:txBody>
        </p:sp>
        <p:sp>
          <p:nvSpPr>
            <p:cNvPr id="539" name="Google Shape;539;p16"/>
            <p:cNvSpPr txBox="1"/>
            <p:nvPr/>
          </p:nvSpPr>
          <p:spPr>
            <a:xfrm>
              <a:off x="2089076" y="5460184"/>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a:t>
              </a:r>
              <a:endParaRPr sz="1300">
                <a:solidFill>
                  <a:srgbClr val="262626"/>
                </a:solidFill>
                <a:latin typeface="Arial"/>
                <a:ea typeface="Arial"/>
                <a:cs typeface="Arial"/>
                <a:sym typeface="Arial"/>
              </a:endParaRPr>
            </a:p>
          </p:txBody>
        </p:sp>
      </p:grpSp>
      <p:sp>
        <p:nvSpPr>
          <p:cNvPr id="540" name="Google Shape;540;p16"/>
          <p:cNvSpPr/>
          <p:nvPr/>
        </p:nvSpPr>
        <p:spPr>
          <a:xfrm>
            <a:off x="6179931" y="2626844"/>
            <a:ext cx="3155834" cy="345461"/>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results can be displayed in a table.</a:t>
            </a:r>
            <a:endParaRPr/>
          </a:p>
        </p:txBody>
      </p:sp>
      <p:graphicFrame>
        <p:nvGraphicFramePr>
          <p:cNvPr id="541" name="Google Shape;541;p16"/>
          <p:cNvGraphicFramePr/>
          <p:nvPr/>
        </p:nvGraphicFramePr>
        <p:xfrm>
          <a:off x="6171787" y="2984113"/>
          <a:ext cx="3000000" cy="3000000"/>
        </p:xfrm>
        <a:graphic>
          <a:graphicData uri="http://schemas.openxmlformats.org/drawingml/2006/table">
            <a:tbl>
              <a:tblPr bandRow="1" firstRow="1">
                <a:noFill/>
                <a:tableStyleId>{B0F2CE99-B44A-4AAD-A28B-D6418A38CF92}</a:tableStyleId>
              </a:tblPr>
              <a:tblGrid>
                <a:gridCol w="793050"/>
                <a:gridCol w="793050"/>
                <a:gridCol w="793050"/>
                <a:gridCol w="793050"/>
              </a:tblGrid>
              <a:tr h="342900">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b="1" sz="1400">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b="1" sz="14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2" name="Shape 4002"/>
        <p:cNvGrpSpPr/>
        <p:nvPr/>
      </p:nvGrpSpPr>
      <p:grpSpPr>
        <a:xfrm>
          <a:off x="0" y="0"/>
          <a:ext cx="0" cy="0"/>
          <a:chOff x="0" y="0"/>
          <a:chExt cx="0" cy="0"/>
        </a:xfrm>
      </p:grpSpPr>
      <p:grpSp>
        <p:nvGrpSpPr>
          <p:cNvPr id="4003" name="Google Shape;4003;p160"/>
          <p:cNvGrpSpPr/>
          <p:nvPr/>
        </p:nvGrpSpPr>
        <p:grpSpPr>
          <a:xfrm>
            <a:off x="450000" y="450000"/>
            <a:ext cx="9018000" cy="276999"/>
            <a:chOff x="450000" y="450000"/>
            <a:chExt cx="9018000" cy="276999"/>
          </a:xfrm>
        </p:grpSpPr>
        <p:sp>
          <p:nvSpPr>
            <p:cNvPr id="4004" name="Google Shape;4004;p1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4005" name="Google Shape;4005;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006" name="Google Shape;4006;p160"/>
          <p:cNvGrpSpPr/>
          <p:nvPr/>
        </p:nvGrpSpPr>
        <p:grpSpPr>
          <a:xfrm>
            <a:off x="559817" y="1428745"/>
            <a:ext cx="8783192" cy="215444"/>
            <a:chOff x="559817" y="2136914"/>
            <a:chExt cx="8783192" cy="215444"/>
          </a:xfrm>
        </p:grpSpPr>
        <p:sp>
          <p:nvSpPr>
            <p:cNvPr id="4007" name="Google Shape;4007;p1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08" name="Google Shape;4008;p16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Two ways of building models with Keras</a:t>
              </a:r>
              <a:endParaRPr sz="1400">
                <a:solidFill>
                  <a:srgbClr val="262626"/>
                </a:solidFill>
                <a:latin typeface="Arial"/>
                <a:ea typeface="Arial"/>
                <a:cs typeface="Arial"/>
                <a:sym typeface="Arial"/>
              </a:endParaRPr>
            </a:p>
          </p:txBody>
        </p:sp>
      </p:grpSp>
      <p:sp>
        <p:nvSpPr>
          <p:cNvPr id="4009" name="Google Shape;4009;p160"/>
          <p:cNvSpPr/>
          <p:nvPr/>
        </p:nvSpPr>
        <p:spPr>
          <a:xfrm>
            <a:off x="702940" y="1700808"/>
            <a:ext cx="8632825" cy="246399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Sequential API:</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Layers are added to a “Sequential” object.</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Easy but less flexible.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Functional API:   </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first layer must be defined as “Input,” where the data shape is specified.</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Each layer is defined as a function that takes in as arguments the previous layer. </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“Model” object takes in as arguments the first and the last layers.</a:t>
            </a:r>
            <a:endParaRPr/>
          </a:p>
          <a:p>
            <a:pPr indent="-182563" lvl="0" marL="35718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More flexible.</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4" name="Shape 4014"/>
        <p:cNvGrpSpPr/>
        <p:nvPr/>
      </p:nvGrpSpPr>
      <p:grpSpPr>
        <a:xfrm>
          <a:off x="0" y="0"/>
          <a:ext cx="0" cy="0"/>
          <a:chOff x="0" y="0"/>
          <a:chExt cx="0" cy="0"/>
        </a:xfrm>
      </p:grpSpPr>
      <p:grpSp>
        <p:nvGrpSpPr>
          <p:cNvPr id="4015" name="Google Shape;4015;p161"/>
          <p:cNvGrpSpPr/>
          <p:nvPr/>
        </p:nvGrpSpPr>
        <p:grpSpPr>
          <a:xfrm>
            <a:off x="450000" y="450000"/>
            <a:ext cx="9018000" cy="276999"/>
            <a:chOff x="450000" y="450000"/>
            <a:chExt cx="9018000" cy="276999"/>
          </a:xfrm>
        </p:grpSpPr>
        <p:sp>
          <p:nvSpPr>
            <p:cNvPr id="4016" name="Google Shape;4016;p1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Keras Basics</a:t>
              </a:r>
              <a:endParaRPr sz="1800">
                <a:solidFill>
                  <a:schemeClr val="lt1"/>
                </a:solidFill>
                <a:latin typeface="Arial"/>
                <a:ea typeface="Arial"/>
                <a:cs typeface="Arial"/>
                <a:sym typeface="Arial"/>
              </a:endParaRPr>
            </a:p>
          </p:txBody>
        </p:sp>
        <p:sp>
          <p:nvSpPr>
            <p:cNvPr id="4017" name="Google Shape;4017;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018" name="Google Shape;4018;p161"/>
          <p:cNvGrpSpPr/>
          <p:nvPr/>
        </p:nvGrpSpPr>
        <p:grpSpPr>
          <a:xfrm>
            <a:off x="559817" y="1428745"/>
            <a:ext cx="8783192" cy="215444"/>
            <a:chOff x="559817" y="2136914"/>
            <a:chExt cx="8783192" cy="215444"/>
          </a:xfrm>
        </p:grpSpPr>
        <p:sp>
          <p:nvSpPr>
            <p:cNvPr id="4019" name="Google Shape;4019;p1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20" name="Google Shape;4020;p16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Datasets provided by Keras</a:t>
              </a:r>
              <a:endParaRPr sz="1400">
                <a:solidFill>
                  <a:srgbClr val="262626"/>
                </a:solidFill>
                <a:latin typeface="Arial"/>
                <a:ea typeface="Arial"/>
                <a:cs typeface="Arial"/>
                <a:sym typeface="Arial"/>
              </a:endParaRPr>
            </a:p>
          </p:txBody>
        </p:sp>
      </p:grpSp>
      <p:sp>
        <p:nvSpPr>
          <p:cNvPr id="4021" name="Google Shape;4021;p161"/>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Useful for learning/practicing purpose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Provided by the “keras.datasets” module</a:t>
            </a:r>
            <a:endParaRPr/>
          </a:p>
        </p:txBody>
      </p:sp>
      <p:graphicFrame>
        <p:nvGraphicFramePr>
          <p:cNvPr id="4022" name="Google Shape;4022;p161"/>
          <p:cNvGraphicFramePr/>
          <p:nvPr/>
        </p:nvGraphicFramePr>
        <p:xfrm>
          <a:off x="703263" y="2420888"/>
          <a:ext cx="3000000" cy="3000000"/>
        </p:xfrm>
        <a:graphic>
          <a:graphicData uri="http://schemas.openxmlformats.org/drawingml/2006/table">
            <a:tbl>
              <a:tblPr bandRow="1" firstRow="1">
                <a:noFill/>
                <a:tableStyleId>{B0F2CE99-B44A-4AAD-A28B-D6418A38CF92}</a:tableStyleId>
              </a:tblPr>
              <a:tblGrid>
                <a:gridCol w="1488400"/>
                <a:gridCol w="7152375"/>
              </a:tblGrid>
              <a:tr h="289550">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Name</a:t>
                      </a:r>
                      <a:endParaRPr b="0" sz="1300">
                        <a:solidFill>
                          <a:srgbClr val="193EB0"/>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a:solidFill>
                            <a:srgbClr val="193EB0"/>
                          </a:solidFill>
                          <a:latin typeface="Arial"/>
                          <a:ea typeface="Arial"/>
                          <a:cs typeface="Arial"/>
                          <a:sym typeface="Arial"/>
                        </a:rPr>
                        <a:t>Description</a:t>
                      </a:r>
                      <a:endParaRPr b="0" sz="1300">
                        <a:solidFill>
                          <a:srgbClr val="193EB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cifar10</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cifar100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imdb</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25000 movie reviews from IMDB with binary labeling (positive or negative).</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reuters</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11228 newswires from Reuters, labeled over 46 topics.</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mnist</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fashion_mnist</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boston_housing</a:t>
                      </a:r>
                      <a:endParaRPr b="0" sz="1300">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13 attributes of houses at different locations around Boston suburbs in the late 1970s.</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grpSp>
        <p:nvGrpSpPr>
          <p:cNvPr id="4028" name="Google Shape;4028;p162"/>
          <p:cNvGrpSpPr/>
          <p:nvPr/>
        </p:nvGrpSpPr>
        <p:grpSpPr>
          <a:xfrm>
            <a:off x="912071" y="2748696"/>
            <a:ext cx="7999782" cy="2733977"/>
            <a:chOff x="912071" y="2748696"/>
            <a:chExt cx="7999782" cy="2733977"/>
          </a:xfrm>
        </p:grpSpPr>
        <p:sp>
          <p:nvSpPr>
            <p:cNvPr id="4029" name="Google Shape;4029;p162"/>
            <p:cNvSpPr/>
            <p:nvPr/>
          </p:nvSpPr>
          <p:spPr>
            <a:xfrm>
              <a:off x="912071" y="3133792"/>
              <a:ext cx="7999782"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Deep Learning Methods with TensorFlow and Keras </a:t>
              </a:r>
              <a:endParaRPr/>
            </a:p>
          </p:txBody>
        </p:sp>
        <p:sp>
          <p:nvSpPr>
            <p:cNvPr id="4030" name="Google Shape;4030;p162"/>
            <p:cNvSpPr/>
            <p:nvPr/>
          </p:nvSpPr>
          <p:spPr>
            <a:xfrm>
              <a:off x="912071" y="274869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3. </a:t>
              </a:r>
              <a:endParaRPr sz="5398">
                <a:solidFill>
                  <a:srgbClr val="7F7F7F"/>
                </a:solidFill>
                <a:latin typeface="Arial"/>
                <a:ea typeface="Arial"/>
                <a:cs typeface="Arial"/>
                <a:sym typeface="Arial"/>
              </a:endParaRPr>
            </a:p>
          </p:txBody>
        </p:sp>
        <p:grpSp>
          <p:nvGrpSpPr>
            <p:cNvPr id="4031" name="Google Shape;4031;p162"/>
            <p:cNvGrpSpPr/>
            <p:nvPr/>
          </p:nvGrpSpPr>
          <p:grpSpPr>
            <a:xfrm>
              <a:off x="1051307" y="4365104"/>
              <a:ext cx="5700472" cy="1117569"/>
              <a:chOff x="1051307" y="3923538"/>
              <a:chExt cx="5700472" cy="1117569"/>
            </a:xfrm>
          </p:grpSpPr>
          <p:grpSp>
            <p:nvGrpSpPr>
              <p:cNvPr id="4032" name="Google Shape;4032;p162"/>
              <p:cNvGrpSpPr/>
              <p:nvPr/>
            </p:nvGrpSpPr>
            <p:grpSpPr>
              <a:xfrm>
                <a:off x="1051307" y="3923538"/>
                <a:ext cx="5700472" cy="707780"/>
                <a:chOff x="1051307" y="4065033"/>
                <a:chExt cx="5700472" cy="707780"/>
              </a:xfrm>
            </p:grpSpPr>
            <p:sp>
              <p:nvSpPr>
                <p:cNvPr id="4033" name="Google Shape;4033;p162"/>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Main Features of TensorFlow</a:t>
                  </a:r>
                  <a:endParaRPr/>
                </a:p>
              </p:txBody>
            </p:sp>
            <p:sp>
              <p:nvSpPr>
                <p:cNvPr id="4034" name="Google Shape;4034;p162"/>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4035" name="Google Shape;4035;p162"/>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Keras Basics</a:t>
                  </a:r>
                  <a:endParaRPr/>
                </a:p>
              </p:txBody>
            </p:sp>
            <p:sp>
              <p:nvSpPr>
                <p:cNvPr id="4036" name="Google Shape;4036;p162"/>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4037" name="Google Shape;4037;p162"/>
              <p:cNvSpPr/>
              <p:nvPr/>
            </p:nvSpPr>
            <p:spPr>
              <a:xfrm>
                <a:off x="1234128" y="4764197"/>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3.3. AI with Keras</a:t>
                </a:r>
                <a:endParaRPr/>
              </a:p>
            </p:txBody>
          </p:sp>
          <p:sp>
            <p:nvSpPr>
              <p:cNvPr id="4038" name="Google Shape;4038;p162"/>
              <p:cNvSpPr/>
              <p:nvPr/>
            </p:nvSpPr>
            <p:spPr>
              <a:xfrm>
                <a:off x="1051307" y="476302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1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AI with Keras</a:t>
            </a:r>
            <a:endParaRPr/>
          </a:p>
        </p:txBody>
      </p:sp>
      <p:grpSp>
        <p:nvGrpSpPr>
          <p:cNvPr id="4045" name="Google Shape;4045;p163"/>
          <p:cNvGrpSpPr/>
          <p:nvPr/>
        </p:nvGrpSpPr>
        <p:grpSpPr>
          <a:xfrm>
            <a:off x="559817" y="1902381"/>
            <a:ext cx="8783192" cy="215444"/>
            <a:chOff x="559817" y="2136914"/>
            <a:chExt cx="8783192" cy="215444"/>
          </a:xfrm>
        </p:grpSpPr>
        <p:sp>
          <p:nvSpPr>
            <p:cNvPr id="4046" name="Google Shape;4046;p1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47" name="Google Shape;4047;p16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Linear/Logistic regression with Keras</a:t>
              </a:r>
              <a:endParaRPr sz="1400">
                <a:solidFill>
                  <a:srgbClr val="262626"/>
                </a:solidFill>
                <a:latin typeface="Arial"/>
                <a:ea typeface="Arial"/>
                <a:cs typeface="Arial"/>
                <a:sym typeface="Arial"/>
              </a:endParaRPr>
            </a:p>
          </p:txBody>
        </p:sp>
      </p:grpSp>
      <p:grpSp>
        <p:nvGrpSpPr>
          <p:cNvPr id="4048" name="Google Shape;4048;p163"/>
          <p:cNvGrpSpPr/>
          <p:nvPr/>
        </p:nvGrpSpPr>
        <p:grpSpPr>
          <a:xfrm>
            <a:off x="450000" y="450000"/>
            <a:ext cx="9018000" cy="276999"/>
            <a:chOff x="450000" y="450000"/>
            <a:chExt cx="9018000" cy="276999"/>
          </a:xfrm>
        </p:grpSpPr>
        <p:sp>
          <p:nvSpPr>
            <p:cNvPr id="4049" name="Google Shape;4049;p1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050" name="Google Shape;4050;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051" name="Google Shape;4051;p163"/>
          <p:cNvSpPr/>
          <p:nvPr/>
        </p:nvSpPr>
        <p:spPr>
          <a:xfrm>
            <a:off x="3631615" y="3148343"/>
            <a:ext cx="440211" cy="440212"/>
          </a:xfrm>
          <a:prstGeom prst="ellipse">
            <a:avLst/>
          </a:prstGeom>
          <a:solidFill>
            <a:srgbClr val="FF0000">
              <a:alpha val="2000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2" name="Google Shape;4052;p163"/>
          <p:cNvSpPr/>
          <p:nvPr/>
        </p:nvSpPr>
        <p:spPr>
          <a:xfrm>
            <a:off x="3627748" y="3672918"/>
            <a:ext cx="440211" cy="440212"/>
          </a:xfrm>
          <a:prstGeom prst="ellipse">
            <a:avLst/>
          </a:prstGeom>
          <a:solidFill>
            <a:srgbClr val="FF0000">
              <a:alpha val="2000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3" name="Google Shape;4053;p163"/>
          <p:cNvSpPr/>
          <p:nvPr/>
        </p:nvSpPr>
        <p:spPr>
          <a:xfrm>
            <a:off x="3634229" y="4677398"/>
            <a:ext cx="440211" cy="440211"/>
          </a:xfrm>
          <a:prstGeom prst="ellipse">
            <a:avLst/>
          </a:prstGeom>
          <a:solidFill>
            <a:srgbClr val="FF0000">
              <a:alpha val="2000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4" name="Google Shape;4054;p163"/>
          <p:cNvSpPr txBox="1"/>
          <p:nvPr/>
        </p:nvSpPr>
        <p:spPr>
          <a:xfrm>
            <a:off x="3511877" y="3186306"/>
            <a:ext cx="672353"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55" name="Google Shape;4055;p163"/>
          <p:cNvSpPr txBox="1"/>
          <p:nvPr/>
        </p:nvSpPr>
        <p:spPr>
          <a:xfrm>
            <a:off x="3506757" y="3704752"/>
            <a:ext cx="672353"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56" name="Google Shape;4056;p163"/>
          <p:cNvSpPr txBox="1"/>
          <p:nvPr/>
        </p:nvSpPr>
        <p:spPr>
          <a:xfrm>
            <a:off x="3504008" y="4723256"/>
            <a:ext cx="672353"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57" name="Google Shape;4057;p163"/>
          <p:cNvSpPr txBox="1"/>
          <p:nvPr/>
        </p:nvSpPr>
        <p:spPr>
          <a:xfrm>
            <a:off x="3518538" y="4126137"/>
            <a:ext cx="672353" cy="54579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58" name="Google Shape;4058;p163"/>
          <p:cNvSpPr/>
          <p:nvPr/>
        </p:nvSpPr>
        <p:spPr>
          <a:xfrm>
            <a:off x="5953612" y="3776393"/>
            <a:ext cx="440211" cy="440211"/>
          </a:xfrm>
          <a:prstGeom prst="ellipse">
            <a:avLst/>
          </a:prstGeom>
          <a:solidFill>
            <a:srgbClr val="193EB0">
              <a:alpha val="20000"/>
            </a:srgbClr>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9" name="Google Shape;4059;p163"/>
          <p:cNvSpPr txBox="1"/>
          <p:nvPr/>
        </p:nvSpPr>
        <p:spPr>
          <a:xfrm>
            <a:off x="5945550" y="3815232"/>
            <a:ext cx="261027"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Σ</a:t>
            </a:r>
            <a:endParaRPr sz="1800">
              <a:solidFill>
                <a:schemeClr val="dk1"/>
              </a:solidFill>
              <a:latin typeface="Arial"/>
              <a:ea typeface="Arial"/>
              <a:cs typeface="Arial"/>
              <a:sym typeface="Arial"/>
            </a:endParaRPr>
          </a:p>
        </p:txBody>
      </p:sp>
      <p:cxnSp>
        <p:nvCxnSpPr>
          <p:cNvPr id="4060" name="Google Shape;4060;p163"/>
          <p:cNvCxnSpPr/>
          <p:nvPr/>
        </p:nvCxnSpPr>
        <p:spPr>
          <a:xfrm>
            <a:off x="4067959" y="3384647"/>
            <a:ext cx="1883037" cy="626176"/>
          </a:xfrm>
          <a:prstGeom prst="straightConnector1">
            <a:avLst/>
          </a:prstGeom>
          <a:noFill/>
          <a:ln cap="flat" cmpd="sng" w="19050">
            <a:solidFill>
              <a:srgbClr val="A5A5A5">
                <a:alpha val="49803"/>
              </a:srgbClr>
            </a:solidFill>
            <a:prstDash val="solid"/>
            <a:miter lim="800000"/>
            <a:headEnd len="sm" w="sm" type="none"/>
            <a:tailEnd len="sm" w="sm" type="none"/>
          </a:ln>
        </p:spPr>
      </p:cxnSp>
      <p:cxnSp>
        <p:nvCxnSpPr>
          <p:cNvPr id="4061" name="Google Shape;4061;p163"/>
          <p:cNvCxnSpPr>
            <a:stCxn id="4062" idx="6"/>
            <a:endCxn id="4059" idx="1"/>
          </p:cNvCxnSpPr>
          <p:nvPr/>
        </p:nvCxnSpPr>
        <p:spPr>
          <a:xfrm>
            <a:off x="3907411" y="2791927"/>
            <a:ext cx="2038200" cy="1208100"/>
          </a:xfrm>
          <a:prstGeom prst="straightConnector1">
            <a:avLst/>
          </a:prstGeom>
          <a:noFill/>
          <a:ln cap="flat" cmpd="sng" w="19050">
            <a:solidFill>
              <a:srgbClr val="A5A5A5">
                <a:alpha val="49803"/>
              </a:srgbClr>
            </a:solidFill>
            <a:prstDash val="solid"/>
            <a:miter lim="800000"/>
            <a:headEnd len="sm" w="sm" type="none"/>
            <a:tailEnd len="sm" w="sm" type="none"/>
          </a:ln>
        </p:spPr>
      </p:cxnSp>
      <p:cxnSp>
        <p:nvCxnSpPr>
          <p:cNvPr id="4063" name="Google Shape;4063;p163"/>
          <p:cNvCxnSpPr/>
          <p:nvPr/>
        </p:nvCxnSpPr>
        <p:spPr>
          <a:xfrm>
            <a:off x="4067959" y="3900803"/>
            <a:ext cx="1883037" cy="112203"/>
          </a:xfrm>
          <a:prstGeom prst="straightConnector1">
            <a:avLst/>
          </a:prstGeom>
          <a:noFill/>
          <a:ln cap="flat" cmpd="sng" w="19050">
            <a:solidFill>
              <a:srgbClr val="A5A5A5">
                <a:alpha val="49803"/>
              </a:srgbClr>
            </a:solidFill>
            <a:prstDash val="solid"/>
            <a:miter lim="800000"/>
            <a:headEnd len="sm" w="sm" type="none"/>
            <a:tailEnd len="sm" w="sm" type="none"/>
          </a:ln>
        </p:spPr>
      </p:cxnSp>
      <p:cxnSp>
        <p:nvCxnSpPr>
          <p:cNvPr id="4064" name="Google Shape;4064;p163"/>
          <p:cNvCxnSpPr/>
          <p:nvPr/>
        </p:nvCxnSpPr>
        <p:spPr>
          <a:xfrm flipH="1" rot="10800000">
            <a:off x="4074440" y="4029539"/>
            <a:ext cx="1876556" cy="862008"/>
          </a:xfrm>
          <a:prstGeom prst="straightConnector1">
            <a:avLst/>
          </a:prstGeom>
          <a:noFill/>
          <a:ln cap="flat" cmpd="sng" w="19050">
            <a:solidFill>
              <a:srgbClr val="A5A5A5">
                <a:alpha val="49803"/>
              </a:srgbClr>
            </a:solidFill>
            <a:prstDash val="solid"/>
            <a:miter lim="800000"/>
            <a:headEnd len="sm" w="sm" type="none"/>
            <a:tailEnd len="sm" w="sm" type="none"/>
          </a:ln>
        </p:spPr>
      </p:cxnSp>
      <p:sp>
        <p:nvSpPr>
          <p:cNvPr id="4065" name="Google Shape;4065;p163"/>
          <p:cNvSpPr txBox="1"/>
          <p:nvPr/>
        </p:nvSpPr>
        <p:spPr>
          <a:xfrm>
            <a:off x="3974354" y="2621818"/>
            <a:ext cx="672353"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66" name="Google Shape;4066;p163"/>
          <p:cNvSpPr txBox="1"/>
          <p:nvPr/>
        </p:nvSpPr>
        <p:spPr>
          <a:xfrm>
            <a:off x="3505838" y="2420888"/>
            <a:ext cx="672353"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67" name="Google Shape;4067;p163"/>
          <p:cNvSpPr txBox="1"/>
          <p:nvPr/>
        </p:nvSpPr>
        <p:spPr>
          <a:xfrm>
            <a:off x="3974354" y="3071854"/>
            <a:ext cx="672353"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68" name="Google Shape;4068;p163"/>
          <p:cNvSpPr txBox="1"/>
          <p:nvPr/>
        </p:nvSpPr>
        <p:spPr>
          <a:xfrm>
            <a:off x="3974354" y="3555996"/>
            <a:ext cx="672353"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69" name="Google Shape;4069;p163"/>
          <p:cNvSpPr txBox="1"/>
          <p:nvPr/>
        </p:nvSpPr>
        <p:spPr>
          <a:xfrm>
            <a:off x="3974354" y="4403307"/>
            <a:ext cx="672353"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070" name="Google Shape;4070;p163"/>
          <p:cNvCxnSpPr/>
          <p:nvPr/>
        </p:nvCxnSpPr>
        <p:spPr>
          <a:xfrm>
            <a:off x="6387600" y="4012539"/>
            <a:ext cx="309114" cy="2696"/>
          </a:xfrm>
          <a:prstGeom prst="straightConnector1">
            <a:avLst/>
          </a:prstGeom>
          <a:noFill/>
          <a:ln cap="flat" cmpd="sng" w="19050">
            <a:solidFill>
              <a:srgbClr val="A5A5A5"/>
            </a:solidFill>
            <a:prstDash val="solid"/>
            <a:miter lim="800000"/>
            <a:headEnd len="sm" w="sm" type="none"/>
            <a:tailEnd len="med" w="med" type="triangle"/>
          </a:ln>
        </p:spPr>
      </p:cxnSp>
      <p:sp>
        <p:nvSpPr>
          <p:cNvPr id="4071" name="Google Shape;4071;p163"/>
          <p:cNvSpPr txBox="1"/>
          <p:nvPr/>
        </p:nvSpPr>
        <p:spPr>
          <a:xfrm>
            <a:off x="2105577" y="3824925"/>
            <a:ext cx="101816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262626"/>
                </a:solidFill>
                <a:latin typeface="Arial"/>
                <a:ea typeface="Arial"/>
                <a:cs typeface="Arial"/>
                <a:sym typeface="Arial"/>
              </a:rPr>
              <a:t>Input</a:t>
            </a:r>
            <a:endParaRPr/>
          </a:p>
        </p:txBody>
      </p:sp>
      <p:sp>
        <p:nvSpPr>
          <p:cNvPr id="4072" name="Google Shape;4072;p163"/>
          <p:cNvSpPr txBox="1"/>
          <p:nvPr/>
        </p:nvSpPr>
        <p:spPr>
          <a:xfrm>
            <a:off x="6721934" y="3811270"/>
            <a:ext cx="1882587" cy="40011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73" name="Google Shape;4073;p163"/>
          <p:cNvSpPr txBox="1"/>
          <p:nvPr/>
        </p:nvSpPr>
        <p:spPr>
          <a:xfrm>
            <a:off x="5562864" y="4649620"/>
            <a:ext cx="103536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Summed over</a:t>
            </a:r>
            <a:endParaRPr sz="1200">
              <a:solidFill>
                <a:srgbClr val="FF0000"/>
              </a:solidFill>
              <a:latin typeface="Arial"/>
              <a:ea typeface="Arial"/>
              <a:cs typeface="Arial"/>
              <a:sym typeface="Arial"/>
            </a:endParaRPr>
          </a:p>
        </p:txBody>
      </p:sp>
      <p:cxnSp>
        <p:nvCxnSpPr>
          <p:cNvPr id="4074" name="Google Shape;4074;p163"/>
          <p:cNvCxnSpPr/>
          <p:nvPr/>
        </p:nvCxnSpPr>
        <p:spPr>
          <a:xfrm rot="10800000">
            <a:off x="6074159" y="4300923"/>
            <a:ext cx="0" cy="385920"/>
          </a:xfrm>
          <a:prstGeom prst="straightConnector1">
            <a:avLst/>
          </a:prstGeom>
          <a:noFill/>
          <a:ln cap="flat" cmpd="sng" w="19050">
            <a:solidFill>
              <a:srgbClr val="FF0000"/>
            </a:solidFill>
            <a:prstDash val="solid"/>
            <a:miter lim="800000"/>
            <a:headEnd len="sm" w="sm" type="none"/>
            <a:tailEnd len="med" w="med" type="triangle"/>
          </a:ln>
        </p:spPr>
      </p:cxnSp>
      <p:cxnSp>
        <p:nvCxnSpPr>
          <p:cNvPr id="4075" name="Google Shape;4075;p163"/>
          <p:cNvCxnSpPr>
            <a:stCxn id="4058" idx="0"/>
            <a:endCxn id="4058" idx="4"/>
          </p:cNvCxnSpPr>
          <p:nvPr/>
        </p:nvCxnSpPr>
        <p:spPr>
          <a:xfrm>
            <a:off x="6173718" y="3776393"/>
            <a:ext cx="0" cy="440100"/>
          </a:xfrm>
          <a:prstGeom prst="straightConnector1">
            <a:avLst/>
          </a:prstGeom>
          <a:noFill/>
          <a:ln cap="flat" cmpd="sng" w="9525">
            <a:solidFill>
              <a:srgbClr val="193EB0"/>
            </a:solidFill>
            <a:prstDash val="solid"/>
            <a:miter lim="800000"/>
            <a:headEnd len="sm" w="sm" type="none"/>
            <a:tailEnd len="sm" w="sm" type="none"/>
          </a:ln>
        </p:spPr>
      </p:cxnSp>
      <p:cxnSp>
        <p:nvCxnSpPr>
          <p:cNvPr id="4076" name="Google Shape;4076;p163"/>
          <p:cNvCxnSpPr/>
          <p:nvPr/>
        </p:nvCxnSpPr>
        <p:spPr>
          <a:xfrm rot="10800000">
            <a:off x="6571377" y="2657287"/>
            <a:ext cx="0" cy="227206"/>
          </a:xfrm>
          <a:prstGeom prst="straightConnector1">
            <a:avLst/>
          </a:prstGeom>
          <a:noFill/>
          <a:ln cap="flat" cmpd="sng" w="19050">
            <a:solidFill>
              <a:srgbClr val="A5A5A5"/>
            </a:solidFill>
            <a:prstDash val="solid"/>
            <a:miter lim="800000"/>
            <a:headEnd len="sm" w="sm" type="none"/>
            <a:tailEnd len="sm" w="sm" type="none"/>
          </a:ln>
        </p:spPr>
      </p:cxnSp>
      <p:cxnSp>
        <p:nvCxnSpPr>
          <p:cNvPr id="4077" name="Google Shape;4077;p163"/>
          <p:cNvCxnSpPr/>
          <p:nvPr/>
        </p:nvCxnSpPr>
        <p:spPr>
          <a:xfrm>
            <a:off x="6263313" y="3437695"/>
            <a:ext cx="0" cy="568014"/>
          </a:xfrm>
          <a:prstGeom prst="straightConnector1">
            <a:avLst/>
          </a:prstGeom>
          <a:noFill/>
          <a:ln cap="flat" cmpd="sng" w="19050">
            <a:solidFill>
              <a:srgbClr val="FF0000"/>
            </a:solidFill>
            <a:prstDash val="solid"/>
            <a:miter lim="800000"/>
            <a:headEnd len="sm" w="sm" type="none"/>
            <a:tailEnd len="med" w="med" type="triangle"/>
          </a:ln>
        </p:spPr>
      </p:cxnSp>
      <p:sp>
        <p:nvSpPr>
          <p:cNvPr id="4078" name="Google Shape;4078;p163"/>
          <p:cNvSpPr/>
          <p:nvPr/>
        </p:nvSpPr>
        <p:spPr>
          <a:xfrm>
            <a:off x="6504247" y="3194269"/>
            <a:ext cx="170404" cy="170404"/>
          </a:xfrm>
          <a:custGeom>
            <a:rect b="b" l="l" r="r" t="t"/>
            <a:pathLst>
              <a:path extrusionOk="0" h="310719" w="452761">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cap="flat" cmpd="sng" w="1905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9" name="Google Shape;4079;p163"/>
          <p:cNvSpPr/>
          <p:nvPr/>
        </p:nvSpPr>
        <p:spPr>
          <a:xfrm>
            <a:off x="5692461" y="2624499"/>
            <a:ext cx="1136029" cy="284007"/>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0" name="Google Shape;4080;p163"/>
          <p:cNvSpPr/>
          <p:nvPr/>
        </p:nvSpPr>
        <p:spPr>
          <a:xfrm>
            <a:off x="5692461" y="3140124"/>
            <a:ext cx="1136029" cy="284007"/>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1" name="Google Shape;4081;p163"/>
          <p:cNvSpPr/>
          <p:nvPr/>
        </p:nvSpPr>
        <p:spPr>
          <a:xfrm>
            <a:off x="3045794" y="3706031"/>
            <a:ext cx="231424" cy="610589"/>
          </a:xfrm>
          <a:prstGeom prst="rightArrow">
            <a:avLst>
              <a:gd fmla="val 73460" name="adj1"/>
              <a:gd fmla="val 51491"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82" name="Google Shape;4082;p163"/>
          <p:cNvSpPr txBox="1"/>
          <p:nvPr/>
        </p:nvSpPr>
        <p:spPr>
          <a:xfrm>
            <a:off x="5609890" y="3144052"/>
            <a:ext cx="10353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Sigmoid</a:t>
            </a:r>
            <a:endParaRPr sz="1200">
              <a:solidFill>
                <a:srgbClr val="FF0000"/>
              </a:solidFill>
              <a:latin typeface="Arial"/>
              <a:ea typeface="Arial"/>
              <a:cs typeface="Arial"/>
              <a:sym typeface="Arial"/>
            </a:endParaRPr>
          </a:p>
        </p:txBody>
      </p:sp>
      <p:sp>
        <p:nvSpPr>
          <p:cNvPr id="4083" name="Google Shape;4083;p163"/>
          <p:cNvSpPr txBox="1"/>
          <p:nvPr/>
        </p:nvSpPr>
        <p:spPr>
          <a:xfrm>
            <a:off x="5609890" y="2630395"/>
            <a:ext cx="10353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Linear</a:t>
            </a:r>
            <a:endParaRPr sz="1200">
              <a:solidFill>
                <a:srgbClr val="FF0000"/>
              </a:solidFill>
              <a:latin typeface="Arial"/>
              <a:ea typeface="Arial"/>
              <a:cs typeface="Arial"/>
              <a:sym typeface="Arial"/>
            </a:endParaRPr>
          </a:p>
        </p:txBody>
      </p:sp>
      <p:sp>
        <p:nvSpPr>
          <p:cNvPr id="4084" name="Google Shape;4084;p163"/>
          <p:cNvSpPr txBox="1"/>
          <p:nvPr/>
        </p:nvSpPr>
        <p:spPr>
          <a:xfrm>
            <a:off x="5742793" y="2888056"/>
            <a:ext cx="103536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 or </a:t>
            </a:r>
            <a:endParaRPr sz="1200">
              <a:solidFill>
                <a:srgbClr val="00B050"/>
              </a:solidFill>
              <a:latin typeface="Arial"/>
              <a:ea typeface="Arial"/>
              <a:cs typeface="Arial"/>
              <a:sym typeface="Arial"/>
            </a:endParaRPr>
          </a:p>
        </p:txBody>
      </p:sp>
      <p:sp>
        <p:nvSpPr>
          <p:cNvPr id="4062" name="Google Shape;4062;p163"/>
          <p:cNvSpPr/>
          <p:nvPr/>
        </p:nvSpPr>
        <p:spPr>
          <a:xfrm>
            <a:off x="3799411" y="2737927"/>
            <a:ext cx="108000" cy="108000"/>
          </a:xfrm>
          <a:prstGeom prst="ellipse">
            <a:avLst/>
          </a:prstGeom>
          <a:solidFill>
            <a:srgbClr val="FF0000">
              <a:alpha val="2000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5" name="Google Shape;4085;p163"/>
          <p:cNvSpPr/>
          <p:nvPr/>
        </p:nvSpPr>
        <p:spPr>
          <a:xfrm>
            <a:off x="702940" y="544522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major difference between linear and logistic regression lies in the choice of activation function.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0" name="Shape 4090"/>
        <p:cNvGrpSpPr/>
        <p:nvPr/>
      </p:nvGrpSpPr>
      <p:grpSpPr>
        <a:xfrm>
          <a:off x="0" y="0"/>
          <a:ext cx="0" cy="0"/>
          <a:chOff x="0" y="0"/>
          <a:chExt cx="0" cy="0"/>
        </a:xfrm>
      </p:grpSpPr>
      <p:grpSp>
        <p:nvGrpSpPr>
          <p:cNvPr id="4091" name="Google Shape;4091;p164"/>
          <p:cNvGrpSpPr/>
          <p:nvPr/>
        </p:nvGrpSpPr>
        <p:grpSpPr>
          <a:xfrm>
            <a:off x="559817" y="1428745"/>
            <a:ext cx="8783192" cy="215444"/>
            <a:chOff x="559817" y="2136914"/>
            <a:chExt cx="8783192" cy="215444"/>
          </a:xfrm>
        </p:grpSpPr>
        <p:sp>
          <p:nvSpPr>
            <p:cNvPr id="4092" name="Google Shape;4092;p1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93" name="Google Shape;4093;p16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Keras Sequential API model </a:t>
              </a:r>
              <a:endParaRPr sz="1400">
                <a:solidFill>
                  <a:srgbClr val="262626"/>
                </a:solidFill>
                <a:latin typeface="Arial"/>
                <a:ea typeface="Arial"/>
                <a:cs typeface="Arial"/>
                <a:sym typeface="Arial"/>
              </a:endParaRPr>
            </a:p>
          </p:txBody>
        </p:sp>
      </p:grpSp>
      <p:grpSp>
        <p:nvGrpSpPr>
          <p:cNvPr id="4094" name="Google Shape;4094;p164"/>
          <p:cNvGrpSpPr/>
          <p:nvPr/>
        </p:nvGrpSpPr>
        <p:grpSpPr>
          <a:xfrm>
            <a:off x="450000" y="450000"/>
            <a:ext cx="9018000" cy="276999"/>
            <a:chOff x="450000" y="450000"/>
            <a:chExt cx="9018000" cy="276999"/>
          </a:xfrm>
        </p:grpSpPr>
        <p:sp>
          <p:nvSpPr>
            <p:cNvPr id="4095" name="Google Shape;4095;p1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096" name="Google Shape;4096;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097" name="Google Shape;4097;p164"/>
          <p:cNvSpPr txBox="1"/>
          <p:nvPr/>
        </p:nvSpPr>
        <p:spPr>
          <a:xfrm>
            <a:off x="1423020" y="2898988"/>
            <a:ext cx="1008112" cy="241980"/>
          </a:xfrm>
          <a:prstGeom prst="rect">
            <a:avLst/>
          </a:prstGeom>
          <a:solidFill>
            <a:schemeClr val="lt1"/>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‘2.12.0’</a:t>
            </a:r>
            <a:endParaRPr sz="1100">
              <a:solidFill>
                <a:schemeClr val="dk1"/>
              </a:solidFill>
              <a:latin typeface="Calibri"/>
              <a:ea typeface="Calibri"/>
              <a:cs typeface="Calibri"/>
              <a:sym typeface="Calibri"/>
            </a:endParaRPr>
          </a:p>
        </p:txBody>
      </p:sp>
      <p:grpSp>
        <p:nvGrpSpPr>
          <p:cNvPr id="4098" name="Google Shape;4098;p164"/>
          <p:cNvGrpSpPr/>
          <p:nvPr/>
        </p:nvGrpSpPr>
        <p:grpSpPr>
          <a:xfrm>
            <a:off x="558396" y="1772816"/>
            <a:ext cx="8782050" cy="3904084"/>
            <a:chOff x="558396" y="1772816"/>
            <a:chExt cx="8782050" cy="3904084"/>
          </a:xfrm>
        </p:grpSpPr>
        <p:sp>
          <p:nvSpPr>
            <p:cNvPr id="4099" name="Google Shape;4099;p164"/>
            <p:cNvSpPr/>
            <p:nvPr/>
          </p:nvSpPr>
          <p:spPr>
            <a:xfrm>
              <a:off x="558396" y="1772816"/>
              <a:ext cx="8782050" cy="39040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00" name="Google Shape;4100;p164"/>
            <p:cNvPicPr preferRelativeResize="0"/>
            <p:nvPr/>
          </p:nvPicPr>
          <p:blipFill rotWithShape="1">
            <a:blip r:embed="rId3">
              <a:alphaModFix/>
            </a:blip>
            <a:srcRect b="0" l="0" r="2457" t="0"/>
            <a:stretch/>
          </p:blipFill>
          <p:spPr>
            <a:xfrm>
              <a:off x="626505" y="1865989"/>
              <a:ext cx="8713941" cy="3740357"/>
            </a:xfrm>
            <a:prstGeom prst="rect">
              <a:avLst/>
            </a:prstGeom>
            <a:noFill/>
            <a:ln>
              <a:noFill/>
            </a:ln>
          </p:spPr>
        </p:pic>
      </p:grpSp>
      <p:sp>
        <p:nvSpPr>
          <p:cNvPr id="4101" name="Google Shape;4101;p164"/>
          <p:cNvSpPr txBox="1"/>
          <p:nvPr/>
        </p:nvSpPr>
        <p:spPr>
          <a:xfrm>
            <a:off x="1393052" y="2992161"/>
            <a:ext cx="1008112" cy="257369"/>
          </a:xfrm>
          <a:prstGeom prst="rect">
            <a:avLst/>
          </a:prstGeom>
          <a:solidFill>
            <a:schemeClr val="lt1"/>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‘2.12.0’</a:t>
            </a:r>
            <a:endParaRPr sz="1200">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grpSp>
        <p:nvGrpSpPr>
          <p:cNvPr id="4107" name="Google Shape;4107;p165"/>
          <p:cNvGrpSpPr/>
          <p:nvPr/>
        </p:nvGrpSpPr>
        <p:grpSpPr>
          <a:xfrm>
            <a:off x="559817" y="1428745"/>
            <a:ext cx="8783192" cy="215444"/>
            <a:chOff x="559817" y="2136914"/>
            <a:chExt cx="8783192" cy="215444"/>
          </a:xfrm>
        </p:grpSpPr>
        <p:sp>
          <p:nvSpPr>
            <p:cNvPr id="4108" name="Google Shape;4108;p1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09" name="Google Shape;4109;p16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 and exploring</a:t>
              </a:r>
              <a:endParaRPr sz="1400">
                <a:solidFill>
                  <a:srgbClr val="262626"/>
                </a:solidFill>
                <a:latin typeface="Arial"/>
                <a:ea typeface="Arial"/>
                <a:cs typeface="Arial"/>
                <a:sym typeface="Arial"/>
              </a:endParaRPr>
            </a:p>
          </p:txBody>
        </p:sp>
      </p:grpSp>
      <p:sp>
        <p:nvSpPr>
          <p:cNvPr id="4110" name="Google Shape;4110;p165"/>
          <p:cNvSpPr/>
          <p:nvPr/>
        </p:nvSpPr>
        <p:spPr>
          <a:xfrm>
            <a:off x="702940" y="1777008"/>
            <a:ext cx="8632800" cy="18537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view</a:t>
            </a:r>
            <a:endParaRPr/>
          </a:p>
        </p:txBody>
      </p:sp>
      <p:grpSp>
        <p:nvGrpSpPr>
          <p:cNvPr id="4111" name="Google Shape;4111;p165"/>
          <p:cNvGrpSpPr/>
          <p:nvPr/>
        </p:nvGrpSpPr>
        <p:grpSpPr>
          <a:xfrm>
            <a:off x="450000" y="450000"/>
            <a:ext cx="9018000" cy="276999"/>
            <a:chOff x="450000" y="450000"/>
            <a:chExt cx="9018000" cy="276999"/>
          </a:xfrm>
        </p:grpSpPr>
        <p:sp>
          <p:nvSpPr>
            <p:cNvPr id="4112" name="Google Shape;4112;p1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113" name="Google Shape;4113;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114" name="Google Shape;4114;p165"/>
          <p:cNvGrpSpPr/>
          <p:nvPr/>
        </p:nvGrpSpPr>
        <p:grpSpPr>
          <a:xfrm>
            <a:off x="579452" y="2059708"/>
            <a:ext cx="8784614" cy="922764"/>
            <a:chOff x="558396" y="2132856"/>
            <a:chExt cx="8784614" cy="922764"/>
          </a:xfrm>
        </p:grpSpPr>
        <p:sp>
          <p:nvSpPr>
            <p:cNvPr id="4115" name="Google Shape;4115;p165"/>
            <p:cNvSpPr/>
            <p:nvPr/>
          </p:nvSpPr>
          <p:spPr>
            <a:xfrm>
              <a:off x="558396" y="2132856"/>
              <a:ext cx="8782050" cy="9227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16" name="Google Shape;4116;p165"/>
            <p:cNvPicPr preferRelativeResize="0"/>
            <p:nvPr/>
          </p:nvPicPr>
          <p:blipFill rotWithShape="1">
            <a:blip r:embed="rId3">
              <a:alphaModFix/>
            </a:blip>
            <a:srcRect b="74138" l="0" r="17374" t="0"/>
            <a:stretch/>
          </p:blipFill>
          <p:spPr>
            <a:xfrm>
              <a:off x="609972" y="2164494"/>
              <a:ext cx="8733038" cy="845406"/>
            </a:xfrm>
            <a:prstGeom prst="rect">
              <a:avLst/>
            </a:prstGeom>
            <a:noFill/>
            <a:ln>
              <a:noFill/>
            </a:ln>
          </p:spPr>
        </p:pic>
      </p:grpSp>
      <p:grpSp>
        <p:nvGrpSpPr>
          <p:cNvPr id="4117" name="Google Shape;4117;p165"/>
          <p:cNvGrpSpPr/>
          <p:nvPr/>
        </p:nvGrpSpPr>
        <p:grpSpPr>
          <a:xfrm>
            <a:off x="558924" y="3573016"/>
            <a:ext cx="8782050" cy="2520280"/>
            <a:chOff x="558924" y="3861048"/>
            <a:chExt cx="8782050" cy="2520280"/>
          </a:xfrm>
        </p:grpSpPr>
        <p:sp>
          <p:nvSpPr>
            <p:cNvPr id="4118" name="Google Shape;4118;p165"/>
            <p:cNvSpPr/>
            <p:nvPr/>
          </p:nvSpPr>
          <p:spPr>
            <a:xfrm>
              <a:off x="558924" y="3861048"/>
              <a:ext cx="8782050" cy="2520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19" name="Google Shape;4119;p165"/>
            <p:cNvPicPr preferRelativeResize="0"/>
            <p:nvPr/>
          </p:nvPicPr>
          <p:blipFill rotWithShape="1">
            <a:blip r:embed="rId3">
              <a:alphaModFix/>
            </a:blip>
            <a:srcRect b="1254" l="0" r="14290" t="25861"/>
            <a:stretch/>
          </p:blipFill>
          <p:spPr>
            <a:xfrm>
              <a:off x="597881" y="3989824"/>
              <a:ext cx="8732677" cy="2296676"/>
            </a:xfrm>
            <a:prstGeom prst="rect">
              <a:avLst/>
            </a:prstGeom>
            <a:noFill/>
            <a:ln>
              <a:noFill/>
            </a:ln>
          </p:spPr>
        </p:pic>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4" name="Shape 4124"/>
        <p:cNvGrpSpPr/>
        <p:nvPr/>
      </p:nvGrpSpPr>
      <p:grpSpPr>
        <a:xfrm>
          <a:off x="0" y="0"/>
          <a:ext cx="0" cy="0"/>
          <a:chOff x="0" y="0"/>
          <a:chExt cx="0" cy="0"/>
        </a:xfrm>
      </p:grpSpPr>
      <p:grpSp>
        <p:nvGrpSpPr>
          <p:cNvPr id="4125" name="Google Shape;4125;p166"/>
          <p:cNvGrpSpPr/>
          <p:nvPr/>
        </p:nvGrpSpPr>
        <p:grpSpPr>
          <a:xfrm>
            <a:off x="559817" y="1428745"/>
            <a:ext cx="8783192" cy="215444"/>
            <a:chOff x="559817" y="2136914"/>
            <a:chExt cx="8783192" cy="215444"/>
          </a:xfrm>
        </p:grpSpPr>
        <p:sp>
          <p:nvSpPr>
            <p:cNvPr id="4126" name="Google Shape;4126;p1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27" name="Google Shape;4127;p16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 and exploring</a:t>
              </a:r>
              <a:endParaRPr sz="1400">
                <a:solidFill>
                  <a:srgbClr val="262626"/>
                </a:solidFill>
                <a:latin typeface="Arial"/>
                <a:ea typeface="Arial"/>
                <a:cs typeface="Arial"/>
                <a:sym typeface="Arial"/>
              </a:endParaRPr>
            </a:p>
          </p:txBody>
        </p:sp>
      </p:grpSp>
      <p:sp>
        <p:nvSpPr>
          <p:cNvPr id="4128" name="Google Shape;4128;p166"/>
          <p:cNvSpPr/>
          <p:nvPr/>
        </p:nvSpPr>
        <p:spPr>
          <a:xfrm>
            <a:off x="702940" y="1700808"/>
            <a:ext cx="8632825" cy="160221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Scale the X data.</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Spit the data into training and testing.</a:t>
            </a:r>
            <a:endParaRPr/>
          </a:p>
        </p:txBody>
      </p:sp>
      <p:grpSp>
        <p:nvGrpSpPr>
          <p:cNvPr id="4129" name="Google Shape;4129;p166"/>
          <p:cNvGrpSpPr/>
          <p:nvPr/>
        </p:nvGrpSpPr>
        <p:grpSpPr>
          <a:xfrm>
            <a:off x="450000" y="450000"/>
            <a:ext cx="9018000" cy="276999"/>
            <a:chOff x="450000" y="450000"/>
            <a:chExt cx="9018000" cy="276999"/>
          </a:xfrm>
        </p:grpSpPr>
        <p:sp>
          <p:nvSpPr>
            <p:cNvPr id="4130" name="Google Shape;4130;p1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131" name="Google Shape;4131;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132" name="Google Shape;4132;p166"/>
          <p:cNvGrpSpPr/>
          <p:nvPr/>
        </p:nvGrpSpPr>
        <p:grpSpPr>
          <a:xfrm>
            <a:off x="558396" y="2060848"/>
            <a:ext cx="8782050" cy="739884"/>
            <a:chOff x="558396" y="2132856"/>
            <a:chExt cx="8782050" cy="739884"/>
          </a:xfrm>
        </p:grpSpPr>
        <p:sp>
          <p:nvSpPr>
            <p:cNvPr id="4133" name="Google Shape;4133;p166"/>
            <p:cNvSpPr/>
            <p:nvPr/>
          </p:nvSpPr>
          <p:spPr>
            <a:xfrm>
              <a:off x="558396" y="2132856"/>
              <a:ext cx="8782050" cy="7398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34" name="Google Shape;4134;p166"/>
            <p:cNvPicPr preferRelativeResize="0"/>
            <p:nvPr/>
          </p:nvPicPr>
          <p:blipFill rotWithShape="1">
            <a:blip r:embed="rId3">
              <a:alphaModFix/>
            </a:blip>
            <a:srcRect b="49825" l="0" r="18963" t="0"/>
            <a:stretch/>
          </p:blipFill>
          <p:spPr>
            <a:xfrm>
              <a:off x="597882" y="2185848"/>
              <a:ext cx="8737884" cy="618311"/>
            </a:xfrm>
            <a:prstGeom prst="rect">
              <a:avLst/>
            </a:prstGeom>
            <a:noFill/>
            <a:ln>
              <a:noFill/>
            </a:ln>
          </p:spPr>
        </p:pic>
      </p:grpSp>
      <p:grpSp>
        <p:nvGrpSpPr>
          <p:cNvPr id="4135" name="Google Shape;4135;p166"/>
          <p:cNvGrpSpPr/>
          <p:nvPr/>
        </p:nvGrpSpPr>
        <p:grpSpPr>
          <a:xfrm>
            <a:off x="558924" y="3312161"/>
            <a:ext cx="8782050" cy="701804"/>
            <a:chOff x="558924" y="3573017"/>
            <a:chExt cx="8782050" cy="701804"/>
          </a:xfrm>
        </p:grpSpPr>
        <p:sp>
          <p:nvSpPr>
            <p:cNvPr id="4136" name="Google Shape;4136;p166"/>
            <p:cNvSpPr/>
            <p:nvPr/>
          </p:nvSpPr>
          <p:spPr>
            <a:xfrm>
              <a:off x="558924" y="3573017"/>
              <a:ext cx="8782050" cy="7018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37" name="Google Shape;4137;p166"/>
            <p:cNvPicPr preferRelativeResize="0"/>
            <p:nvPr/>
          </p:nvPicPr>
          <p:blipFill rotWithShape="1">
            <a:blip r:embed="rId3">
              <a:alphaModFix/>
            </a:blip>
            <a:srcRect b="1606" l="0" r="19028" t="53856"/>
            <a:stretch/>
          </p:blipFill>
          <p:spPr>
            <a:xfrm>
              <a:off x="582642" y="3663616"/>
              <a:ext cx="8753123" cy="550243"/>
            </a:xfrm>
            <a:prstGeom prst="rect">
              <a:avLst/>
            </a:prstGeom>
            <a:noFill/>
            <a:ln>
              <a:noFill/>
            </a:ln>
          </p:spPr>
        </p:pic>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grpSp>
        <p:nvGrpSpPr>
          <p:cNvPr id="4143" name="Google Shape;4143;p167"/>
          <p:cNvGrpSpPr/>
          <p:nvPr/>
        </p:nvGrpSpPr>
        <p:grpSpPr>
          <a:xfrm>
            <a:off x="559817" y="1428745"/>
            <a:ext cx="8783192" cy="215444"/>
            <a:chOff x="559817" y="2136914"/>
            <a:chExt cx="8783192" cy="215444"/>
          </a:xfrm>
        </p:grpSpPr>
        <p:sp>
          <p:nvSpPr>
            <p:cNvPr id="4144" name="Google Shape;4144;p1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45" name="Google Shape;4145;p16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Sequential API model</a:t>
              </a:r>
              <a:endParaRPr sz="1400">
                <a:solidFill>
                  <a:srgbClr val="262626"/>
                </a:solidFill>
                <a:latin typeface="Arial"/>
                <a:ea typeface="Arial"/>
                <a:cs typeface="Arial"/>
                <a:sym typeface="Arial"/>
              </a:endParaRPr>
            </a:p>
          </p:txBody>
        </p:sp>
      </p:grpSp>
      <p:sp>
        <p:nvSpPr>
          <p:cNvPr id="4146" name="Google Shape;4146;p167"/>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Add layers to a sequential object.</a:t>
            </a:r>
            <a:endParaRPr/>
          </a:p>
        </p:txBody>
      </p:sp>
      <p:grpSp>
        <p:nvGrpSpPr>
          <p:cNvPr id="4147" name="Google Shape;4147;p167"/>
          <p:cNvGrpSpPr/>
          <p:nvPr/>
        </p:nvGrpSpPr>
        <p:grpSpPr>
          <a:xfrm>
            <a:off x="450000" y="450000"/>
            <a:ext cx="9018000" cy="276999"/>
            <a:chOff x="450000" y="450000"/>
            <a:chExt cx="9018000" cy="276999"/>
          </a:xfrm>
        </p:grpSpPr>
        <p:sp>
          <p:nvSpPr>
            <p:cNvPr id="4148" name="Google Shape;4148;p1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149" name="Google Shape;4149;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150" name="Google Shape;4150;p167"/>
          <p:cNvGrpSpPr/>
          <p:nvPr/>
        </p:nvGrpSpPr>
        <p:grpSpPr>
          <a:xfrm>
            <a:off x="557644" y="5085184"/>
            <a:ext cx="8782050" cy="1224136"/>
            <a:chOff x="568325" y="5114924"/>
            <a:chExt cx="8782050" cy="1264931"/>
          </a:xfrm>
        </p:grpSpPr>
        <p:sp>
          <p:nvSpPr>
            <p:cNvPr id="4151" name="Google Shape;4151;p167"/>
            <p:cNvSpPr/>
            <p:nvPr/>
          </p:nvSpPr>
          <p:spPr>
            <a:xfrm>
              <a:off x="568325" y="5114924"/>
              <a:ext cx="8782050" cy="1264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52" name="Google Shape;4152;p167"/>
            <p:cNvGrpSpPr/>
            <p:nvPr/>
          </p:nvGrpSpPr>
          <p:grpSpPr>
            <a:xfrm>
              <a:off x="675835" y="5210921"/>
              <a:ext cx="2918106" cy="302131"/>
              <a:chOff x="732985" y="5582396"/>
              <a:chExt cx="2918106" cy="302131"/>
            </a:xfrm>
          </p:grpSpPr>
          <p:pic>
            <p:nvPicPr>
              <p:cNvPr descr="Byte - Free electronics icons" id="4153" name="Google Shape;4153;p16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4154" name="Google Shape;4154;p16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91</a:t>
                </a:r>
                <a:endParaRPr b="1" sz="1300">
                  <a:solidFill>
                    <a:srgbClr val="262626"/>
                  </a:solidFill>
                  <a:latin typeface="Arial"/>
                  <a:ea typeface="Arial"/>
                  <a:cs typeface="Arial"/>
                  <a:sym typeface="Arial"/>
                </a:endParaRPr>
              </a:p>
            </p:txBody>
          </p:sp>
        </p:grpSp>
        <p:sp>
          <p:nvSpPr>
            <p:cNvPr id="4155" name="Google Shape;4155;p16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Add an output layer for linear regression.</a:t>
              </a:r>
              <a:endParaRPr sz="1300">
                <a:solidFill>
                  <a:srgbClr val="262626"/>
                </a:solidFill>
                <a:latin typeface="Arial"/>
                <a:ea typeface="Arial"/>
                <a:cs typeface="Arial"/>
                <a:sym typeface="Arial"/>
              </a:endParaRPr>
            </a:p>
          </p:txBody>
        </p:sp>
      </p:grpSp>
      <p:pic>
        <p:nvPicPr>
          <p:cNvPr descr="Byte - Free electronics icons" id="4156" name="Google Shape;4156;p167"/>
          <p:cNvPicPr preferRelativeResize="0"/>
          <p:nvPr/>
        </p:nvPicPr>
        <p:blipFill rotWithShape="1">
          <a:blip r:embed="rId3">
            <a:alphaModFix/>
          </a:blip>
          <a:srcRect b="-5938" l="13871" r="14480" t="-7084"/>
          <a:stretch/>
        </p:blipFill>
        <p:spPr>
          <a:xfrm>
            <a:off x="662397" y="5745567"/>
            <a:ext cx="295715" cy="236991"/>
          </a:xfrm>
          <a:prstGeom prst="rect">
            <a:avLst/>
          </a:prstGeom>
          <a:noFill/>
          <a:ln>
            <a:noFill/>
          </a:ln>
        </p:spPr>
      </p:pic>
      <p:sp>
        <p:nvSpPr>
          <p:cNvPr id="4157" name="Google Shape;4157;p167"/>
          <p:cNvSpPr txBox="1"/>
          <p:nvPr/>
        </p:nvSpPr>
        <p:spPr>
          <a:xfrm>
            <a:off x="921178" y="57228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92</a:t>
            </a:r>
            <a:endParaRPr b="1" sz="1300">
              <a:solidFill>
                <a:srgbClr val="262626"/>
              </a:solidFill>
              <a:latin typeface="Arial"/>
              <a:ea typeface="Arial"/>
              <a:cs typeface="Arial"/>
              <a:sym typeface="Arial"/>
            </a:endParaRPr>
          </a:p>
        </p:txBody>
      </p:sp>
      <p:sp>
        <p:nvSpPr>
          <p:cNvPr id="4158" name="Google Shape;4158;p167"/>
          <p:cNvSpPr txBox="1"/>
          <p:nvPr/>
        </p:nvSpPr>
        <p:spPr>
          <a:xfrm>
            <a:off x="1021818" y="60577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Summary of the model</a:t>
            </a:r>
            <a:endParaRPr sz="1300">
              <a:solidFill>
                <a:srgbClr val="262626"/>
              </a:solidFill>
              <a:latin typeface="Arial"/>
              <a:ea typeface="Arial"/>
              <a:cs typeface="Arial"/>
              <a:sym typeface="Arial"/>
            </a:endParaRPr>
          </a:p>
        </p:txBody>
      </p:sp>
      <p:grpSp>
        <p:nvGrpSpPr>
          <p:cNvPr id="4159" name="Google Shape;4159;p167"/>
          <p:cNvGrpSpPr/>
          <p:nvPr/>
        </p:nvGrpSpPr>
        <p:grpSpPr>
          <a:xfrm>
            <a:off x="558396" y="2060848"/>
            <a:ext cx="8782173" cy="2952328"/>
            <a:chOff x="558396" y="2060848"/>
            <a:chExt cx="8782173" cy="2952328"/>
          </a:xfrm>
        </p:grpSpPr>
        <p:sp>
          <p:nvSpPr>
            <p:cNvPr id="4160" name="Google Shape;4160;p167"/>
            <p:cNvSpPr/>
            <p:nvPr/>
          </p:nvSpPr>
          <p:spPr>
            <a:xfrm>
              <a:off x="558396" y="2060848"/>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61" name="Google Shape;4161;p167"/>
            <p:cNvPicPr preferRelativeResize="0"/>
            <p:nvPr/>
          </p:nvPicPr>
          <p:blipFill rotWithShape="1">
            <a:blip r:embed="rId4">
              <a:alphaModFix/>
            </a:blip>
            <a:srcRect b="0" l="0" r="14290" t="0"/>
            <a:stretch/>
          </p:blipFill>
          <p:spPr>
            <a:xfrm>
              <a:off x="643603" y="2087869"/>
              <a:ext cx="8696966" cy="2819411"/>
            </a:xfrm>
            <a:prstGeom prst="rect">
              <a:avLst/>
            </a:prstGeom>
            <a:noFill/>
            <a:ln>
              <a:noFill/>
            </a:ln>
          </p:spPr>
        </p:pic>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grpSp>
        <p:nvGrpSpPr>
          <p:cNvPr id="4167" name="Google Shape;4167;p168"/>
          <p:cNvGrpSpPr/>
          <p:nvPr/>
        </p:nvGrpSpPr>
        <p:grpSpPr>
          <a:xfrm>
            <a:off x="559817" y="1428745"/>
            <a:ext cx="8783192" cy="215444"/>
            <a:chOff x="559817" y="2136914"/>
            <a:chExt cx="8783192" cy="215444"/>
          </a:xfrm>
        </p:grpSpPr>
        <p:sp>
          <p:nvSpPr>
            <p:cNvPr id="4168" name="Google Shape;4168;p1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69" name="Google Shape;4169;p16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the hyperparameters and optimizer</a:t>
              </a:r>
              <a:endParaRPr sz="1400">
                <a:solidFill>
                  <a:srgbClr val="262626"/>
                </a:solidFill>
                <a:latin typeface="Arial"/>
                <a:ea typeface="Arial"/>
                <a:cs typeface="Arial"/>
                <a:sym typeface="Arial"/>
              </a:endParaRPr>
            </a:p>
          </p:txBody>
        </p:sp>
      </p:grpSp>
      <p:grpSp>
        <p:nvGrpSpPr>
          <p:cNvPr id="4170" name="Google Shape;4170;p168"/>
          <p:cNvGrpSpPr/>
          <p:nvPr/>
        </p:nvGrpSpPr>
        <p:grpSpPr>
          <a:xfrm>
            <a:off x="450000" y="450000"/>
            <a:ext cx="9018000" cy="276999"/>
            <a:chOff x="450000" y="450000"/>
            <a:chExt cx="9018000" cy="276999"/>
          </a:xfrm>
        </p:grpSpPr>
        <p:sp>
          <p:nvSpPr>
            <p:cNvPr id="4171" name="Google Shape;4171;p1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172" name="Google Shape;4172;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173" name="Google Shape;4173;p168"/>
          <p:cNvGrpSpPr/>
          <p:nvPr/>
        </p:nvGrpSpPr>
        <p:grpSpPr>
          <a:xfrm>
            <a:off x="557644" y="3364612"/>
            <a:ext cx="8782050" cy="1276732"/>
            <a:chOff x="557644" y="3501007"/>
            <a:chExt cx="8782050" cy="1276732"/>
          </a:xfrm>
        </p:grpSpPr>
        <p:grpSp>
          <p:nvGrpSpPr>
            <p:cNvPr id="4174" name="Google Shape;4174;p168"/>
            <p:cNvGrpSpPr/>
            <p:nvPr/>
          </p:nvGrpSpPr>
          <p:grpSpPr>
            <a:xfrm>
              <a:off x="557644" y="3501007"/>
              <a:ext cx="8782050" cy="1276732"/>
              <a:chOff x="568325" y="5114924"/>
              <a:chExt cx="8782050" cy="1319280"/>
            </a:xfrm>
          </p:grpSpPr>
          <p:sp>
            <p:nvSpPr>
              <p:cNvPr id="4175" name="Google Shape;4175;p168"/>
              <p:cNvSpPr/>
              <p:nvPr/>
            </p:nvSpPr>
            <p:spPr>
              <a:xfrm>
                <a:off x="568325" y="5114924"/>
                <a:ext cx="8782050" cy="1319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76" name="Google Shape;4176;p168"/>
              <p:cNvGrpSpPr/>
              <p:nvPr/>
            </p:nvGrpSpPr>
            <p:grpSpPr>
              <a:xfrm>
                <a:off x="675835" y="5210921"/>
                <a:ext cx="2918106" cy="302131"/>
                <a:chOff x="732985" y="5582396"/>
                <a:chExt cx="2918106" cy="302131"/>
              </a:xfrm>
            </p:grpSpPr>
            <p:pic>
              <p:nvPicPr>
                <p:cNvPr descr="Byte - Free electronics icons" id="4177" name="Google Shape;4177;p16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4178" name="Google Shape;4178;p16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93</a:t>
                  </a:r>
                  <a:endParaRPr b="1" sz="1300">
                    <a:solidFill>
                      <a:srgbClr val="262626"/>
                    </a:solidFill>
                    <a:latin typeface="Arial"/>
                    <a:ea typeface="Arial"/>
                    <a:cs typeface="Arial"/>
                    <a:sym typeface="Arial"/>
                  </a:endParaRPr>
                </a:p>
              </p:txBody>
            </p:sp>
          </p:grpSp>
          <p:sp>
            <p:nvSpPr>
              <p:cNvPr id="4179" name="Google Shape;4179;p16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Hyperparameters</a:t>
                </a:r>
                <a:endParaRPr sz="1300">
                  <a:solidFill>
                    <a:srgbClr val="262626"/>
                  </a:solidFill>
                  <a:latin typeface="Arial"/>
                  <a:ea typeface="Arial"/>
                  <a:cs typeface="Arial"/>
                  <a:sym typeface="Arial"/>
                </a:endParaRPr>
              </a:p>
            </p:txBody>
          </p:sp>
        </p:grpSp>
        <p:pic>
          <p:nvPicPr>
            <p:cNvPr descr="Byte - Free electronics icons" id="4180" name="Google Shape;4180;p168"/>
            <p:cNvPicPr preferRelativeResize="0"/>
            <p:nvPr/>
          </p:nvPicPr>
          <p:blipFill rotWithShape="1">
            <a:blip r:embed="rId3">
              <a:alphaModFix/>
            </a:blip>
            <a:srcRect b="-5938" l="13871" r="14480" t="-7084"/>
            <a:stretch/>
          </p:blipFill>
          <p:spPr>
            <a:xfrm>
              <a:off x="662397" y="4161391"/>
              <a:ext cx="295715" cy="236991"/>
            </a:xfrm>
            <a:prstGeom prst="rect">
              <a:avLst/>
            </a:prstGeom>
            <a:noFill/>
            <a:ln>
              <a:noFill/>
            </a:ln>
          </p:spPr>
        </p:pic>
        <p:sp>
          <p:nvSpPr>
            <p:cNvPr id="4181" name="Google Shape;4181;p168"/>
            <p:cNvSpPr txBox="1"/>
            <p:nvPr/>
          </p:nvSpPr>
          <p:spPr>
            <a:xfrm>
              <a:off x="921178" y="4138659"/>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94</a:t>
              </a:r>
              <a:endParaRPr b="1" sz="1300">
                <a:solidFill>
                  <a:srgbClr val="262626"/>
                </a:solidFill>
                <a:latin typeface="Arial"/>
                <a:ea typeface="Arial"/>
                <a:cs typeface="Arial"/>
                <a:sym typeface="Arial"/>
              </a:endParaRPr>
            </a:p>
          </p:txBody>
        </p:sp>
        <p:sp>
          <p:nvSpPr>
            <p:cNvPr id="4182" name="Google Shape;4182;p168"/>
            <p:cNvSpPr txBox="1"/>
            <p:nvPr/>
          </p:nvSpPr>
          <p:spPr>
            <a:xfrm>
              <a:off x="1021818" y="447355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Define the optimizer and then compile.</a:t>
              </a:r>
              <a:endParaRPr sz="1300">
                <a:solidFill>
                  <a:srgbClr val="262626"/>
                </a:solidFill>
                <a:latin typeface="Arial"/>
                <a:ea typeface="Arial"/>
                <a:cs typeface="Arial"/>
                <a:sym typeface="Arial"/>
              </a:endParaRPr>
            </a:p>
          </p:txBody>
        </p:sp>
      </p:grpSp>
      <p:grpSp>
        <p:nvGrpSpPr>
          <p:cNvPr id="4183" name="Google Shape;4183;p168"/>
          <p:cNvGrpSpPr/>
          <p:nvPr/>
        </p:nvGrpSpPr>
        <p:grpSpPr>
          <a:xfrm>
            <a:off x="558396" y="1772816"/>
            <a:ext cx="8782050" cy="1496164"/>
            <a:chOff x="558396" y="1772816"/>
            <a:chExt cx="8782050" cy="1496164"/>
          </a:xfrm>
        </p:grpSpPr>
        <p:sp>
          <p:nvSpPr>
            <p:cNvPr id="4184" name="Google Shape;4184;p168"/>
            <p:cNvSpPr/>
            <p:nvPr/>
          </p:nvSpPr>
          <p:spPr>
            <a:xfrm>
              <a:off x="558396" y="1772816"/>
              <a:ext cx="8782050" cy="14961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85" name="Google Shape;4185;p168"/>
            <p:cNvPicPr preferRelativeResize="0"/>
            <p:nvPr/>
          </p:nvPicPr>
          <p:blipFill rotWithShape="1">
            <a:blip r:embed="rId4">
              <a:alphaModFix/>
            </a:blip>
            <a:srcRect b="0" l="0" r="18197" t="0"/>
            <a:stretch/>
          </p:blipFill>
          <p:spPr>
            <a:xfrm>
              <a:off x="628363" y="1785671"/>
              <a:ext cx="8711331" cy="1475689"/>
            </a:xfrm>
            <a:prstGeom prst="rect">
              <a:avLst/>
            </a:prstGeom>
            <a:noFill/>
            <a:ln>
              <a:noFill/>
            </a:ln>
          </p:spPr>
        </p:pic>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grpSp>
        <p:nvGrpSpPr>
          <p:cNvPr id="4191" name="Google Shape;4191;p169"/>
          <p:cNvGrpSpPr/>
          <p:nvPr/>
        </p:nvGrpSpPr>
        <p:grpSpPr>
          <a:xfrm>
            <a:off x="559817" y="1428745"/>
            <a:ext cx="8783192" cy="215444"/>
            <a:chOff x="559817" y="2136914"/>
            <a:chExt cx="8783192" cy="215444"/>
          </a:xfrm>
        </p:grpSpPr>
        <p:sp>
          <p:nvSpPr>
            <p:cNvPr id="4192" name="Google Shape;4192;p1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93" name="Google Shape;4193;p16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194" name="Google Shape;4194;p169"/>
          <p:cNvGrpSpPr/>
          <p:nvPr/>
        </p:nvGrpSpPr>
        <p:grpSpPr>
          <a:xfrm>
            <a:off x="450000" y="450000"/>
            <a:ext cx="9018000" cy="276999"/>
            <a:chOff x="450000" y="450000"/>
            <a:chExt cx="9018000" cy="276999"/>
          </a:xfrm>
        </p:grpSpPr>
        <p:sp>
          <p:nvSpPr>
            <p:cNvPr id="4195" name="Google Shape;4195;p1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196" name="Google Shape;4196;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197" name="Google Shape;4197;p169"/>
          <p:cNvGrpSpPr/>
          <p:nvPr/>
        </p:nvGrpSpPr>
        <p:grpSpPr>
          <a:xfrm>
            <a:off x="557644" y="3645024"/>
            <a:ext cx="8782050" cy="1292736"/>
            <a:chOff x="568325" y="5114924"/>
            <a:chExt cx="8782050" cy="1335817"/>
          </a:xfrm>
        </p:grpSpPr>
        <p:sp>
          <p:nvSpPr>
            <p:cNvPr id="4198" name="Google Shape;4198;p169"/>
            <p:cNvSpPr/>
            <p:nvPr/>
          </p:nvSpPr>
          <p:spPr>
            <a:xfrm>
              <a:off x="568325" y="5114924"/>
              <a:ext cx="8782050" cy="13358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99" name="Google Shape;4199;p169"/>
            <p:cNvGrpSpPr/>
            <p:nvPr/>
          </p:nvGrpSpPr>
          <p:grpSpPr>
            <a:xfrm>
              <a:off x="675835" y="5210921"/>
              <a:ext cx="2918106" cy="302131"/>
              <a:chOff x="732985" y="5582396"/>
              <a:chExt cx="2918106" cy="302131"/>
            </a:xfrm>
          </p:grpSpPr>
          <p:pic>
            <p:nvPicPr>
              <p:cNvPr descr="Byte - Free electronics icons" id="4200" name="Google Shape;4200;p16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4201" name="Google Shape;4201;p16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95</a:t>
                </a:r>
                <a:endParaRPr b="1" sz="1300">
                  <a:solidFill>
                    <a:srgbClr val="262626"/>
                  </a:solidFill>
                  <a:latin typeface="Arial"/>
                  <a:ea typeface="Arial"/>
                  <a:cs typeface="Arial"/>
                  <a:sym typeface="Arial"/>
                </a:endParaRPr>
              </a:p>
            </p:txBody>
          </p:sp>
        </p:grpSp>
        <p:sp>
          <p:nvSpPr>
            <p:cNvPr id="4202" name="Google Shape;4202;p16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verbose = 0 means no output. verbose = 1 to view the epochs.</a:t>
              </a:r>
              <a:endParaRPr sz="1300">
                <a:solidFill>
                  <a:srgbClr val="262626"/>
                </a:solidFill>
                <a:latin typeface="Arial"/>
                <a:ea typeface="Arial"/>
                <a:cs typeface="Arial"/>
                <a:sym typeface="Arial"/>
              </a:endParaRPr>
            </a:p>
          </p:txBody>
        </p:sp>
      </p:grpSp>
      <p:pic>
        <p:nvPicPr>
          <p:cNvPr descr="Byte - Free electronics icons" id="4203" name="Google Shape;4203;p169"/>
          <p:cNvPicPr preferRelativeResize="0"/>
          <p:nvPr/>
        </p:nvPicPr>
        <p:blipFill rotWithShape="1">
          <a:blip r:embed="rId3">
            <a:alphaModFix/>
          </a:blip>
          <a:srcRect b="-5938" l="13871" r="14480" t="-7084"/>
          <a:stretch/>
        </p:blipFill>
        <p:spPr>
          <a:xfrm>
            <a:off x="662397" y="4305407"/>
            <a:ext cx="295715" cy="236991"/>
          </a:xfrm>
          <a:prstGeom prst="rect">
            <a:avLst/>
          </a:prstGeom>
          <a:noFill/>
          <a:ln>
            <a:noFill/>
          </a:ln>
        </p:spPr>
      </p:pic>
      <p:sp>
        <p:nvSpPr>
          <p:cNvPr id="4204" name="Google Shape;4204;p169"/>
          <p:cNvSpPr txBox="1"/>
          <p:nvPr/>
        </p:nvSpPr>
        <p:spPr>
          <a:xfrm>
            <a:off x="921178" y="428267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96</a:t>
            </a:r>
            <a:endParaRPr b="1" sz="1300">
              <a:solidFill>
                <a:srgbClr val="262626"/>
              </a:solidFill>
              <a:latin typeface="Arial"/>
              <a:ea typeface="Arial"/>
              <a:cs typeface="Arial"/>
              <a:sym typeface="Arial"/>
            </a:endParaRPr>
          </a:p>
        </p:txBody>
      </p:sp>
      <p:sp>
        <p:nvSpPr>
          <p:cNvPr id="4205" name="Google Shape;4205;p169"/>
          <p:cNvSpPr txBox="1"/>
          <p:nvPr/>
        </p:nvSpPr>
        <p:spPr>
          <a:xfrm>
            <a:off x="1021818" y="461756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View the keys.</a:t>
            </a:r>
            <a:endParaRPr sz="1300">
              <a:solidFill>
                <a:srgbClr val="262626"/>
              </a:solidFill>
              <a:latin typeface="Arial"/>
              <a:ea typeface="Arial"/>
              <a:cs typeface="Arial"/>
              <a:sym typeface="Arial"/>
            </a:endParaRPr>
          </a:p>
        </p:txBody>
      </p:sp>
      <p:sp>
        <p:nvSpPr>
          <p:cNvPr id="4206" name="Google Shape;4206;p16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Train the model.</a:t>
            </a:r>
            <a:endParaRPr/>
          </a:p>
        </p:txBody>
      </p:sp>
      <p:grpSp>
        <p:nvGrpSpPr>
          <p:cNvPr id="4207" name="Google Shape;4207;p169"/>
          <p:cNvGrpSpPr/>
          <p:nvPr/>
        </p:nvGrpSpPr>
        <p:grpSpPr>
          <a:xfrm>
            <a:off x="558396" y="2132856"/>
            <a:ext cx="8784613" cy="1434094"/>
            <a:chOff x="558396" y="2132856"/>
            <a:chExt cx="8784613" cy="1434094"/>
          </a:xfrm>
        </p:grpSpPr>
        <p:sp>
          <p:nvSpPr>
            <p:cNvPr id="4208" name="Google Shape;4208;p169"/>
            <p:cNvSpPr/>
            <p:nvPr/>
          </p:nvSpPr>
          <p:spPr>
            <a:xfrm>
              <a:off x="558396" y="2132856"/>
              <a:ext cx="8782050" cy="14340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09" name="Google Shape;4209;p169"/>
            <p:cNvPicPr preferRelativeResize="0"/>
            <p:nvPr/>
          </p:nvPicPr>
          <p:blipFill rotWithShape="1">
            <a:blip r:embed="rId4">
              <a:alphaModFix/>
            </a:blip>
            <a:srcRect b="0" l="0" r="19256" t="0"/>
            <a:stretch/>
          </p:blipFill>
          <p:spPr>
            <a:xfrm>
              <a:off x="605503" y="2184089"/>
              <a:ext cx="8737506" cy="127539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17"/>
          <p:cNvGrpSpPr/>
          <p:nvPr/>
        </p:nvGrpSpPr>
        <p:grpSpPr>
          <a:xfrm>
            <a:off x="559817" y="1428745"/>
            <a:ext cx="8783192" cy="215444"/>
            <a:chOff x="559817" y="2136914"/>
            <a:chExt cx="8783192" cy="215444"/>
          </a:xfrm>
        </p:grpSpPr>
        <p:sp>
          <p:nvSpPr>
            <p:cNvPr id="548" name="Google Shape;548;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9" name="Google Shape;549;p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550" name="Google Shape;550;p17"/>
          <p:cNvGrpSpPr/>
          <p:nvPr/>
        </p:nvGrpSpPr>
        <p:grpSpPr>
          <a:xfrm>
            <a:off x="450000" y="450000"/>
            <a:ext cx="9018000" cy="276999"/>
            <a:chOff x="450000" y="450000"/>
            <a:chExt cx="9018000" cy="276999"/>
          </a:xfrm>
        </p:grpSpPr>
        <p:sp>
          <p:nvSpPr>
            <p:cNvPr id="551" name="Google Shape;551;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552" name="Google Shape;552;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553" name="Google Shape;553;p17"/>
          <p:cNvSpPr/>
          <p:nvPr/>
        </p:nvSpPr>
        <p:spPr>
          <a:xfrm>
            <a:off x="702940" y="1700808"/>
            <a:ext cx="8632825" cy="48697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These results can be shown in the coordinate plane as follows.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results can be grouped into that of point (0,0) or the rest. </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554" name="Google Shape;554;p17"/>
          <p:cNvGraphicFramePr/>
          <p:nvPr/>
        </p:nvGraphicFramePr>
        <p:xfrm>
          <a:off x="5900768" y="2625761"/>
          <a:ext cx="3000000" cy="3000000"/>
        </p:xfrm>
        <a:graphic>
          <a:graphicData uri="http://schemas.openxmlformats.org/drawingml/2006/table">
            <a:tbl>
              <a:tblPr bandRow="1" firstRow="1">
                <a:noFill/>
                <a:tableStyleId>{B0F2CE99-B44A-4AAD-A28B-D6418A38CF92}</a:tableStyleId>
              </a:tblPr>
              <a:tblGrid>
                <a:gridCol w="793050"/>
                <a:gridCol w="793050"/>
                <a:gridCol w="793050"/>
                <a:gridCol w="793050"/>
              </a:tblGrid>
              <a:tr h="342900">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b="1" sz="1400">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b="1" sz="14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-0.5</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bl>
          </a:graphicData>
        </a:graphic>
      </p:graphicFrame>
      <p:grpSp>
        <p:nvGrpSpPr>
          <p:cNvPr id="555" name="Google Shape;555;p17"/>
          <p:cNvGrpSpPr/>
          <p:nvPr/>
        </p:nvGrpSpPr>
        <p:grpSpPr>
          <a:xfrm>
            <a:off x="918964" y="2617998"/>
            <a:ext cx="4697660" cy="3165317"/>
            <a:chOff x="918964" y="2617998"/>
            <a:chExt cx="4697660" cy="3165317"/>
          </a:xfrm>
        </p:grpSpPr>
        <p:sp>
          <p:nvSpPr>
            <p:cNvPr id="556" name="Google Shape;556;p17"/>
            <p:cNvSpPr/>
            <p:nvPr/>
          </p:nvSpPr>
          <p:spPr>
            <a:xfrm>
              <a:off x="918964" y="2617998"/>
              <a:ext cx="4697660" cy="31653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7" name="Google Shape;557;p17"/>
            <p:cNvGrpSpPr/>
            <p:nvPr/>
          </p:nvGrpSpPr>
          <p:grpSpPr>
            <a:xfrm>
              <a:off x="1251698" y="2964348"/>
              <a:ext cx="4032192" cy="2472616"/>
              <a:chOff x="1098984" y="2744351"/>
              <a:chExt cx="4032192" cy="2472616"/>
            </a:xfrm>
          </p:grpSpPr>
          <p:cxnSp>
            <p:nvCxnSpPr>
              <p:cNvPr id="558" name="Google Shape;558;p17"/>
              <p:cNvCxnSpPr/>
              <p:nvPr/>
            </p:nvCxnSpPr>
            <p:spPr>
              <a:xfrm>
                <a:off x="1747056" y="2780928"/>
                <a:ext cx="0" cy="2209641"/>
              </a:xfrm>
              <a:prstGeom prst="straightConnector1">
                <a:avLst/>
              </a:prstGeom>
              <a:noFill/>
              <a:ln cap="flat" cmpd="sng" w="12700">
                <a:solidFill>
                  <a:schemeClr val="dk1"/>
                </a:solidFill>
                <a:prstDash val="solid"/>
                <a:miter lim="800000"/>
                <a:headEnd len="sm" w="sm" type="none"/>
                <a:tailEnd len="sm" w="sm" type="none"/>
              </a:ln>
            </p:spPr>
          </p:cxnSp>
          <p:cxnSp>
            <p:nvCxnSpPr>
              <p:cNvPr id="559" name="Google Shape;559;p17"/>
              <p:cNvCxnSpPr/>
              <p:nvPr/>
            </p:nvCxnSpPr>
            <p:spPr>
              <a:xfrm>
                <a:off x="1747056" y="4990569"/>
                <a:ext cx="2700300" cy="0"/>
              </a:xfrm>
              <a:prstGeom prst="straightConnector1">
                <a:avLst/>
              </a:prstGeom>
              <a:noFill/>
              <a:ln cap="flat" cmpd="sng" w="12700">
                <a:solidFill>
                  <a:schemeClr val="dk1"/>
                </a:solidFill>
                <a:prstDash val="solid"/>
                <a:miter lim="800000"/>
                <a:headEnd len="sm" w="sm" type="none"/>
                <a:tailEnd len="sm" w="sm" type="none"/>
              </a:ln>
            </p:spPr>
          </p:cxnSp>
          <p:sp>
            <p:nvSpPr>
              <p:cNvPr id="560" name="Google Shape;560;p17"/>
              <p:cNvSpPr/>
              <p:nvPr/>
            </p:nvSpPr>
            <p:spPr>
              <a:xfrm>
                <a:off x="1692192" y="2780927"/>
                <a:ext cx="205200" cy="205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17"/>
              <p:cNvSpPr/>
              <p:nvPr/>
            </p:nvSpPr>
            <p:spPr>
              <a:xfrm>
                <a:off x="4313472" y="2744351"/>
                <a:ext cx="205200" cy="205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17"/>
              <p:cNvSpPr/>
              <p:nvPr/>
            </p:nvSpPr>
            <p:spPr>
              <a:xfrm>
                <a:off x="1698288" y="4871855"/>
                <a:ext cx="205200" cy="205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17"/>
              <p:cNvSpPr/>
              <p:nvPr/>
            </p:nvSpPr>
            <p:spPr>
              <a:xfrm>
                <a:off x="4356144" y="4804799"/>
                <a:ext cx="205200" cy="205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17"/>
              <p:cNvSpPr txBox="1"/>
              <p:nvPr/>
            </p:nvSpPr>
            <p:spPr>
              <a:xfrm>
                <a:off x="1098984"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565" name="Google Shape;565;p17"/>
              <p:cNvSpPr txBox="1"/>
              <p:nvPr/>
            </p:nvSpPr>
            <p:spPr>
              <a:xfrm>
                <a:off x="1098984"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(0,0)</a:t>
                </a:r>
                <a:endParaRPr sz="1300">
                  <a:solidFill>
                    <a:srgbClr val="262626"/>
                  </a:solidFill>
                  <a:latin typeface="Arial"/>
                  <a:ea typeface="Arial"/>
                  <a:cs typeface="Arial"/>
                  <a:sym typeface="Arial"/>
                </a:endParaRPr>
              </a:p>
            </p:txBody>
          </p:sp>
          <p:sp>
            <p:nvSpPr>
              <p:cNvPr id="566" name="Google Shape;566;p17"/>
              <p:cNvSpPr txBox="1"/>
              <p:nvPr/>
            </p:nvSpPr>
            <p:spPr>
              <a:xfrm>
                <a:off x="4680176"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(1.1)</a:t>
                </a:r>
                <a:endParaRPr sz="1300">
                  <a:solidFill>
                    <a:srgbClr val="262626"/>
                  </a:solidFill>
                  <a:latin typeface="Arial"/>
                  <a:ea typeface="Arial"/>
                  <a:cs typeface="Arial"/>
                  <a:sym typeface="Arial"/>
                </a:endParaRPr>
              </a:p>
            </p:txBody>
          </p:sp>
          <p:sp>
            <p:nvSpPr>
              <p:cNvPr id="567" name="Google Shape;567;p17"/>
              <p:cNvSpPr txBox="1"/>
              <p:nvPr/>
            </p:nvSpPr>
            <p:spPr>
              <a:xfrm>
                <a:off x="4680176"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4" name="Shape 4214"/>
        <p:cNvGrpSpPr/>
        <p:nvPr/>
      </p:nvGrpSpPr>
      <p:grpSpPr>
        <a:xfrm>
          <a:off x="0" y="0"/>
          <a:ext cx="0" cy="0"/>
          <a:chOff x="0" y="0"/>
          <a:chExt cx="0" cy="0"/>
        </a:xfrm>
      </p:grpSpPr>
      <p:grpSp>
        <p:nvGrpSpPr>
          <p:cNvPr id="4215" name="Google Shape;4215;p170"/>
          <p:cNvGrpSpPr/>
          <p:nvPr/>
        </p:nvGrpSpPr>
        <p:grpSpPr>
          <a:xfrm>
            <a:off x="559817" y="1428745"/>
            <a:ext cx="8783192" cy="215444"/>
            <a:chOff x="559817" y="2136914"/>
            <a:chExt cx="8783192" cy="215444"/>
          </a:xfrm>
        </p:grpSpPr>
        <p:sp>
          <p:nvSpPr>
            <p:cNvPr id="4216" name="Google Shape;4216;p1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17" name="Google Shape;4217;p17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218" name="Google Shape;4218;p170"/>
          <p:cNvGrpSpPr/>
          <p:nvPr/>
        </p:nvGrpSpPr>
        <p:grpSpPr>
          <a:xfrm>
            <a:off x="450000" y="450000"/>
            <a:ext cx="9018000" cy="276999"/>
            <a:chOff x="450000" y="450000"/>
            <a:chExt cx="9018000" cy="276999"/>
          </a:xfrm>
        </p:grpSpPr>
        <p:sp>
          <p:nvSpPr>
            <p:cNvPr id="4219" name="Google Shape;4219;p1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220" name="Google Shape;4220;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221" name="Google Shape;4221;p170"/>
          <p:cNvGrpSpPr/>
          <p:nvPr/>
        </p:nvGrpSpPr>
        <p:grpSpPr>
          <a:xfrm>
            <a:off x="557644" y="3871044"/>
            <a:ext cx="8782050" cy="720081"/>
            <a:chOff x="568325" y="5114924"/>
            <a:chExt cx="8782050" cy="744078"/>
          </a:xfrm>
        </p:grpSpPr>
        <p:sp>
          <p:nvSpPr>
            <p:cNvPr id="4222" name="Google Shape;4222;p170"/>
            <p:cNvSpPr/>
            <p:nvPr/>
          </p:nvSpPr>
          <p:spPr>
            <a:xfrm>
              <a:off x="568325" y="5114924"/>
              <a:ext cx="8782050" cy="7440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23" name="Google Shape;4223;p170"/>
            <p:cNvGrpSpPr/>
            <p:nvPr/>
          </p:nvGrpSpPr>
          <p:grpSpPr>
            <a:xfrm>
              <a:off x="675835" y="5210921"/>
              <a:ext cx="2918106" cy="302131"/>
              <a:chOff x="732985" y="5582396"/>
              <a:chExt cx="2918106" cy="302131"/>
            </a:xfrm>
          </p:grpSpPr>
          <p:pic>
            <p:nvPicPr>
              <p:cNvPr descr="Byte - Free electronics icons" id="4224" name="Google Shape;4224;p17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4225" name="Google Shape;4225;p17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97-1</a:t>
                </a:r>
                <a:endParaRPr b="1" sz="1300">
                  <a:solidFill>
                    <a:srgbClr val="262626"/>
                  </a:solidFill>
                  <a:latin typeface="Arial"/>
                  <a:ea typeface="Arial"/>
                  <a:cs typeface="Arial"/>
                  <a:sym typeface="Arial"/>
                </a:endParaRPr>
              </a:p>
            </p:txBody>
          </p:sp>
        </p:grpSp>
        <p:sp>
          <p:nvSpPr>
            <p:cNvPr id="4226" name="Google Shape;4226;p17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Skip the first few steps.</a:t>
              </a:r>
              <a:endParaRPr sz="1300">
                <a:solidFill>
                  <a:srgbClr val="262626"/>
                </a:solidFill>
                <a:latin typeface="Arial"/>
                <a:ea typeface="Arial"/>
                <a:cs typeface="Arial"/>
                <a:sym typeface="Arial"/>
              </a:endParaRPr>
            </a:p>
          </p:txBody>
        </p:sp>
      </p:grpSp>
      <p:sp>
        <p:nvSpPr>
          <p:cNvPr id="4227" name="Google Shape;4227;p17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Visualize the training history.</a:t>
            </a:r>
            <a:endParaRPr/>
          </a:p>
        </p:txBody>
      </p:sp>
      <p:grpSp>
        <p:nvGrpSpPr>
          <p:cNvPr id="4228" name="Google Shape;4228;p170"/>
          <p:cNvGrpSpPr/>
          <p:nvPr/>
        </p:nvGrpSpPr>
        <p:grpSpPr>
          <a:xfrm>
            <a:off x="558396" y="2132856"/>
            <a:ext cx="8782050" cy="1623804"/>
            <a:chOff x="558396" y="2132856"/>
            <a:chExt cx="8782050" cy="1623804"/>
          </a:xfrm>
        </p:grpSpPr>
        <p:sp>
          <p:nvSpPr>
            <p:cNvPr id="4229" name="Google Shape;4229;p170"/>
            <p:cNvSpPr/>
            <p:nvPr/>
          </p:nvSpPr>
          <p:spPr>
            <a:xfrm>
              <a:off x="558396" y="2132856"/>
              <a:ext cx="8782050" cy="16238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30" name="Google Shape;4230;p170"/>
            <p:cNvPicPr preferRelativeResize="0"/>
            <p:nvPr/>
          </p:nvPicPr>
          <p:blipFill rotWithShape="1">
            <a:blip r:embed="rId4">
              <a:alphaModFix/>
            </a:blip>
            <a:srcRect b="62156" l="0" r="14335" t="0"/>
            <a:stretch/>
          </p:blipFill>
          <p:spPr>
            <a:xfrm>
              <a:off x="575022" y="2174605"/>
              <a:ext cx="8759478" cy="1566815"/>
            </a:xfrm>
            <a:prstGeom prst="rect">
              <a:avLst/>
            </a:prstGeom>
            <a:noFill/>
            <a:ln>
              <a:noFill/>
            </a:ln>
          </p:spPr>
        </p:pic>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grpSp>
        <p:nvGrpSpPr>
          <p:cNvPr id="4236" name="Google Shape;4236;p171"/>
          <p:cNvGrpSpPr/>
          <p:nvPr/>
        </p:nvGrpSpPr>
        <p:grpSpPr>
          <a:xfrm>
            <a:off x="559817" y="1428745"/>
            <a:ext cx="8783192" cy="215444"/>
            <a:chOff x="559817" y="2136914"/>
            <a:chExt cx="8783192" cy="215444"/>
          </a:xfrm>
        </p:grpSpPr>
        <p:sp>
          <p:nvSpPr>
            <p:cNvPr id="4237" name="Google Shape;4237;p1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38" name="Google Shape;4238;p1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239" name="Google Shape;4239;p171"/>
          <p:cNvGrpSpPr/>
          <p:nvPr/>
        </p:nvGrpSpPr>
        <p:grpSpPr>
          <a:xfrm>
            <a:off x="450000" y="450000"/>
            <a:ext cx="9018000" cy="276999"/>
            <a:chOff x="450000" y="450000"/>
            <a:chExt cx="9018000" cy="276999"/>
          </a:xfrm>
        </p:grpSpPr>
        <p:sp>
          <p:nvSpPr>
            <p:cNvPr id="4240" name="Google Shape;4240;p1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241" name="Google Shape;4241;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242" name="Google Shape;4242;p17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Visualize the training history.</a:t>
            </a:r>
            <a:endParaRPr/>
          </a:p>
        </p:txBody>
      </p:sp>
      <p:grpSp>
        <p:nvGrpSpPr>
          <p:cNvPr id="4243" name="Google Shape;4243;p171"/>
          <p:cNvGrpSpPr/>
          <p:nvPr/>
        </p:nvGrpSpPr>
        <p:grpSpPr>
          <a:xfrm>
            <a:off x="702940" y="2046269"/>
            <a:ext cx="8658224" cy="2930904"/>
            <a:chOff x="702940" y="2046269"/>
            <a:chExt cx="8658224" cy="2930904"/>
          </a:xfrm>
        </p:grpSpPr>
        <p:sp>
          <p:nvSpPr>
            <p:cNvPr id="4244" name="Google Shape;4244;p171"/>
            <p:cNvSpPr/>
            <p:nvPr/>
          </p:nvSpPr>
          <p:spPr>
            <a:xfrm>
              <a:off x="702940" y="2046269"/>
              <a:ext cx="8658224" cy="2930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45" name="Google Shape;4245;p171"/>
            <p:cNvGrpSpPr/>
            <p:nvPr/>
          </p:nvGrpSpPr>
          <p:grpSpPr>
            <a:xfrm>
              <a:off x="918707" y="2269917"/>
              <a:ext cx="3736829" cy="2535991"/>
              <a:chOff x="1451314" y="2273258"/>
              <a:chExt cx="3468159" cy="2632678"/>
            </a:xfrm>
          </p:grpSpPr>
          <p:grpSp>
            <p:nvGrpSpPr>
              <p:cNvPr id="4246" name="Google Shape;4246;p171"/>
              <p:cNvGrpSpPr/>
              <p:nvPr/>
            </p:nvGrpSpPr>
            <p:grpSpPr>
              <a:xfrm>
                <a:off x="1899458" y="2498992"/>
                <a:ext cx="3020014" cy="1964609"/>
                <a:chOff x="1899458" y="2498992"/>
                <a:chExt cx="3020014" cy="1964609"/>
              </a:xfrm>
            </p:grpSpPr>
            <p:sp>
              <p:nvSpPr>
                <p:cNvPr id="4247" name="Google Shape;4247;p171"/>
                <p:cNvSpPr/>
                <p:nvPr/>
              </p:nvSpPr>
              <p:spPr>
                <a:xfrm>
                  <a:off x="1939268" y="2498992"/>
                  <a:ext cx="2980204" cy="1926704"/>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48" name="Google Shape;4248;p171"/>
                <p:cNvCxnSpPr/>
                <p:nvPr/>
              </p:nvCxnSpPr>
              <p:spPr>
                <a:xfrm>
                  <a:off x="2086332"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49" name="Google Shape;4249;p171"/>
                <p:cNvCxnSpPr/>
                <p:nvPr/>
              </p:nvCxnSpPr>
              <p:spPr>
                <a:xfrm>
                  <a:off x="2440684"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0" name="Google Shape;4250;p171"/>
                <p:cNvCxnSpPr/>
                <p:nvPr/>
              </p:nvCxnSpPr>
              <p:spPr>
                <a:xfrm>
                  <a:off x="2795036"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1" name="Google Shape;4251;p171"/>
                <p:cNvCxnSpPr/>
                <p:nvPr/>
              </p:nvCxnSpPr>
              <p:spPr>
                <a:xfrm>
                  <a:off x="3149388"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2" name="Google Shape;4252;p171"/>
                <p:cNvCxnSpPr/>
                <p:nvPr/>
              </p:nvCxnSpPr>
              <p:spPr>
                <a:xfrm>
                  <a:off x="3503740"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3" name="Google Shape;4253;p171"/>
                <p:cNvCxnSpPr/>
                <p:nvPr/>
              </p:nvCxnSpPr>
              <p:spPr>
                <a:xfrm>
                  <a:off x="3858092"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4" name="Google Shape;4254;p171"/>
                <p:cNvCxnSpPr/>
                <p:nvPr/>
              </p:nvCxnSpPr>
              <p:spPr>
                <a:xfrm>
                  <a:off x="4212444"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5" name="Google Shape;4255;p171"/>
                <p:cNvCxnSpPr/>
                <p:nvPr/>
              </p:nvCxnSpPr>
              <p:spPr>
                <a:xfrm>
                  <a:off x="4566798"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6" name="Google Shape;4256;p171"/>
                <p:cNvCxnSpPr/>
                <p:nvPr/>
              </p:nvCxnSpPr>
              <p:spPr>
                <a:xfrm>
                  <a:off x="1917458" y="2800837"/>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7" name="Google Shape;4257;p171"/>
                <p:cNvCxnSpPr/>
                <p:nvPr/>
              </p:nvCxnSpPr>
              <p:spPr>
                <a:xfrm>
                  <a:off x="1917458" y="3176974"/>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8" name="Google Shape;4258;p171"/>
                <p:cNvCxnSpPr/>
                <p:nvPr/>
              </p:nvCxnSpPr>
              <p:spPr>
                <a:xfrm>
                  <a:off x="1917458" y="355311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59" name="Google Shape;4259;p171"/>
                <p:cNvCxnSpPr/>
                <p:nvPr/>
              </p:nvCxnSpPr>
              <p:spPr>
                <a:xfrm>
                  <a:off x="1917458" y="3929248"/>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260" name="Google Shape;4260;p171"/>
                <p:cNvCxnSpPr/>
                <p:nvPr/>
              </p:nvCxnSpPr>
              <p:spPr>
                <a:xfrm>
                  <a:off x="1917458" y="4305385"/>
                  <a:ext cx="0" cy="36000"/>
                </a:xfrm>
                <a:prstGeom prst="straightConnector1">
                  <a:avLst/>
                </a:prstGeom>
                <a:noFill/>
                <a:ln cap="flat" cmpd="sng" w="12700">
                  <a:solidFill>
                    <a:srgbClr val="7F7F7F"/>
                  </a:solidFill>
                  <a:prstDash val="solid"/>
                  <a:miter lim="800000"/>
                  <a:headEnd len="sm" w="sm" type="none"/>
                  <a:tailEnd len="sm" w="sm" type="none"/>
                </a:ln>
              </p:spPr>
            </p:cxnSp>
            <p:sp>
              <p:nvSpPr>
                <p:cNvPr id="4261" name="Google Shape;4261;p171"/>
                <p:cNvSpPr/>
                <p:nvPr/>
              </p:nvSpPr>
              <p:spPr>
                <a:xfrm>
                  <a:off x="3799284" y="2537525"/>
                  <a:ext cx="1076339" cy="373645"/>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62" name="Google Shape;4262;p171"/>
              <p:cNvGrpSpPr/>
              <p:nvPr/>
            </p:nvGrpSpPr>
            <p:grpSpPr>
              <a:xfrm>
                <a:off x="1649483" y="2726504"/>
                <a:ext cx="3076012" cy="1926632"/>
                <a:chOff x="1649483" y="2726504"/>
                <a:chExt cx="3076012" cy="1926632"/>
              </a:xfrm>
            </p:grpSpPr>
            <p:sp>
              <p:nvSpPr>
                <p:cNvPr id="4263" name="Google Shape;4263;p171"/>
                <p:cNvSpPr txBox="1"/>
                <p:nvPr/>
              </p:nvSpPr>
              <p:spPr>
                <a:xfrm>
                  <a:off x="2039844" y="4468470"/>
                  <a:ext cx="9297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sz="1200">
                    <a:solidFill>
                      <a:schemeClr val="dk1"/>
                    </a:solidFill>
                    <a:latin typeface="Arial"/>
                    <a:ea typeface="Arial"/>
                    <a:cs typeface="Arial"/>
                    <a:sym typeface="Arial"/>
                  </a:endParaRPr>
                </a:p>
              </p:txBody>
            </p:sp>
            <p:sp>
              <p:nvSpPr>
                <p:cNvPr id="4264" name="Google Shape;4264;p171"/>
                <p:cNvSpPr txBox="1"/>
                <p:nvPr/>
              </p:nvSpPr>
              <p:spPr>
                <a:xfrm>
                  <a:off x="2312443" y="4468470"/>
                  <a:ext cx="25648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250</a:t>
                  </a:r>
                  <a:endParaRPr sz="1200">
                    <a:solidFill>
                      <a:schemeClr val="dk1"/>
                    </a:solidFill>
                    <a:latin typeface="Arial"/>
                    <a:ea typeface="Arial"/>
                    <a:cs typeface="Arial"/>
                    <a:sym typeface="Arial"/>
                  </a:endParaRPr>
                </a:p>
              </p:txBody>
            </p:sp>
            <p:sp>
              <p:nvSpPr>
                <p:cNvPr id="4265" name="Google Shape;4265;p171"/>
                <p:cNvSpPr txBox="1"/>
                <p:nvPr/>
              </p:nvSpPr>
              <p:spPr>
                <a:xfrm>
                  <a:off x="2660384" y="4468470"/>
                  <a:ext cx="26930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500</a:t>
                  </a:r>
                  <a:endParaRPr sz="1200">
                    <a:solidFill>
                      <a:schemeClr val="dk1"/>
                    </a:solidFill>
                    <a:latin typeface="Arial"/>
                    <a:ea typeface="Arial"/>
                    <a:cs typeface="Arial"/>
                    <a:sym typeface="Arial"/>
                  </a:endParaRPr>
                </a:p>
              </p:txBody>
            </p:sp>
            <p:sp>
              <p:nvSpPr>
                <p:cNvPr id="4266" name="Google Shape;4266;p171"/>
                <p:cNvSpPr txBox="1"/>
                <p:nvPr/>
              </p:nvSpPr>
              <p:spPr>
                <a:xfrm>
                  <a:off x="3024353" y="4468470"/>
                  <a:ext cx="250069"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750</a:t>
                  </a:r>
                  <a:endParaRPr sz="1200">
                    <a:solidFill>
                      <a:schemeClr val="dk1"/>
                    </a:solidFill>
                    <a:latin typeface="Arial"/>
                    <a:ea typeface="Arial"/>
                    <a:cs typeface="Arial"/>
                    <a:sym typeface="Arial"/>
                  </a:endParaRPr>
                </a:p>
              </p:txBody>
            </p:sp>
            <p:sp>
              <p:nvSpPr>
                <p:cNvPr id="4267" name="Google Shape;4267;p171"/>
                <p:cNvSpPr txBox="1"/>
                <p:nvPr/>
              </p:nvSpPr>
              <p:spPr>
                <a:xfrm>
                  <a:off x="3330615" y="4468470"/>
                  <a:ext cx="346249"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1000</a:t>
                  </a:r>
                  <a:endParaRPr sz="1200">
                    <a:solidFill>
                      <a:schemeClr val="dk1"/>
                    </a:solidFill>
                    <a:latin typeface="Arial"/>
                    <a:ea typeface="Arial"/>
                    <a:cs typeface="Arial"/>
                    <a:sym typeface="Arial"/>
                  </a:endParaRPr>
                </a:p>
              </p:txBody>
            </p:sp>
            <p:sp>
              <p:nvSpPr>
                <p:cNvPr id="4268" name="Google Shape;4268;p171"/>
                <p:cNvSpPr txBox="1"/>
                <p:nvPr/>
              </p:nvSpPr>
              <p:spPr>
                <a:xfrm>
                  <a:off x="3696189" y="4468470"/>
                  <a:ext cx="323807"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1250</a:t>
                  </a:r>
                  <a:endParaRPr sz="1200">
                    <a:solidFill>
                      <a:schemeClr val="dk1"/>
                    </a:solidFill>
                    <a:latin typeface="Arial"/>
                    <a:ea typeface="Arial"/>
                    <a:cs typeface="Arial"/>
                    <a:sym typeface="Arial"/>
                  </a:endParaRPr>
                </a:p>
              </p:txBody>
            </p:sp>
            <p:sp>
              <p:nvSpPr>
                <p:cNvPr id="4269" name="Google Shape;4269;p171"/>
                <p:cNvSpPr txBox="1"/>
                <p:nvPr/>
              </p:nvSpPr>
              <p:spPr>
                <a:xfrm>
                  <a:off x="4044128" y="4468470"/>
                  <a:ext cx="33663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1500</a:t>
                  </a:r>
                  <a:endParaRPr sz="1200">
                    <a:solidFill>
                      <a:schemeClr val="dk1"/>
                    </a:solidFill>
                    <a:latin typeface="Arial"/>
                    <a:ea typeface="Arial"/>
                    <a:cs typeface="Arial"/>
                    <a:sym typeface="Arial"/>
                  </a:endParaRPr>
                </a:p>
              </p:txBody>
            </p:sp>
            <p:sp>
              <p:nvSpPr>
                <p:cNvPr id="4270" name="Google Shape;4270;p171"/>
                <p:cNvSpPr txBox="1"/>
                <p:nvPr/>
              </p:nvSpPr>
              <p:spPr>
                <a:xfrm>
                  <a:off x="4408100" y="4468470"/>
                  <a:ext cx="317395"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1750</a:t>
                  </a:r>
                  <a:endParaRPr sz="1200">
                    <a:solidFill>
                      <a:schemeClr val="dk1"/>
                    </a:solidFill>
                    <a:latin typeface="Arial"/>
                    <a:ea typeface="Arial"/>
                    <a:cs typeface="Arial"/>
                    <a:sym typeface="Arial"/>
                  </a:endParaRPr>
                </a:p>
              </p:txBody>
            </p:sp>
            <p:sp>
              <p:nvSpPr>
                <p:cNvPr id="4271" name="Google Shape;4271;p171"/>
                <p:cNvSpPr txBox="1"/>
                <p:nvPr/>
              </p:nvSpPr>
              <p:spPr>
                <a:xfrm>
                  <a:off x="1649483" y="2726504"/>
                  <a:ext cx="25327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100</a:t>
                  </a:r>
                  <a:endParaRPr sz="1200">
                    <a:solidFill>
                      <a:schemeClr val="dk1"/>
                    </a:solidFill>
                    <a:latin typeface="Arial"/>
                    <a:ea typeface="Arial"/>
                    <a:cs typeface="Arial"/>
                    <a:sym typeface="Arial"/>
                  </a:endParaRPr>
                </a:p>
              </p:txBody>
            </p:sp>
            <p:sp>
              <p:nvSpPr>
                <p:cNvPr id="4272" name="Google Shape;4272;p171"/>
                <p:cNvSpPr txBox="1"/>
                <p:nvPr/>
              </p:nvSpPr>
              <p:spPr>
                <a:xfrm>
                  <a:off x="1721617" y="3102641"/>
                  <a:ext cx="181140"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80</a:t>
                  </a:r>
                  <a:endParaRPr sz="1200">
                    <a:solidFill>
                      <a:schemeClr val="dk1"/>
                    </a:solidFill>
                    <a:latin typeface="Arial"/>
                    <a:ea typeface="Arial"/>
                    <a:cs typeface="Arial"/>
                    <a:sym typeface="Arial"/>
                  </a:endParaRPr>
                </a:p>
              </p:txBody>
            </p:sp>
            <p:sp>
              <p:nvSpPr>
                <p:cNvPr id="4273" name="Google Shape;4273;p171"/>
                <p:cNvSpPr txBox="1"/>
                <p:nvPr/>
              </p:nvSpPr>
              <p:spPr>
                <a:xfrm>
                  <a:off x="1724823" y="3478778"/>
                  <a:ext cx="17793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60</a:t>
                  </a:r>
                  <a:endParaRPr sz="1200">
                    <a:solidFill>
                      <a:schemeClr val="dk1"/>
                    </a:solidFill>
                    <a:latin typeface="Arial"/>
                    <a:ea typeface="Arial"/>
                    <a:cs typeface="Arial"/>
                    <a:sym typeface="Arial"/>
                  </a:endParaRPr>
                </a:p>
              </p:txBody>
            </p:sp>
            <p:sp>
              <p:nvSpPr>
                <p:cNvPr id="4274" name="Google Shape;4274;p171"/>
                <p:cNvSpPr txBox="1"/>
                <p:nvPr/>
              </p:nvSpPr>
              <p:spPr>
                <a:xfrm>
                  <a:off x="1723221" y="3854915"/>
                  <a:ext cx="179536"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40</a:t>
                  </a:r>
                  <a:endParaRPr sz="1200">
                    <a:solidFill>
                      <a:schemeClr val="dk1"/>
                    </a:solidFill>
                    <a:latin typeface="Arial"/>
                    <a:ea typeface="Arial"/>
                    <a:cs typeface="Arial"/>
                    <a:sym typeface="Arial"/>
                  </a:endParaRPr>
                </a:p>
              </p:txBody>
            </p:sp>
            <p:sp>
              <p:nvSpPr>
                <p:cNvPr id="4275" name="Google Shape;4275;p171"/>
                <p:cNvSpPr txBox="1"/>
                <p:nvPr/>
              </p:nvSpPr>
              <p:spPr>
                <a:xfrm>
                  <a:off x="1729633" y="4231052"/>
                  <a:ext cx="17312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20</a:t>
                  </a:r>
                  <a:endParaRPr sz="1200">
                    <a:solidFill>
                      <a:schemeClr val="dk1"/>
                    </a:solidFill>
                    <a:latin typeface="Arial"/>
                    <a:ea typeface="Arial"/>
                    <a:cs typeface="Arial"/>
                    <a:sym typeface="Arial"/>
                  </a:endParaRPr>
                </a:p>
              </p:txBody>
            </p:sp>
          </p:grpSp>
          <p:sp>
            <p:nvSpPr>
              <p:cNvPr id="4276" name="Google Shape;4276;p171"/>
              <p:cNvSpPr txBox="1"/>
              <p:nvPr/>
            </p:nvSpPr>
            <p:spPr>
              <a:xfrm>
                <a:off x="3204949" y="4705881"/>
                <a:ext cx="44884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Epoch</a:t>
                </a:r>
                <a:endParaRPr b="1" sz="1300">
                  <a:solidFill>
                    <a:schemeClr val="dk1"/>
                  </a:solidFill>
                  <a:latin typeface="Arial"/>
                  <a:ea typeface="Arial"/>
                  <a:cs typeface="Arial"/>
                  <a:sym typeface="Arial"/>
                </a:endParaRPr>
              </a:p>
            </p:txBody>
          </p:sp>
          <p:sp>
            <p:nvSpPr>
              <p:cNvPr id="4277" name="Google Shape;4277;p171"/>
              <p:cNvSpPr txBox="1"/>
              <p:nvPr/>
            </p:nvSpPr>
            <p:spPr>
              <a:xfrm rot="-5400000">
                <a:off x="1390239" y="3378751"/>
                <a:ext cx="322204"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300">
                    <a:solidFill>
                      <a:schemeClr val="dk1"/>
                    </a:solidFill>
                    <a:latin typeface="Arial"/>
                    <a:ea typeface="Arial"/>
                    <a:cs typeface="Arial"/>
                    <a:sym typeface="Arial"/>
                  </a:rPr>
                  <a:t>MSE</a:t>
                </a:r>
                <a:endParaRPr b="1" sz="1300">
                  <a:solidFill>
                    <a:schemeClr val="dk1"/>
                  </a:solidFill>
                  <a:latin typeface="Arial"/>
                  <a:ea typeface="Arial"/>
                  <a:cs typeface="Arial"/>
                  <a:sym typeface="Arial"/>
                </a:endParaRPr>
              </a:p>
            </p:txBody>
          </p:sp>
          <p:sp>
            <p:nvSpPr>
              <p:cNvPr id="4278" name="Google Shape;4278;p171"/>
              <p:cNvSpPr txBox="1"/>
              <p:nvPr/>
            </p:nvSpPr>
            <p:spPr>
              <a:xfrm>
                <a:off x="2838666" y="2273258"/>
                <a:ext cx="118141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Training History</a:t>
                </a:r>
                <a:endParaRPr b="1" sz="1300">
                  <a:solidFill>
                    <a:schemeClr val="dk1"/>
                  </a:solidFill>
                  <a:latin typeface="Arial"/>
                  <a:ea typeface="Arial"/>
                  <a:cs typeface="Arial"/>
                  <a:sym typeface="Arial"/>
                </a:endParaRPr>
              </a:p>
            </p:txBody>
          </p:sp>
          <p:sp>
            <p:nvSpPr>
              <p:cNvPr id="4279" name="Google Shape;4279;p171"/>
              <p:cNvSpPr txBox="1"/>
              <p:nvPr/>
            </p:nvSpPr>
            <p:spPr>
              <a:xfrm>
                <a:off x="4158838" y="2541838"/>
                <a:ext cx="69570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Train</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Validation</a:t>
                </a:r>
                <a:endParaRPr sz="1200">
                  <a:solidFill>
                    <a:schemeClr val="dk1"/>
                  </a:solidFill>
                  <a:latin typeface="Arial"/>
                  <a:ea typeface="Arial"/>
                  <a:cs typeface="Arial"/>
                  <a:sym typeface="Arial"/>
                </a:endParaRPr>
              </a:p>
            </p:txBody>
          </p:sp>
          <p:cxnSp>
            <p:nvCxnSpPr>
              <p:cNvPr id="4280" name="Google Shape;4280;p171"/>
              <p:cNvCxnSpPr/>
              <p:nvPr/>
            </p:nvCxnSpPr>
            <p:spPr>
              <a:xfrm>
                <a:off x="3863977" y="2636912"/>
                <a:ext cx="216024" cy="0"/>
              </a:xfrm>
              <a:prstGeom prst="straightConnector1">
                <a:avLst/>
              </a:prstGeom>
              <a:noFill/>
              <a:ln cap="flat" cmpd="sng" w="19050">
                <a:solidFill>
                  <a:srgbClr val="1429A0"/>
                </a:solidFill>
                <a:prstDash val="solid"/>
                <a:miter lim="800000"/>
                <a:headEnd len="sm" w="sm" type="none"/>
                <a:tailEnd len="sm" w="sm" type="none"/>
              </a:ln>
            </p:spPr>
          </p:cxnSp>
          <p:cxnSp>
            <p:nvCxnSpPr>
              <p:cNvPr id="4281" name="Google Shape;4281;p171"/>
              <p:cNvCxnSpPr/>
              <p:nvPr/>
            </p:nvCxnSpPr>
            <p:spPr>
              <a:xfrm>
                <a:off x="3863977" y="2803153"/>
                <a:ext cx="216024" cy="0"/>
              </a:xfrm>
              <a:prstGeom prst="straightConnector1">
                <a:avLst/>
              </a:prstGeom>
              <a:noFill/>
              <a:ln cap="flat" cmpd="sng" w="19050">
                <a:solidFill>
                  <a:srgbClr val="00B050"/>
                </a:solidFill>
                <a:prstDash val="solid"/>
                <a:miter lim="800000"/>
                <a:headEnd len="sm" w="sm" type="none"/>
                <a:tailEnd len="sm" w="sm" type="none"/>
              </a:ln>
            </p:spPr>
          </p:cxnSp>
          <p:sp>
            <p:nvSpPr>
              <p:cNvPr id="4282" name="Google Shape;4282;p171"/>
              <p:cNvSpPr/>
              <p:nvPr/>
            </p:nvSpPr>
            <p:spPr>
              <a:xfrm>
                <a:off x="2080260" y="2575560"/>
                <a:ext cx="2689860" cy="1676400"/>
              </a:xfrm>
              <a:custGeom>
                <a:rect b="b" l="l" r="r" t="t"/>
                <a:pathLst>
                  <a:path extrusionOk="0" h="1676400" w="268986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3" name="Google Shape;4283;p171"/>
              <p:cNvSpPr/>
              <p:nvPr/>
            </p:nvSpPr>
            <p:spPr>
              <a:xfrm>
                <a:off x="2072640" y="2979420"/>
                <a:ext cx="2701290" cy="1348740"/>
              </a:xfrm>
              <a:custGeom>
                <a:rect b="b" l="l" r="r" t="t"/>
                <a:pathLst>
                  <a:path extrusionOk="0" h="1348740" w="270129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8" name="Shape 4288"/>
        <p:cNvGrpSpPr/>
        <p:nvPr/>
      </p:nvGrpSpPr>
      <p:grpSpPr>
        <a:xfrm>
          <a:off x="0" y="0"/>
          <a:ext cx="0" cy="0"/>
          <a:chOff x="0" y="0"/>
          <a:chExt cx="0" cy="0"/>
        </a:xfrm>
      </p:grpSpPr>
      <p:grpSp>
        <p:nvGrpSpPr>
          <p:cNvPr id="4289" name="Google Shape;4289;p172"/>
          <p:cNvGrpSpPr/>
          <p:nvPr/>
        </p:nvGrpSpPr>
        <p:grpSpPr>
          <a:xfrm>
            <a:off x="559817" y="1428745"/>
            <a:ext cx="8783192" cy="215444"/>
            <a:chOff x="559817" y="2136914"/>
            <a:chExt cx="8783192" cy="215444"/>
          </a:xfrm>
        </p:grpSpPr>
        <p:sp>
          <p:nvSpPr>
            <p:cNvPr id="4290" name="Google Shape;4290;p1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91" name="Google Shape;4291;p17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Testing</a:t>
              </a:r>
              <a:endParaRPr sz="1400">
                <a:solidFill>
                  <a:srgbClr val="262626"/>
                </a:solidFill>
                <a:latin typeface="Arial"/>
                <a:ea typeface="Arial"/>
                <a:cs typeface="Arial"/>
                <a:sym typeface="Arial"/>
              </a:endParaRPr>
            </a:p>
          </p:txBody>
        </p:sp>
      </p:grpSp>
      <p:grpSp>
        <p:nvGrpSpPr>
          <p:cNvPr id="4292" name="Google Shape;4292;p172"/>
          <p:cNvGrpSpPr/>
          <p:nvPr/>
        </p:nvGrpSpPr>
        <p:grpSpPr>
          <a:xfrm>
            <a:off x="450000" y="450000"/>
            <a:ext cx="9018000" cy="276999"/>
            <a:chOff x="450000" y="450000"/>
            <a:chExt cx="9018000" cy="276999"/>
          </a:xfrm>
        </p:grpSpPr>
        <p:sp>
          <p:nvSpPr>
            <p:cNvPr id="4293" name="Google Shape;4293;p1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294" name="Google Shape;4294;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295" name="Google Shape;4295;p172"/>
          <p:cNvGrpSpPr/>
          <p:nvPr/>
        </p:nvGrpSpPr>
        <p:grpSpPr>
          <a:xfrm>
            <a:off x="685801" y="1700808"/>
            <a:ext cx="8658225" cy="4284476"/>
            <a:chOff x="685801" y="1700808"/>
            <a:chExt cx="8658225" cy="4284476"/>
          </a:xfrm>
        </p:grpSpPr>
        <p:sp>
          <p:nvSpPr>
            <p:cNvPr id="4296" name="Google Shape;4296;p172"/>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Predict and test using a formula.</a:t>
              </a:r>
              <a:endParaRPr/>
            </a:p>
          </p:txBody>
        </p:sp>
        <p:sp>
          <p:nvSpPr>
            <p:cNvPr id="4297" name="Google Shape;4297;p172"/>
            <p:cNvSpPr/>
            <p:nvPr/>
          </p:nvSpPr>
          <p:spPr>
            <a:xfrm>
              <a:off x="685801" y="2052205"/>
              <a:ext cx="8658224" cy="12294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98" name="Google Shape;4298;p172"/>
            <p:cNvSpPr/>
            <p:nvPr/>
          </p:nvSpPr>
          <p:spPr>
            <a:xfrm>
              <a:off x="702940" y="342900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the evaluate() method.</a:t>
              </a:r>
              <a:endParaRPr/>
            </a:p>
          </p:txBody>
        </p:sp>
        <p:sp>
          <p:nvSpPr>
            <p:cNvPr id="4299" name="Google Shape;4299;p172"/>
            <p:cNvSpPr/>
            <p:nvPr/>
          </p:nvSpPr>
          <p:spPr>
            <a:xfrm>
              <a:off x="685801" y="3774461"/>
              <a:ext cx="8658224" cy="12767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00" name="Google Shape;4300;p172"/>
            <p:cNvPicPr preferRelativeResize="0"/>
            <p:nvPr/>
          </p:nvPicPr>
          <p:blipFill rotWithShape="1">
            <a:blip r:embed="rId3">
              <a:alphaModFix/>
            </a:blip>
            <a:srcRect b="0" l="1590" r="24928" t="2109"/>
            <a:stretch/>
          </p:blipFill>
          <p:spPr>
            <a:xfrm>
              <a:off x="810952" y="2125472"/>
              <a:ext cx="8533073" cy="1047441"/>
            </a:xfrm>
            <a:prstGeom prst="rect">
              <a:avLst/>
            </a:prstGeom>
            <a:noFill/>
            <a:ln>
              <a:noFill/>
            </a:ln>
          </p:spPr>
        </p:pic>
        <p:pic>
          <p:nvPicPr>
            <p:cNvPr id="4301" name="Google Shape;4301;p172"/>
            <p:cNvPicPr preferRelativeResize="0"/>
            <p:nvPr/>
          </p:nvPicPr>
          <p:blipFill rotWithShape="1">
            <a:blip r:embed="rId4">
              <a:alphaModFix/>
            </a:blip>
            <a:srcRect b="0" l="846" r="25672" t="0"/>
            <a:stretch/>
          </p:blipFill>
          <p:spPr>
            <a:xfrm>
              <a:off x="810952" y="3826210"/>
              <a:ext cx="8533073" cy="1136383"/>
            </a:xfrm>
            <a:prstGeom prst="rect">
              <a:avLst/>
            </a:prstGeom>
            <a:noFill/>
            <a:ln>
              <a:noFill/>
            </a:ln>
          </p:spPr>
        </p:pic>
        <p:grpSp>
          <p:nvGrpSpPr>
            <p:cNvPr id="4302" name="Google Shape;4302;p172"/>
            <p:cNvGrpSpPr/>
            <p:nvPr/>
          </p:nvGrpSpPr>
          <p:grpSpPr>
            <a:xfrm>
              <a:off x="685802" y="5168084"/>
              <a:ext cx="8658224" cy="817200"/>
              <a:chOff x="559818" y="3081411"/>
              <a:chExt cx="8658224" cy="817200"/>
            </a:xfrm>
          </p:grpSpPr>
          <p:sp>
            <p:nvSpPr>
              <p:cNvPr id="4303" name="Google Shape;4303;p172"/>
              <p:cNvSpPr/>
              <p:nvPr/>
            </p:nvSpPr>
            <p:spPr>
              <a:xfrm>
                <a:off x="559818" y="3081411"/>
                <a:ext cx="8658224" cy="817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04" name="Google Shape;4304;p172"/>
              <p:cNvPicPr preferRelativeResize="0"/>
              <p:nvPr/>
            </p:nvPicPr>
            <p:blipFill rotWithShape="1">
              <a:blip r:embed="rId5">
                <a:alphaModFix/>
              </a:blip>
              <a:srcRect b="-5938" l="13871" r="14480" t="-7084"/>
              <a:stretch/>
            </p:blipFill>
            <p:spPr>
              <a:xfrm>
                <a:off x="676852" y="3200897"/>
                <a:ext cx="295715" cy="244889"/>
              </a:xfrm>
              <a:prstGeom prst="rect">
                <a:avLst/>
              </a:prstGeom>
              <a:noFill/>
              <a:ln>
                <a:noFill/>
              </a:ln>
            </p:spPr>
          </p:pic>
          <p:sp>
            <p:nvSpPr>
              <p:cNvPr id="4305" name="Google Shape;4305;p172"/>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100</a:t>
                </a:r>
                <a:endParaRPr b="1" sz="1300">
                  <a:solidFill>
                    <a:srgbClr val="262626"/>
                  </a:solidFill>
                  <a:latin typeface="Arial"/>
                  <a:ea typeface="Arial"/>
                  <a:cs typeface="Arial"/>
                  <a:sym typeface="Arial"/>
                </a:endParaRPr>
              </a:p>
            </p:txBody>
          </p:sp>
          <p:sp>
            <p:nvSpPr>
              <p:cNvPr id="4306" name="Google Shape;4306;p17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Returns the 0 = loss value and 1 = metrics value.</a:t>
                </a:r>
                <a:endParaRPr/>
              </a:p>
            </p:txBody>
          </p:sp>
        </p:gr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grpSp>
        <p:nvGrpSpPr>
          <p:cNvPr id="4312" name="Google Shape;4312;p173"/>
          <p:cNvGrpSpPr/>
          <p:nvPr/>
        </p:nvGrpSpPr>
        <p:grpSpPr>
          <a:xfrm>
            <a:off x="559817" y="1428745"/>
            <a:ext cx="8783192" cy="215444"/>
            <a:chOff x="559817" y="2136914"/>
            <a:chExt cx="8783192" cy="215444"/>
          </a:xfrm>
        </p:grpSpPr>
        <p:sp>
          <p:nvSpPr>
            <p:cNvPr id="4313" name="Google Shape;4313;p1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14" name="Google Shape;4314;p17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Keras Functional API model</a:t>
              </a:r>
              <a:endParaRPr sz="1400">
                <a:solidFill>
                  <a:srgbClr val="262626"/>
                </a:solidFill>
                <a:latin typeface="Arial"/>
                <a:ea typeface="Arial"/>
                <a:cs typeface="Arial"/>
                <a:sym typeface="Arial"/>
              </a:endParaRPr>
            </a:p>
          </p:txBody>
        </p:sp>
      </p:grpSp>
      <p:grpSp>
        <p:nvGrpSpPr>
          <p:cNvPr id="4315" name="Google Shape;4315;p173"/>
          <p:cNvGrpSpPr/>
          <p:nvPr/>
        </p:nvGrpSpPr>
        <p:grpSpPr>
          <a:xfrm>
            <a:off x="450000" y="450000"/>
            <a:ext cx="9018000" cy="276999"/>
            <a:chOff x="450000" y="450000"/>
            <a:chExt cx="9018000" cy="276999"/>
          </a:xfrm>
        </p:grpSpPr>
        <p:sp>
          <p:nvSpPr>
            <p:cNvPr id="4316" name="Google Shape;4316;p1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317" name="Google Shape;4317;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318" name="Google Shape;4318;p173"/>
          <p:cNvGrpSpPr/>
          <p:nvPr/>
        </p:nvGrpSpPr>
        <p:grpSpPr>
          <a:xfrm>
            <a:off x="685802" y="1806768"/>
            <a:ext cx="8658224" cy="736408"/>
            <a:chOff x="685802" y="1806768"/>
            <a:chExt cx="8658224" cy="736408"/>
          </a:xfrm>
        </p:grpSpPr>
        <p:sp>
          <p:nvSpPr>
            <p:cNvPr id="4319" name="Google Shape;4319;p173"/>
            <p:cNvSpPr/>
            <p:nvPr/>
          </p:nvSpPr>
          <p:spPr>
            <a:xfrm>
              <a:off x="685802" y="1806768"/>
              <a:ext cx="8658224" cy="7364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20" name="Google Shape;4320;p173"/>
            <p:cNvPicPr preferRelativeResize="0"/>
            <p:nvPr/>
          </p:nvPicPr>
          <p:blipFill rotWithShape="1">
            <a:blip r:embed="rId3">
              <a:alphaModFix/>
            </a:blip>
            <a:srcRect b="0" l="689" r="12568" t="0"/>
            <a:stretch/>
          </p:blipFill>
          <p:spPr>
            <a:xfrm>
              <a:off x="752475" y="1882031"/>
              <a:ext cx="8589938" cy="584394"/>
            </a:xfrm>
            <a:prstGeom prst="rect">
              <a:avLst/>
            </a:prstGeom>
            <a:noFill/>
            <a:ln>
              <a:noFill/>
            </a:ln>
          </p:spPr>
        </p:pic>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grpSp>
        <p:nvGrpSpPr>
          <p:cNvPr id="4326" name="Google Shape;4326;p174"/>
          <p:cNvGrpSpPr/>
          <p:nvPr/>
        </p:nvGrpSpPr>
        <p:grpSpPr>
          <a:xfrm>
            <a:off x="559817" y="1428745"/>
            <a:ext cx="8783192" cy="215444"/>
            <a:chOff x="559817" y="2136914"/>
            <a:chExt cx="8783192" cy="215444"/>
          </a:xfrm>
        </p:grpSpPr>
        <p:sp>
          <p:nvSpPr>
            <p:cNvPr id="4327" name="Google Shape;4327;p1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28" name="Google Shape;4328;p17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Functional API model</a:t>
              </a:r>
              <a:endParaRPr sz="1400">
                <a:solidFill>
                  <a:srgbClr val="262626"/>
                </a:solidFill>
                <a:latin typeface="Arial"/>
                <a:ea typeface="Arial"/>
                <a:cs typeface="Arial"/>
                <a:sym typeface="Arial"/>
              </a:endParaRPr>
            </a:p>
          </p:txBody>
        </p:sp>
      </p:grpSp>
      <p:grpSp>
        <p:nvGrpSpPr>
          <p:cNvPr id="4329" name="Google Shape;4329;p174"/>
          <p:cNvGrpSpPr/>
          <p:nvPr/>
        </p:nvGrpSpPr>
        <p:grpSpPr>
          <a:xfrm>
            <a:off x="450000" y="450000"/>
            <a:ext cx="9018000" cy="276999"/>
            <a:chOff x="450000" y="450000"/>
            <a:chExt cx="9018000" cy="276999"/>
          </a:xfrm>
        </p:grpSpPr>
        <p:sp>
          <p:nvSpPr>
            <p:cNvPr id="4330" name="Google Shape;4330;p1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331" name="Google Shape;4331;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332" name="Google Shape;4332;p174"/>
          <p:cNvGrpSpPr/>
          <p:nvPr/>
        </p:nvGrpSpPr>
        <p:grpSpPr>
          <a:xfrm>
            <a:off x="685802" y="1806767"/>
            <a:ext cx="8658224" cy="2260001"/>
            <a:chOff x="685802" y="1806767"/>
            <a:chExt cx="8658224" cy="2260001"/>
          </a:xfrm>
        </p:grpSpPr>
        <p:sp>
          <p:nvSpPr>
            <p:cNvPr id="4333" name="Google Shape;4333;p174"/>
            <p:cNvSpPr/>
            <p:nvPr/>
          </p:nvSpPr>
          <p:spPr>
            <a:xfrm>
              <a:off x="685802" y="1806767"/>
              <a:ext cx="8658224" cy="8301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34" name="Google Shape;4334;p174"/>
            <p:cNvGrpSpPr/>
            <p:nvPr/>
          </p:nvGrpSpPr>
          <p:grpSpPr>
            <a:xfrm>
              <a:off x="685802" y="2770768"/>
              <a:ext cx="8658224" cy="1296000"/>
              <a:chOff x="559818" y="3081411"/>
              <a:chExt cx="8658224" cy="1296000"/>
            </a:xfrm>
          </p:grpSpPr>
          <p:sp>
            <p:nvSpPr>
              <p:cNvPr id="4335" name="Google Shape;4335;p174"/>
              <p:cNvSpPr/>
              <p:nvPr/>
            </p:nvSpPr>
            <p:spPr>
              <a:xfrm>
                <a:off x="559818" y="3081411"/>
                <a:ext cx="8658224" cy="12960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36" name="Google Shape;4336;p174"/>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4337" name="Google Shape;4337;p174"/>
              <p:cNvSpPr txBox="1"/>
              <p:nvPr/>
            </p:nvSpPr>
            <p:spPr>
              <a:xfrm>
                <a:off x="907642" y="3168076"/>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102-1</a:t>
                </a:r>
                <a:endParaRPr/>
              </a:p>
            </p:txBody>
          </p:sp>
          <p:sp>
            <p:nvSpPr>
              <p:cNvPr id="4338" name="Google Shape;4338;p174"/>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Input layer</a:t>
                </a:r>
                <a:endParaRPr/>
              </a:p>
            </p:txBody>
          </p:sp>
          <p:pic>
            <p:nvPicPr>
              <p:cNvPr descr="Byte - Free electronics icons" id="4339" name="Google Shape;4339;p174"/>
              <p:cNvPicPr preferRelativeResize="0"/>
              <p:nvPr/>
            </p:nvPicPr>
            <p:blipFill rotWithShape="1">
              <a:blip r:embed="rId3">
                <a:alphaModFix/>
              </a:blip>
              <a:srcRect b="-5938" l="13871" r="14480" t="-7084"/>
              <a:stretch/>
            </p:blipFill>
            <p:spPr>
              <a:xfrm>
                <a:off x="676852" y="3773455"/>
                <a:ext cx="295715" cy="244889"/>
              </a:xfrm>
              <a:prstGeom prst="rect">
                <a:avLst/>
              </a:prstGeom>
              <a:noFill/>
              <a:ln>
                <a:noFill/>
              </a:ln>
            </p:spPr>
          </p:pic>
          <p:sp>
            <p:nvSpPr>
              <p:cNvPr id="4340" name="Google Shape;4340;p174"/>
              <p:cNvSpPr txBox="1"/>
              <p:nvPr/>
            </p:nvSpPr>
            <p:spPr>
              <a:xfrm>
                <a:off x="907642" y="3740634"/>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102-2</a:t>
                </a:r>
                <a:endParaRPr/>
              </a:p>
            </p:txBody>
          </p:sp>
          <p:sp>
            <p:nvSpPr>
              <p:cNvPr id="4341" name="Google Shape;4341;p174"/>
              <p:cNvSpPr txBox="1"/>
              <p:nvPr/>
            </p:nvSpPr>
            <p:spPr>
              <a:xfrm>
                <a:off x="1036273" y="4040033"/>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Output layer</a:t>
                </a:r>
                <a:endParaRPr/>
              </a:p>
            </p:txBody>
          </p:sp>
        </p:grpSp>
        <p:pic>
          <p:nvPicPr>
            <p:cNvPr id="4342" name="Google Shape;4342;p174"/>
            <p:cNvPicPr preferRelativeResize="0"/>
            <p:nvPr/>
          </p:nvPicPr>
          <p:blipFill rotWithShape="1">
            <a:blip r:embed="rId4">
              <a:alphaModFix/>
            </a:blip>
            <a:srcRect b="4891" l="796" r="24285" t="4438"/>
            <a:stretch/>
          </p:blipFill>
          <p:spPr>
            <a:xfrm>
              <a:off x="802836" y="1924359"/>
              <a:ext cx="8541190" cy="568537"/>
            </a:xfrm>
            <a:prstGeom prst="rect">
              <a:avLst/>
            </a:prstGeom>
            <a:noFill/>
            <a:ln>
              <a:noFill/>
            </a:ln>
          </p:spPr>
        </p:pic>
      </p:gr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7" name="Shape 4347"/>
        <p:cNvGrpSpPr/>
        <p:nvPr/>
      </p:nvGrpSpPr>
      <p:grpSpPr>
        <a:xfrm>
          <a:off x="0" y="0"/>
          <a:ext cx="0" cy="0"/>
          <a:chOff x="0" y="0"/>
          <a:chExt cx="0" cy="0"/>
        </a:xfrm>
      </p:grpSpPr>
      <p:grpSp>
        <p:nvGrpSpPr>
          <p:cNvPr id="4348" name="Google Shape;4348;p175"/>
          <p:cNvGrpSpPr/>
          <p:nvPr/>
        </p:nvGrpSpPr>
        <p:grpSpPr>
          <a:xfrm>
            <a:off x="559817" y="1428745"/>
            <a:ext cx="8783192" cy="215444"/>
            <a:chOff x="559817" y="2136914"/>
            <a:chExt cx="8783192" cy="215444"/>
          </a:xfrm>
        </p:grpSpPr>
        <p:sp>
          <p:nvSpPr>
            <p:cNvPr id="4349" name="Google Shape;4349;p1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50" name="Google Shape;4350;p17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Functional API model</a:t>
              </a:r>
              <a:endParaRPr sz="1400">
                <a:solidFill>
                  <a:srgbClr val="262626"/>
                </a:solidFill>
                <a:latin typeface="Arial"/>
                <a:ea typeface="Arial"/>
                <a:cs typeface="Arial"/>
                <a:sym typeface="Arial"/>
              </a:endParaRPr>
            </a:p>
          </p:txBody>
        </p:sp>
      </p:grpSp>
      <p:grpSp>
        <p:nvGrpSpPr>
          <p:cNvPr id="4351" name="Google Shape;4351;p175"/>
          <p:cNvGrpSpPr/>
          <p:nvPr/>
        </p:nvGrpSpPr>
        <p:grpSpPr>
          <a:xfrm>
            <a:off x="450000" y="450000"/>
            <a:ext cx="9018000" cy="276999"/>
            <a:chOff x="450000" y="450000"/>
            <a:chExt cx="9018000" cy="276999"/>
          </a:xfrm>
        </p:grpSpPr>
        <p:sp>
          <p:nvSpPr>
            <p:cNvPr id="4352" name="Google Shape;4352;p1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353" name="Google Shape;4353;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354" name="Google Shape;4354;p175"/>
          <p:cNvGrpSpPr/>
          <p:nvPr/>
        </p:nvGrpSpPr>
        <p:grpSpPr>
          <a:xfrm>
            <a:off x="685801" y="1700808"/>
            <a:ext cx="8658224" cy="3816424"/>
            <a:chOff x="685801" y="1700808"/>
            <a:chExt cx="8658224" cy="3816424"/>
          </a:xfrm>
        </p:grpSpPr>
        <p:sp>
          <p:nvSpPr>
            <p:cNvPr id="4355" name="Google Shape;4355;p17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model and its summary</a:t>
              </a:r>
              <a:endParaRPr/>
            </a:p>
          </p:txBody>
        </p:sp>
        <p:sp>
          <p:nvSpPr>
            <p:cNvPr id="4356" name="Google Shape;4356;p175"/>
            <p:cNvSpPr/>
            <p:nvPr/>
          </p:nvSpPr>
          <p:spPr>
            <a:xfrm>
              <a:off x="685801" y="2052205"/>
              <a:ext cx="8658224" cy="34650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57" name="Google Shape;4357;p175"/>
            <p:cNvPicPr preferRelativeResize="0"/>
            <p:nvPr/>
          </p:nvPicPr>
          <p:blipFill rotWithShape="1">
            <a:blip r:embed="rId3">
              <a:alphaModFix/>
            </a:blip>
            <a:srcRect b="0" l="866" r="24380" t="1334"/>
            <a:stretch/>
          </p:blipFill>
          <p:spPr>
            <a:xfrm>
              <a:off x="810952" y="2129883"/>
              <a:ext cx="8533073" cy="3266188"/>
            </a:xfrm>
            <a:prstGeom prst="rect">
              <a:avLst/>
            </a:prstGeom>
            <a:noFill/>
            <a:ln>
              <a:noFill/>
            </a:ln>
          </p:spPr>
        </p:pic>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grpSp>
        <p:nvGrpSpPr>
          <p:cNvPr id="4363" name="Google Shape;4363;p176"/>
          <p:cNvGrpSpPr/>
          <p:nvPr/>
        </p:nvGrpSpPr>
        <p:grpSpPr>
          <a:xfrm>
            <a:off x="559817" y="1428745"/>
            <a:ext cx="8783192" cy="215444"/>
            <a:chOff x="559817" y="2136914"/>
            <a:chExt cx="8783192" cy="215444"/>
          </a:xfrm>
        </p:grpSpPr>
        <p:sp>
          <p:nvSpPr>
            <p:cNvPr id="4364" name="Google Shape;4364;p1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65" name="Google Shape;4365;p17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Functional API model</a:t>
              </a:r>
              <a:endParaRPr sz="1400">
                <a:solidFill>
                  <a:srgbClr val="262626"/>
                </a:solidFill>
                <a:latin typeface="Arial"/>
                <a:ea typeface="Arial"/>
                <a:cs typeface="Arial"/>
                <a:sym typeface="Arial"/>
              </a:endParaRPr>
            </a:p>
          </p:txBody>
        </p:sp>
      </p:grpSp>
      <p:grpSp>
        <p:nvGrpSpPr>
          <p:cNvPr id="4366" name="Google Shape;4366;p176"/>
          <p:cNvGrpSpPr/>
          <p:nvPr/>
        </p:nvGrpSpPr>
        <p:grpSpPr>
          <a:xfrm>
            <a:off x="450000" y="450000"/>
            <a:ext cx="9018000" cy="276999"/>
            <a:chOff x="450000" y="450000"/>
            <a:chExt cx="9018000" cy="276999"/>
          </a:xfrm>
        </p:grpSpPr>
        <p:sp>
          <p:nvSpPr>
            <p:cNvPr id="4367" name="Google Shape;4367;p1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368" name="Google Shape;4368;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369" name="Google Shape;4369;p176"/>
          <p:cNvGrpSpPr/>
          <p:nvPr/>
        </p:nvGrpSpPr>
        <p:grpSpPr>
          <a:xfrm>
            <a:off x="685801" y="1700808"/>
            <a:ext cx="8658225" cy="2087564"/>
            <a:chOff x="685801" y="1700808"/>
            <a:chExt cx="8658225" cy="2087564"/>
          </a:xfrm>
        </p:grpSpPr>
        <p:sp>
          <p:nvSpPr>
            <p:cNvPr id="4370" name="Google Shape;4370;p17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Define the optimizer and then compile.</a:t>
              </a:r>
              <a:endParaRPr/>
            </a:p>
          </p:txBody>
        </p:sp>
        <p:sp>
          <p:nvSpPr>
            <p:cNvPr id="4371" name="Google Shape;4371;p176"/>
            <p:cNvSpPr/>
            <p:nvPr/>
          </p:nvSpPr>
          <p:spPr>
            <a:xfrm>
              <a:off x="685801" y="2052205"/>
              <a:ext cx="8658224" cy="7802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72" name="Google Shape;4372;p176"/>
            <p:cNvPicPr preferRelativeResize="0"/>
            <p:nvPr/>
          </p:nvPicPr>
          <p:blipFill rotWithShape="1">
            <a:blip r:embed="rId3">
              <a:alphaModFix/>
            </a:blip>
            <a:srcRect b="9589" l="989" r="24467" t="11483"/>
            <a:stretch/>
          </p:blipFill>
          <p:spPr>
            <a:xfrm>
              <a:off x="825190" y="2152185"/>
              <a:ext cx="8518836" cy="592740"/>
            </a:xfrm>
            <a:prstGeom prst="rect">
              <a:avLst/>
            </a:prstGeom>
            <a:noFill/>
            <a:ln>
              <a:noFill/>
            </a:ln>
          </p:spPr>
        </p:pic>
        <p:grpSp>
          <p:nvGrpSpPr>
            <p:cNvPr id="4373" name="Google Shape;4373;p176"/>
            <p:cNvGrpSpPr/>
            <p:nvPr/>
          </p:nvGrpSpPr>
          <p:grpSpPr>
            <a:xfrm>
              <a:off x="685802" y="2971172"/>
              <a:ext cx="8658224" cy="817200"/>
              <a:chOff x="559818" y="3081411"/>
              <a:chExt cx="8658224" cy="817200"/>
            </a:xfrm>
          </p:grpSpPr>
          <p:sp>
            <p:nvSpPr>
              <p:cNvPr id="4374" name="Google Shape;4374;p176"/>
              <p:cNvSpPr/>
              <p:nvPr/>
            </p:nvSpPr>
            <p:spPr>
              <a:xfrm>
                <a:off x="559818" y="3081411"/>
                <a:ext cx="8658224" cy="817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75" name="Google Shape;4375;p176"/>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4376" name="Google Shape;4376;p176"/>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105</a:t>
                </a:r>
                <a:endParaRPr b="1" sz="1300">
                  <a:solidFill>
                    <a:srgbClr val="262626"/>
                  </a:solidFill>
                  <a:latin typeface="Arial"/>
                  <a:ea typeface="Arial"/>
                  <a:cs typeface="Arial"/>
                  <a:sym typeface="Arial"/>
                </a:endParaRPr>
              </a:p>
            </p:txBody>
          </p:sp>
          <p:sp>
            <p:nvSpPr>
              <p:cNvPr id="4377" name="Google Shape;4377;p176"/>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Loss = MAE (L1) and Metrics = MSE (L2)</a:t>
                </a:r>
                <a:endParaRPr/>
              </a:p>
            </p:txBody>
          </p:sp>
        </p:gr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2" name="Shape 4382"/>
        <p:cNvGrpSpPr/>
        <p:nvPr/>
      </p:nvGrpSpPr>
      <p:grpSpPr>
        <a:xfrm>
          <a:off x="0" y="0"/>
          <a:ext cx="0" cy="0"/>
          <a:chOff x="0" y="0"/>
          <a:chExt cx="0" cy="0"/>
        </a:xfrm>
      </p:grpSpPr>
      <p:grpSp>
        <p:nvGrpSpPr>
          <p:cNvPr id="4383" name="Google Shape;4383;p177"/>
          <p:cNvGrpSpPr/>
          <p:nvPr/>
        </p:nvGrpSpPr>
        <p:grpSpPr>
          <a:xfrm>
            <a:off x="559817" y="1428745"/>
            <a:ext cx="8783192" cy="215444"/>
            <a:chOff x="559817" y="2136914"/>
            <a:chExt cx="8783192" cy="215444"/>
          </a:xfrm>
        </p:grpSpPr>
        <p:sp>
          <p:nvSpPr>
            <p:cNvPr id="4384" name="Google Shape;4384;p1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85" name="Google Shape;4385;p17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386" name="Google Shape;4386;p177"/>
          <p:cNvGrpSpPr/>
          <p:nvPr/>
        </p:nvGrpSpPr>
        <p:grpSpPr>
          <a:xfrm>
            <a:off x="450000" y="450000"/>
            <a:ext cx="9018000" cy="276999"/>
            <a:chOff x="450000" y="450000"/>
            <a:chExt cx="9018000" cy="276999"/>
          </a:xfrm>
        </p:grpSpPr>
        <p:sp>
          <p:nvSpPr>
            <p:cNvPr id="4387" name="Google Shape;4387;p1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388" name="Google Shape;4388;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389" name="Google Shape;4389;p177"/>
          <p:cNvGrpSpPr/>
          <p:nvPr/>
        </p:nvGrpSpPr>
        <p:grpSpPr>
          <a:xfrm>
            <a:off x="685801" y="1700808"/>
            <a:ext cx="8658224" cy="1131602"/>
            <a:chOff x="685801" y="1700808"/>
            <a:chExt cx="8658224" cy="1131602"/>
          </a:xfrm>
        </p:grpSpPr>
        <p:sp>
          <p:nvSpPr>
            <p:cNvPr id="4390" name="Google Shape;4390;p177"/>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Train the model.</a:t>
              </a:r>
              <a:endParaRPr/>
            </a:p>
          </p:txBody>
        </p:sp>
        <p:sp>
          <p:nvSpPr>
            <p:cNvPr id="4391" name="Google Shape;4391;p177"/>
            <p:cNvSpPr/>
            <p:nvPr/>
          </p:nvSpPr>
          <p:spPr>
            <a:xfrm>
              <a:off x="685801" y="2052205"/>
              <a:ext cx="8658224" cy="7802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92" name="Google Shape;4392;p177"/>
            <p:cNvPicPr preferRelativeResize="0"/>
            <p:nvPr/>
          </p:nvPicPr>
          <p:blipFill rotWithShape="1">
            <a:blip r:embed="rId3">
              <a:alphaModFix/>
            </a:blip>
            <a:srcRect b="0" l="786" r="25092" t="0"/>
            <a:stretch/>
          </p:blipFill>
          <p:spPr>
            <a:xfrm>
              <a:off x="802836" y="2121704"/>
              <a:ext cx="8541189" cy="633775"/>
            </a:xfrm>
            <a:prstGeom prst="rect">
              <a:avLst/>
            </a:prstGeom>
            <a:noFill/>
            <a:ln>
              <a:noFill/>
            </a:ln>
          </p:spPr>
        </p:pic>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grpSp>
        <p:nvGrpSpPr>
          <p:cNvPr id="4398" name="Google Shape;4398;p178"/>
          <p:cNvGrpSpPr/>
          <p:nvPr/>
        </p:nvGrpSpPr>
        <p:grpSpPr>
          <a:xfrm>
            <a:off x="559817" y="1428745"/>
            <a:ext cx="8783192" cy="215444"/>
            <a:chOff x="559817" y="2136914"/>
            <a:chExt cx="8783192" cy="215444"/>
          </a:xfrm>
        </p:grpSpPr>
        <p:sp>
          <p:nvSpPr>
            <p:cNvPr id="4399" name="Google Shape;4399;p1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00" name="Google Shape;4400;p17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401" name="Google Shape;4401;p178"/>
          <p:cNvGrpSpPr/>
          <p:nvPr/>
        </p:nvGrpSpPr>
        <p:grpSpPr>
          <a:xfrm>
            <a:off x="450000" y="450000"/>
            <a:ext cx="9018000" cy="276999"/>
            <a:chOff x="450000" y="450000"/>
            <a:chExt cx="9018000" cy="276999"/>
          </a:xfrm>
        </p:grpSpPr>
        <p:sp>
          <p:nvSpPr>
            <p:cNvPr id="4402" name="Google Shape;4402;p1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403" name="Google Shape;4403;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404" name="Google Shape;4404;p17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Visualize the training history.</a:t>
            </a:r>
            <a:endParaRPr/>
          </a:p>
        </p:txBody>
      </p:sp>
      <p:grpSp>
        <p:nvGrpSpPr>
          <p:cNvPr id="4405" name="Google Shape;4405;p178"/>
          <p:cNvGrpSpPr/>
          <p:nvPr/>
        </p:nvGrpSpPr>
        <p:grpSpPr>
          <a:xfrm>
            <a:off x="685801" y="2052205"/>
            <a:ext cx="8658224" cy="4259108"/>
            <a:chOff x="685801" y="2052205"/>
            <a:chExt cx="8658224" cy="4259108"/>
          </a:xfrm>
        </p:grpSpPr>
        <p:sp>
          <p:nvSpPr>
            <p:cNvPr id="4406" name="Google Shape;4406;p178"/>
            <p:cNvSpPr/>
            <p:nvPr/>
          </p:nvSpPr>
          <p:spPr>
            <a:xfrm>
              <a:off x="685801" y="2052205"/>
              <a:ext cx="8658224" cy="42591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07" name="Google Shape;4407;p178"/>
            <p:cNvPicPr preferRelativeResize="0"/>
            <p:nvPr/>
          </p:nvPicPr>
          <p:blipFill rotWithShape="1">
            <a:blip r:embed="rId3">
              <a:alphaModFix/>
            </a:blip>
            <a:srcRect b="62455" l="979" r="23020" t="990"/>
            <a:stretch/>
          </p:blipFill>
          <p:spPr>
            <a:xfrm>
              <a:off x="821803" y="2152892"/>
              <a:ext cx="8513962" cy="1640930"/>
            </a:xfrm>
            <a:prstGeom prst="rect">
              <a:avLst/>
            </a:prstGeom>
            <a:noFill/>
            <a:ln>
              <a:noFill/>
            </a:ln>
          </p:spPr>
        </p:pic>
        <p:grpSp>
          <p:nvGrpSpPr>
            <p:cNvPr id="4408" name="Google Shape;4408;p178"/>
            <p:cNvGrpSpPr/>
            <p:nvPr/>
          </p:nvGrpSpPr>
          <p:grpSpPr>
            <a:xfrm>
              <a:off x="1633765" y="3753036"/>
              <a:ext cx="3713692" cy="2512561"/>
              <a:chOff x="1472788" y="2273258"/>
              <a:chExt cx="3446684" cy="2608354"/>
            </a:xfrm>
          </p:grpSpPr>
          <p:grpSp>
            <p:nvGrpSpPr>
              <p:cNvPr id="4409" name="Google Shape;4409;p178"/>
              <p:cNvGrpSpPr/>
              <p:nvPr/>
            </p:nvGrpSpPr>
            <p:grpSpPr>
              <a:xfrm>
                <a:off x="1899458" y="2498992"/>
                <a:ext cx="3020014" cy="1964609"/>
                <a:chOff x="1899458" y="2498992"/>
                <a:chExt cx="3020014" cy="1964609"/>
              </a:xfrm>
            </p:grpSpPr>
            <p:sp>
              <p:nvSpPr>
                <p:cNvPr id="4410" name="Google Shape;4410;p178"/>
                <p:cNvSpPr/>
                <p:nvPr/>
              </p:nvSpPr>
              <p:spPr>
                <a:xfrm>
                  <a:off x="1939268" y="2498992"/>
                  <a:ext cx="2980204" cy="1926704"/>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411" name="Google Shape;4411;p178"/>
                <p:cNvCxnSpPr/>
                <p:nvPr/>
              </p:nvCxnSpPr>
              <p:spPr>
                <a:xfrm>
                  <a:off x="2086332"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2" name="Google Shape;4412;p178"/>
                <p:cNvCxnSpPr/>
                <p:nvPr/>
              </p:nvCxnSpPr>
              <p:spPr>
                <a:xfrm>
                  <a:off x="2440684"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3" name="Google Shape;4413;p178"/>
                <p:cNvCxnSpPr/>
                <p:nvPr/>
              </p:nvCxnSpPr>
              <p:spPr>
                <a:xfrm>
                  <a:off x="2795036"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4" name="Google Shape;4414;p178"/>
                <p:cNvCxnSpPr/>
                <p:nvPr/>
              </p:nvCxnSpPr>
              <p:spPr>
                <a:xfrm>
                  <a:off x="3149388"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5" name="Google Shape;4415;p178"/>
                <p:cNvCxnSpPr/>
                <p:nvPr/>
              </p:nvCxnSpPr>
              <p:spPr>
                <a:xfrm>
                  <a:off x="3503740"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6" name="Google Shape;4416;p178"/>
                <p:cNvCxnSpPr/>
                <p:nvPr/>
              </p:nvCxnSpPr>
              <p:spPr>
                <a:xfrm>
                  <a:off x="3858092"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7" name="Google Shape;4417;p178"/>
                <p:cNvCxnSpPr/>
                <p:nvPr/>
              </p:nvCxnSpPr>
              <p:spPr>
                <a:xfrm>
                  <a:off x="4212444"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8" name="Google Shape;4418;p178"/>
                <p:cNvCxnSpPr/>
                <p:nvPr/>
              </p:nvCxnSpPr>
              <p:spPr>
                <a:xfrm>
                  <a:off x="4566798" y="442760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19" name="Google Shape;4419;p178"/>
                <p:cNvCxnSpPr/>
                <p:nvPr/>
              </p:nvCxnSpPr>
              <p:spPr>
                <a:xfrm>
                  <a:off x="1917458" y="2800837"/>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20" name="Google Shape;4420;p178"/>
                <p:cNvCxnSpPr/>
                <p:nvPr/>
              </p:nvCxnSpPr>
              <p:spPr>
                <a:xfrm>
                  <a:off x="1917458" y="3176974"/>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21" name="Google Shape;4421;p178"/>
                <p:cNvCxnSpPr/>
                <p:nvPr/>
              </p:nvCxnSpPr>
              <p:spPr>
                <a:xfrm>
                  <a:off x="1917458" y="3553111"/>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22" name="Google Shape;4422;p178"/>
                <p:cNvCxnSpPr/>
                <p:nvPr/>
              </p:nvCxnSpPr>
              <p:spPr>
                <a:xfrm>
                  <a:off x="1917458" y="3929248"/>
                  <a:ext cx="0" cy="36000"/>
                </a:xfrm>
                <a:prstGeom prst="straightConnector1">
                  <a:avLst/>
                </a:prstGeom>
                <a:noFill/>
                <a:ln cap="flat" cmpd="sng" w="12700">
                  <a:solidFill>
                    <a:srgbClr val="7F7F7F"/>
                  </a:solidFill>
                  <a:prstDash val="solid"/>
                  <a:miter lim="800000"/>
                  <a:headEnd len="sm" w="sm" type="none"/>
                  <a:tailEnd len="sm" w="sm" type="none"/>
                </a:ln>
              </p:spPr>
            </p:cxnSp>
            <p:cxnSp>
              <p:nvCxnSpPr>
                <p:cNvPr id="4423" name="Google Shape;4423;p178"/>
                <p:cNvCxnSpPr/>
                <p:nvPr/>
              </p:nvCxnSpPr>
              <p:spPr>
                <a:xfrm>
                  <a:off x="1917458" y="4305385"/>
                  <a:ext cx="0" cy="36000"/>
                </a:xfrm>
                <a:prstGeom prst="straightConnector1">
                  <a:avLst/>
                </a:prstGeom>
                <a:noFill/>
                <a:ln cap="flat" cmpd="sng" w="12700">
                  <a:solidFill>
                    <a:srgbClr val="7F7F7F"/>
                  </a:solidFill>
                  <a:prstDash val="solid"/>
                  <a:miter lim="800000"/>
                  <a:headEnd len="sm" w="sm" type="none"/>
                  <a:tailEnd len="sm" w="sm" type="none"/>
                </a:ln>
              </p:spPr>
            </p:cxnSp>
            <p:sp>
              <p:nvSpPr>
                <p:cNvPr id="4424" name="Google Shape;4424;p178"/>
                <p:cNvSpPr/>
                <p:nvPr/>
              </p:nvSpPr>
              <p:spPr>
                <a:xfrm>
                  <a:off x="3799284" y="2537525"/>
                  <a:ext cx="1076339" cy="373645"/>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425" name="Google Shape;4425;p178"/>
              <p:cNvGrpSpPr/>
              <p:nvPr/>
            </p:nvGrpSpPr>
            <p:grpSpPr>
              <a:xfrm>
                <a:off x="1695960" y="2726504"/>
                <a:ext cx="2999527" cy="1909710"/>
                <a:chOff x="1695960" y="2726504"/>
                <a:chExt cx="2999527" cy="1909710"/>
              </a:xfrm>
            </p:grpSpPr>
            <p:sp>
              <p:nvSpPr>
                <p:cNvPr id="4426" name="Google Shape;4426;p178"/>
                <p:cNvSpPr txBox="1"/>
                <p:nvPr/>
              </p:nvSpPr>
              <p:spPr>
                <a:xfrm>
                  <a:off x="2048393" y="4468470"/>
                  <a:ext cx="75875"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0</a:t>
                  </a:r>
                  <a:endParaRPr sz="1050">
                    <a:solidFill>
                      <a:schemeClr val="dk1"/>
                    </a:solidFill>
                    <a:latin typeface="Arial"/>
                    <a:ea typeface="Arial"/>
                    <a:cs typeface="Arial"/>
                    <a:sym typeface="Arial"/>
                  </a:endParaRPr>
                </a:p>
              </p:txBody>
            </p:sp>
            <p:sp>
              <p:nvSpPr>
                <p:cNvPr id="4427" name="Google Shape;4427;p178"/>
                <p:cNvSpPr txBox="1"/>
                <p:nvPr/>
              </p:nvSpPr>
              <p:spPr>
                <a:xfrm>
                  <a:off x="2337285" y="4468470"/>
                  <a:ext cx="206797"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250</a:t>
                  </a:r>
                  <a:endParaRPr sz="1050">
                    <a:solidFill>
                      <a:schemeClr val="dk1"/>
                    </a:solidFill>
                    <a:latin typeface="Arial"/>
                    <a:ea typeface="Arial"/>
                    <a:cs typeface="Arial"/>
                    <a:sym typeface="Arial"/>
                  </a:endParaRPr>
                </a:p>
              </p:txBody>
            </p:sp>
            <p:sp>
              <p:nvSpPr>
                <p:cNvPr id="4428" name="Google Shape;4428;p178"/>
                <p:cNvSpPr txBox="1"/>
                <p:nvPr/>
              </p:nvSpPr>
              <p:spPr>
                <a:xfrm>
                  <a:off x="2685685" y="4468470"/>
                  <a:ext cx="218699"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500</a:t>
                  </a:r>
                  <a:endParaRPr sz="1050">
                    <a:solidFill>
                      <a:schemeClr val="dk1"/>
                    </a:solidFill>
                    <a:latin typeface="Arial"/>
                    <a:ea typeface="Arial"/>
                    <a:cs typeface="Arial"/>
                    <a:sym typeface="Arial"/>
                  </a:endParaRPr>
                </a:p>
              </p:txBody>
            </p:sp>
            <p:sp>
              <p:nvSpPr>
                <p:cNvPr id="4429" name="Google Shape;4429;p178"/>
                <p:cNvSpPr txBox="1"/>
                <p:nvPr/>
              </p:nvSpPr>
              <p:spPr>
                <a:xfrm>
                  <a:off x="3048220" y="4468470"/>
                  <a:ext cx="202334"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750</a:t>
                  </a:r>
                  <a:endParaRPr sz="1050">
                    <a:solidFill>
                      <a:schemeClr val="dk1"/>
                    </a:solidFill>
                    <a:latin typeface="Arial"/>
                    <a:ea typeface="Arial"/>
                    <a:cs typeface="Arial"/>
                    <a:sym typeface="Arial"/>
                  </a:endParaRPr>
                </a:p>
              </p:txBody>
            </p:sp>
            <p:sp>
              <p:nvSpPr>
                <p:cNvPr id="4430" name="Google Shape;4430;p178"/>
                <p:cNvSpPr txBox="1"/>
                <p:nvPr/>
              </p:nvSpPr>
              <p:spPr>
                <a:xfrm>
                  <a:off x="3362403" y="4468470"/>
                  <a:ext cx="282673"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1000</a:t>
                  </a:r>
                  <a:endParaRPr sz="1050">
                    <a:solidFill>
                      <a:schemeClr val="dk1"/>
                    </a:solidFill>
                    <a:latin typeface="Arial"/>
                    <a:ea typeface="Arial"/>
                    <a:cs typeface="Arial"/>
                    <a:sym typeface="Arial"/>
                  </a:endParaRPr>
                </a:p>
              </p:txBody>
            </p:sp>
            <p:sp>
              <p:nvSpPr>
                <p:cNvPr id="4431" name="Google Shape;4431;p178"/>
                <p:cNvSpPr txBox="1"/>
                <p:nvPr/>
              </p:nvSpPr>
              <p:spPr>
                <a:xfrm>
                  <a:off x="3727170" y="4468470"/>
                  <a:ext cx="261844"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1250</a:t>
                  </a:r>
                  <a:endParaRPr sz="1050">
                    <a:solidFill>
                      <a:schemeClr val="dk1"/>
                    </a:solidFill>
                    <a:latin typeface="Arial"/>
                    <a:ea typeface="Arial"/>
                    <a:cs typeface="Arial"/>
                    <a:sym typeface="Arial"/>
                  </a:endParaRPr>
                </a:p>
              </p:txBody>
            </p:sp>
            <p:sp>
              <p:nvSpPr>
                <p:cNvPr id="4432" name="Google Shape;4432;p178"/>
                <p:cNvSpPr txBox="1"/>
                <p:nvPr/>
              </p:nvSpPr>
              <p:spPr>
                <a:xfrm>
                  <a:off x="4075569" y="4468470"/>
                  <a:ext cx="273746"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1500</a:t>
                  </a:r>
                  <a:endParaRPr sz="1050">
                    <a:solidFill>
                      <a:schemeClr val="dk1"/>
                    </a:solidFill>
                    <a:latin typeface="Arial"/>
                    <a:ea typeface="Arial"/>
                    <a:cs typeface="Arial"/>
                    <a:sym typeface="Arial"/>
                  </a:endParaRPr>
                </a:p>
              </p:txBody>
            </p:sp>
            <p:sp>
              <p:nvSpPr>
                <p:cNvPr id="4433" name="Google Shape;4433;p178"/>
                <p:cNvSpPr txBox="1"/>
                <p:nvPr/>
              </p:nvSpPr>
              <p:spPr>
                <a:xfrm>
                  <a:off x="4438106" y="4468470"/>
                  <a:ext cx="257381" cy="1677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1750</a:t>
                  </a:r>
                  <a:endParaRPr sz="1050">
                    <a:solidFill>
                      <a:schemeClr val="dk1"/>
                    </a:solidFill>
                    <a:latin typeface="Arial"/>
                    <a:ea typeface="Arial"/>
                    <a:cs typeface="Arial"/>
                    <a:sym typeface="Arial"/>
                  </a:endParaRPr>
                </a:p>
              </p:txBody>
            </p:sp>
            <p:sp>
              <p:nvSpPr>
                <p:cNvPr id="4434" name="Google Shape;4434;p178"/>
                <p:cNvSpPr txBox="1"/>
                <p:nvPr/>
              </p:nvSpPr>
              <p:spPr>
                <a:xfrm>
                  <a:off x="1695960" y="2726504"/>
                  <a:ext cx="206798" cy="1677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100</a:t>
                  </a:r>
                  <a:endParaRPr sz="1050">
                    <a:solidFill>
                      <a:schemeClr val="dk1"/>
                    </a:solidFill>
                    <a:latin typeface="Arial"/>
                    <a:ea typeface="Arial"/>
                    <a:cs typeface="Arial"/>
                    <a:sym typeface="Arial"/>
                  </a:endParaRPr>
                </a:p>
              </p:txBody>
            </p:sp>
            <p:sp>
              <p:nvSpPr>
                <p:cNvPr id="4435" name="Google Shape;4435;p178"/>
                <p:cNvSpPr txBox="1"/>
                <p:nvPr/>
              </p:nvSpPr>
              <p:spPr>
                <a:xfrm>
                  <a:off x="1755471" y="3102641"/>
                  <a:ext cx="147287" cy="1677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80</a:t>
                  </a:r>
                  <a:endParaRPr sz="1050">
                    <a:solidFill>
                      <a:schemeClr val="dk1"/>
                    </a:solidFill>
                    <a:latin typeface="Arial"/>
                    <a:ea typeface="Arial"/>
                    <a:cs typeface="Arial"/>
                    <a:sym typeface="Arial"/>
                  </a:endParaRPr>
                </a:p>
              </p:txBody>
            </p:sp>
            <p:sp>
              <p:nvSpPr>
                <p:cNvPr id="4436" name="Google Shape;4436;p178"/>
                <p:cNvSpPr txBox="1"/>
                <p:nvPr/>
              </p:nvSpPr>
              <p:spPr>
                <a:xfrm>
                  <a:off x="1758444" y="3478778"/>
                  <a:ext cx="144312" cy="1677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60</a:t>
                  </a:r>
                  <a:endParaRPr sz="1050">
                    <a:solidFill>
                      <a:schemeClr val="dk1"/>
                    </a:solidFill>
                    <a:latin typeface="Arial"/>
                    <a:ea typeface="Arial"/>
                    <a:cs typeface="Arial"/>
                    <a:sym typeface="Arial"/>
                  </a:endParaRPr>
                </a:p>
              </p:txBody>
            </p:sp>
            <p:sp>
              <p:nvSpPr>
                <p:cNvPr id="4437" name="Google Shape;4437;p178"/>
                <p:cNvSpPr txBox="1"/>
                <p:nvPr/>
              </p:nvSpPr>
              <p:spPr>
                <a:xfrm>
                  <a:off x="1756958" y="3854915"/>
                  <a:ext cx="145799" cy="1677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40</a:t>
                  </a:r>
                  <a:endParaRPr sz="1050">
                    <a:solidFill>
                      <a:schemeClr val="dk1"/>
                    </a:solidFill>
                    <a:latin typeface="Arial"/>
                    <a:ea typeface="Arial"/>
                    <a:cs typeface="Arial"/>
                    <a:sym typeface="Arial"/>
                  </a:endParaRPr>
                </a:p>
              </p:txBody>
            </p:sp>
            <p:sp>
              <p:nvSpPr>
                <p:cNvPr id="4438" name="Google Shape;4438;p178"/>
                <p:cNvSpPr txBox="1"/>
                <p:nvPr/>
              </p:nvSpPr>
              <p:spPr>
                <a:xfrm>
                  <a:off x="1762909" y="4231052"/>
                  <a:ext cx="139848" cy="1677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20</a:t>
                  </a:r>
                  <a:endParaRPr sz="1050">
                    <a:solidFill>
                      <a:schemeClr val="dk1"/>
                    </a:solidFill>
                    <a:latin typeface="Arial"/>
                    <a:ea typeface="Arial"/>
                    <a:cs typeface="Arial"/>
                    <a:sym typeface="Arial"/>
                  </a:endParaRPr>
                </a:p>
              </p:txBody>
            </p:sp>
          </p:grpSp>
          <p:sp>
            <p:nvSpPr>
              <p:cNvPr id="4439" name="Google Shape;4439;p178"/>
              <p:cNvSpPr txBox="1"/>
              <p:nvPr/>
            </p:nvSpPr>
            <p:spPr>
              <a:xfrm>
                <a:off x="3253072" y="4705881"/>
                <a:ext cx="352597" cy="1757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Epoch</a:t>
                </a:r>
                <a:endParaRPr b="1" sz="1100">
                  <a:solidFill>
                    <a:schemeClr val="dk1"/>
                  </a:solidFill>
                  <a:latin typeface="Arial"/>
                  <a:ea typeface="Arial"/>
                  <a:cs typeface="Arial"/>
                  <a:sym typeface="Arial"/>
                </a:endParaRPr>
              </a:p>
            </p:txBody>
          </p:sp>
          <p:sp>
            <p:nvSpPr>
              <p:cNvPr id="4440" name="Google Shape;4440;p178"/>
              <p:cNvSpPr txBox="1"/>
              <p:nvPr/>
            </p:nvSpPr>
            <p:spPr>
              <a:xfrm rot="-5400000">
                <a:off x="1409891" y="3400225"/>
                <a:ext cx="282900" cy="15710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100">
                    <a:solidFill>
                      <a:schemeClr val="dk1"/>
                    </a:solidFill>
                    <a:latin typeface="Arial"/>
                    <a:ea typeface="Arial"/>
                    <a:cs typeface="Arial"/>
                    <a:sym typeface="Arial"/>
                  </a:rPr>
                  <a:t>MSE</a:t>
                </a:r>
                <a:endParaRPr b="1" sz="1100">
                  <a:solidFill>
                    <a:schemeClr val="dk1"/>
                  </a:solidFill>
                  <a:latin typeface="Arial"/>
                  <a:ea typeface="Arial"/>
                  <a:cs typeface="Arial"/>
                  <a:sym typeface="Arial"/>
                </a:endParaRPr>
              </a:p>
            </p:txBody>
          </p:sp>
          <p:sp>
            <p:nvSpPr>
              <p:cNvPr id="4441" name="Google Shape;4441;p178"/>
              <p:cNvSpPr txBox="1"/>
              <p:nvPr/>
            </p:nvSpPr>
            <p:spPr>
              <a:xfrm>
                <a:off x="2966683" y="2273258"/>
                <a:ext cx="925381" cy="1757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Training History</a:t>
                </a:r>
                <a:endParaRPr b="1" sz="1100">
                  <a:solidFill>
                    <a:schemeClr val="dk1"/>
                  </a:solidFill>
                  <a:latin typeface="Arial"/>
                  <a:ea typeface="Arial"/>
                  <a:cs typeface="Arial"/>
                  <a:sym typeface="Arial"/>
                </a:endParaRPr>
              </a:p>
            </p:txBody>
          </p:sp>
          <p:sp>
            <p:nvSpPr>
              <p:cNvPr id="4442" name="Google Shape;4442;p178"/>
              <p:cNvSpPr txBox="1"/>
              <p:nvPr/>
            </p:nvSpPr>
            <p:spPr>
              <a:xfrm>
                <a:off x="4158838" y="2541838"/>
                <a:ext cx="563858" cy="33548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Train</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Validation</a:t>
                </a:r>
                <a:endParaRPr sz="1050">
                  <a:solidFill>
                    <a:schemeClr val="dk1"/>
                  </a:solidFill>
                  <a:latin typeface="Arial"/>
                  <a:ea typeface="Arial"/>
                  <a:cs typeface="Arial"/>
                  <a:sym typeface="Arial"/>
                </a:endParaRPr>
              </a:p>
            </p:txBody>
          </p:sp>
          <p:cxnSp>
            <p:nvCxnSpPr>
              <p:cNvPr id="4443" name="Google Shape;4443;p178"/>
              <p:cNvCxnSpPr/>
              <p:nvPr/>
            </p:nvCxnSpPr>
            <p:spPr>
              <a:xfrm>
                <a:off x="3863977" y="2636912"/>
                <a:ext cx="216024" cy="0"/>
              </a:xfrm>
              <a:prstGeom prst="straightConnector1">
                <a:avLst/>
              </a:prstGeom>
              <a:noFill/>
              <a:ln cap="flat" cmpd="sng" w="19050">
                <a:solidFill>
                  <a:srgbClr val="1429A0"/>
                </a:solidFill>
                <a:prstDash val="solid"/>
                <a:miter lim="800000"/>
                <a:headEnd len="sm" w="sm" type="none"/>
                <a:tailEnd len="sm" w="sm" type="none"/>
              </a:ln>
            </p:spPr>
          </p:cxnSp>
          <p:cxnSp>
            <p:nvCxnSpPr>
              <p:cNvPr id="4444" name="Google Shape;4444;p178"/>
              <p:cNvCxnSpPr/>
              <p:nvPr/>
            </p:nvCxnSpPr>
            <p:spPr>
              <a:xfrm>
                <a:off x="3863977" y="2803153"/>
                <a:ext cx="216024" cy="0"/>
              </a:xfrm>
              <a:prstGeom prst="straightConnector1">
                <a:avLst/>
              </a:prstGeom>
              <a:noFill/>
              <a:ln cap="flat" cmpd="sng" w="19050">
                <a:solidFill>
                  <a:srgbClr val="00B050"/>
                </a:solidFill>
                <a:prstDash val="solid"/>
                <a:miter lim="800000"/>
                <a:headEnd len="sm" w="sm" type="none"/>
                <a:tailEnd len="sm" w="sm" type="none"/>
              </a:ln>
            </p:spPr>
          </p:cxnSp>
          <p:sp>
            <p:nvSpPr>
              <p:cNvPr id="4445" name="Google Shape;4445;p178"/>
              <p:cNvSpPr/>
              <p:nvPr/>
            </p:nvSpPr>
            <p:spPr>
              <a:xfrm>
                <a:off x="2080260" y="2575560"/>
                <a:ext cx="2689860" cy="1676400"/>
              </a:xfrm>
              <a:custGeom>
                <a:rect b="b" l="l" r="r" t="t"/>
                <a:pathLst>
                  <a:path extrusionOk="0" h="1676400" w="268986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446" name="Google Shape;4446;p178"/>
              <p:cNvSpPr/>
              <p:nvPr/>
            </p:nvSpPr>
            <p:spPr>
              <a:xfrm>
                <a:off x="2072640" y="2979420"/>
                <a:ext cx="2701290" cy="1348740"/>
              </a:xfrm>
              <a:custGeom>
                <a:rect b="b" l="l" r="r" t="t"/>
                <a:pathLst>
                  <a:path extrusionOk="0" h="1348740" w="270129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1" name="Shape 4451"/>
        <p:cNvGrpSpPr/>
        <p:nvPr/>
      </p:nvGrpSpPr>
      <p:grpSpPr>
        <a:xfrm>
          <a:off x="0" y="0"/>
          <a:ext cx="0" cy="0"/>
          <a:chOff x="0" y="0"/>
          <a:chExt cx="0" cy="0"/>
        </a:xfrm>
      </p:grpSpPr>
      <p:grpSp>
        <p:nvGrpSpPr>
          <p:cNvPr id="4452" name="Google Shape;4452;p179"/>
          <p:cNvGrpSpPr/>
          <p:nvPr/>
        </p:nvGrpSpPr>
        <p:grpSpPr>
          <a:xfrm>
            <a:off x="559817" y="1428745"/>
            <a:ext cx="8783192" cy="215444"/>
            <a:chOff x="559817" y="2136914"/>
            <a:chExt cx="8783192" cy="215444"/>
          </a:xfrm>
        </p:grpSpPr>
        <p:sp>
          <p:nvSpPr>
            <p:cNvPr id="4453" name="Google Shape;4453;p1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54" name="Google Shape;4454;p17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sz="1400">
                <a:solidFill>
                  <a:srgbClr val="262626"/>
                </a:solidFill>
                <a:latin typeface="Arial"/>
                <a:ea typeface="Arial"/>
                <a:cs typeface="Arial"/>
                <a:sym typeface="Arial"/>
              </a:endParaRPr>
            </a:p>
          </p:txBody>
        </p:sp>
      </p:grpSp>
      <p:grpSp>
        <p:nvGrpSpPr>
          <p:cNvPr id="4455" name="Google Shape;4455;p179"/>
          <p:cNvGrpSpPr/>
          <p:nvPr/>
        </p:nvGrpSpPr>
        <p:grpSpPr>
          <a:xfrm>
            <a:off x="450000" y="450000"/>
            <a:ext cx="9018000" cy="276999"/>
            <a:chOff x="450000" y="450000"/>
            <a:chExt cx="9018000" cy="276999"/>
          </a:xfrm>
        </p:grpSpPr>
        <p:sp>
          <p:nvSpPr>
            <p:cNvPr id="4456" name="Google Shape;4456;p1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457" name="Google Shape;4457;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458" name="Google Shape;4458;p179"/>
          <p:cNvGrpSpPr/>
          <p:nvPr/>
        </p:nvGrpSpPr>
        <p:grpSpPr>
          <a:xfrm>
            <a:off x="685801" y="1700808"/>
            <a:ext cx="8658225" cy="2376264"/>
            <a:chOff x="685801" y="1700808"/>
            <a:chExt cx="8658225" cy="2376264"/>
          </a:xfrm>
        </p:grpSpPr>
        <p:sp>
          <p:nvSpPr>
            <p:cNvPr id="4459" name="Google Shape;4459;p17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the evaluate() method.</a:t>
              </a:r>
              <a:endParaRPr/>
            </a:p>
          </p:txBody>
        </p:sp>
        <p:sp>
          <p:nvSpPr>
            <p:cNvPr id="4460" name="Google Shape;4460;p179"/>
            <p:cNvSpPr/>
            <p:nvPr/>
          </p:nvSpPr>
          <p:spPr>
            <a:xfrm>
              <a:off x="685801" y="2052205"/>
              <a:ext cx="8658224" cy="11967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61" name="Google Shape;4461;p179"/>
            <p:cNvGrpSpPr/>
            <p:nvPr/>
          </p:nvGrpSpPr>
          <p:grpSpPr>
            <a:xfrm>
              <a:off x="685802" y="3380738"/>
              <a:ext cx="8658224" cy="696334"/>
              <a:chOff x="559818" y="3081411"/>
              <a:chExt cx="8658224" cy="696334"/>
            </a:xfrm>
          </p:grpSpPr>
          <p:sp>
            <p:nvSpPr>
              <p:cNvPr id="4462" name="Google Shape;4462;p179"/>
              <p:cNvSpPr/>
              <p:nvPr/>
            </p:nvSpPr>
            <p:spPr>
              <a:xfrm>
                <a:off x="559818" y="3081411"/>
                <a:ext cx="8658224" cy="6963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63" name="Google Shape;4463;p179"/>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4464" name="Google Shape;4464;p179"/>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109</a:t>
                </a:r>
                <a:endParaRPr b="1" sz="1300">
                  <a:solidFill>
                    <a:srgbClr val="262626"/>
                  </a:solidFill>
                  <a:latin typeface="Arial"/>
                  <a:ea typeface="Arial"/>
                  <a:cs typeface="Arial"/>
                  <a:sym typeface="Arial"/>
                </a:endParaRPr>
              </a:p>
            </p:txBody>
          </p:sp>
          <p:sp>
            <p:nvSpPr>
              <p:cNvPr id="4465" name="Google Shape;4465;p179"/>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Returns the 0 = loss value and 1 = metrics value.</a:t>
                </a:r>
                <a:endParaRPr/>
              </a:p>
            </p:txBody>
          </p:sp>
        </p:grpSp>
        <p:pic>
          <p:nvPicPr>
            <p:cNvPr id="4466" name="Google Shape;4466;p179"/>
            <p:cNvPicPr preferRelativeResize="0"/>
            <p:nvPr/>
          </p:nvPicPr>
          <p:blipFill rotWithShape="1">
            <a:blip r:embed="rId4">
              <a:alphaModFix/>
            </a:blip>
            <a:srcRect b="7046" l="806" r="23251" t="3326"/>
            <a:stretch/>
          </p:blipFill>
          <p:spPr>
            <a:xfrm>
              <a:off x="802836" y="2132934"/>
              <a:ext cx="8541189" cy="97203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18"/>
          <p:cNvGrpSpPr/>
          <p:nvPr/>
        </p:nvGrpSpPr>
        <p:grpSpPr>
          <a:xfrm>
            <a:off x="559817" y="1428745"/>
            <a:ext cx="8783192" cy="215444"/>
            <a:chOff x="559817" y="2136914"/>
            <a:chExt cx="8783192" cy="215444"/>
          </a:xfrm>
        </p:grpSpPr>
        <p:sp>
          <p:nvSpPr>
            <p:cNvPr id="574" name="Google Shape;574;p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5" name="Google Shape;575;p1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576" name="Google Shape;576;p18"/>
          <p:cNvGrpSpPr/>
          <p:nvPr/>
        </p:nvGrpSpPr>
        <p:grpSpPr>
          <a:xfrm>
            <a:off x="450000" y="450000"/>
            <a:ext cx="9018000" cy="276999"/>
            <a:chOff x="450000" y="450000"/>
            <a:chExt cx="9018000" cy="276999"/>
          </a:xfrm>
        </p:grpSpPr>
        <p:sp>
          <p:nvSpPr>
            <p:cNvPr id="577" name="Google Shape;577;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578" name="Google Shape;578;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579" name="Google Shape;579;p18"/>
          <p:cNvSpPr/>
          <p:nvPr/>
        </p:nvSpPr>
        <p:spPr>
          <a:xfrm>
            <a:off x="702940" y="1700808"/>
            <a:ext cx="863282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Such classification can be presented as a geometrical figure as follows.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you recall the basic notion of machine learning through linear regression, machine learning is a process that builds regression equations with the predicted values of the slope and y-intercept. The figure below shows how linear regression forms a line that separates the two groups. </a:t>
            </a:r>
            <a:endParaRPr/>
          </a:p>
        </p:txBody>
      </p:sp>
      <p:grpSp>
        <p:nvGrpSpPr>
          <p:cNvPr id="580" name="Google Shape;580;p18"/>
          <p:cNvGrpSpPr/>
          <p:nvPr/>
        </p:nvGrpSpPr>
        <p:grpSpPr>
          <a:xfrm>
            <a:off x="828206" y="2798036"/>
            <a:ext cx="4697660" cy="3458818"/>
            <a:chOff x="828206" y="2798036"/>
            <a:chExt cx="4697660" cy="3458818"/>
          </a:xfrm>
        </p:grpSpPr>
        <p:sp>
          <p:nvSpPr>
            <p:cNvPr id="581" name="Google Shape;581;p18"/>
            <p:cNvSpPr/>
            <p:nvPr/>
          </p:nvSpPr>
          <p:spPr>
            <a:xfrm>
              <a:off x="828206" y="2798036"/>
              <a:ext cx="4697660" cy="345881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2" name="Google Shape;582;p18"/>
            <p:cNvGrpSpPr/>
            <p:nvPr/>
          </p:nvGrpSpPr>
          <p:grpSpPr>
            <a:xfrm>
              <a:off x="1160940" y="3036374"/>
              <a:ext cx="4032192" cy="2472616"/>
              <a:chOff x="1098984" y="2744351"/>
              <a:chExt cx="4032192" cy="2472616"/>
            </a:xfrm>
          </p:grpSpPr>
          <p:cxnSp>
            <p:nvCxnSpPr>
              <p:cNvPr id="583" name="Google Shape;583;p18"/>
              <p:cNvCxnSpPr/>
              <p:nvPr/>
            </p:nvCxnSpPr>
            <p:spPr>
              <a:xfrm>
                <a:off x="1747056" y="2780928"/>
                <a:ext cx="0" cy="2209641"/>
              </a:xfrm>
              <a:prstGeom prst="straightConnector1">
                <a:avLst/>
              </a:prstGeom>
              <a:noFill/>
              <a:ln cap="flat" cmpd="sng" w="12700">
                <a:solidFill>
                  <a:schemeClr val="dk1"/>
                </a:solidFill>
                <a:prstDash val="solid"/>
                <a:miter lim="800000"/>
                <a:headEnd len="sm" w="sm" type="none"/>
                <a:tailEnd len="sm" w="sm" type="none"/>
              </a:ln>
            </p:spPr>
          </p:cxnSp>
          <p:cxnSp>
            <p:nvCxnSpPr>
              <p:cNvPr id="584" name="Google Shape;584;p18"/>
              <p:cNvCxnSpPr/>
              <p:nvPr/>
            </p:nvCxnSpPr>
            <p:spPr>
              <a:xfrm>
                <a:off x="1747056" y="4990569"/>
                <a:ext cx="2700300" cy="0"/>
              </a:xfrm>
              <a:prstGeom prst="straightConnector1">
                <a:avLst/>
              </a:prstGeom>
              <a:noFill/>
              <a:ln cap="flat" cmpd="sng" w="12700">
                <a:solidFill>
                  <a:schemeClr val="dk1"/>
                </a:solidFill>
                <a:prstDash val="solid"/>
                <a:miter lim="800000"/>
                <a:headEnd len="sm" w="sm" type="none"/>
                <a:tailEnd len="sm" w="sm" type="none"/>
              </a:ln>
            </p:spPr>
          </p:cxnSp>
          <p:sp>
            <p:nvSpPr>
              <p:cNvPr id="585" name="Google Shape;585;p18"/>
              <p:cNvSpPr/>
              <p:nvPr/>
            </p:nvSpPr>
            <p:spPr>
              <a:xfrm>
                <a:off x="1692192" y="2780927"/>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18"/>
              <p:cNvSpPr/>
              <p:nvPr/>
            </p:nvSpPr>
            <p:spPr>
              <a:xfrm>
                <a:off x="4313472" y="2744351"/>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18"/>
              <p:cNvSpPr/>
              <p:nvPr/>
            </p:nvSpPr>
            <p:spPr>
              <a:xfrm>
                <a:off x="1698288" y="4871855"/>
                <a:ext cx="205200" cy="205200"/>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18"/>
              <p:cNvSpPr/>
              <p:nvPr/>
            </p:nvSpPr>
            <p:spPr>
              <a:xfrm>
                <a:off x="4356144" y="4804799"/>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18"/>
              <p:cNvSpPr txBox="1"/>
              <p:nvPr/>
            </p:nvSpPr>
            <p:spPr>
              <a:xfrm>
                <a:off x="1098984"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590" name="Google Shape;590;p18"/>
              <p:cNvSpPr txBox="1"/>
              <p:nvPr/>
            </p:nvSpPr>
            <p:spPr>
              <a:xfrm>
                <a:off x="1098984"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(0,0)</a:t>
                </a:r>
                <a:endParaRPr sz="1300">
                  <a:solidFill>
                    <a:srgbClr val="262626"/>
                  </a:solidFill>
                  <a:latin typeface="Arial"/>
                  <a:ea typeface="Arial"/>
                  <a:cs typeface="Arial"/>
                  <a:sym typeface="Arial"/>
                </a:endParaRPr>
              </a:p>
            </p:txBody>
          </p:sp>
          <p:sp>
            <p:nvSpPr>
              <p:cNvPr id="591" name="Google Shape;591;p18"/>
              <p:cNvSpPr txBox="1"/>
              <p:nvPr/>
            </p:nvSpPr>
            <p:spPr>
              <a:xfrm>
                <a:off x="4680176"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(1.1)</a:t>
                </a:r>
                <a:endParaRPr sz="1300">
                  <a:solidFill>
                    <a:srgbClr val="262626"/>
                  </a:solidFill>
                  <a:latin typeface="Arial"/>
                  <a:ea typeface="Arial"/>
                  <a:cs typeface="Arial"/>
                  <a:sym typeface="Arial"/>
                </a:endParaRPr>
              </a:p>
            </p:txBody>
          </p:sp>
          <p:sp>
            <p:nvSpPr>
              <p:cNvPr id="592" name="Google Shape;592;p18"/>
              <p:cNvSpPr txBox="1"/>
              <p:nvPr/>
            </p:nvSpPr>
            <p:spPr>
              <a:xfrm>
                <a:off x="4680176"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cxnSp>
          <p:nvCxnSpPr>
            <p:cNvPr id="593" name="Google Shape;593;p18"/>
            <p:cNvCxnSpPr/>
            <p:nvPr/>
          </p:nvCxnSpPr>
          <p:spPr>
            <a:xfrm>
              <a:off x="1205386" y="3448542"/>
              <a:ext cx="2664296" cy="2664296"/>
            </a:xfrm>
            <a:prstGeom prst="straightConnector1">
              <a:avLst/>
            </a:prstGeom>
            <a:noFill/>
            <a:ln cap="flat" cmpd="sng" w="9525">
              <a:solidFill>
                <a:schemeClr val="dk1"/>
              </a:solidFill>
              <a:prstDash val="solid"/>
              <a:miter lim="800000"/>
              <a:headEnd len="med" w="med" type="diamond"/>
              <a:tailEnd len="med" w="med" type="diamond"/>
            </a:ln>
          </p:spPr>
        </p:cxnSp>
      </p:grpSp>
      <p:graphicFrame>
        <p:nvGraphicFramePr>
          <p:cNvPr id="594" name="Google Shape;594;p18"/>
          <p:cNvGraphicFramePr/>
          <p:nvPr/>
        </p:nvGraphicFramePr>
        <p:xfrm>
          <a:off x="5810010" y="2798036"/>
          <a:ext cx="3000000" cy="3000000"/>
        </p:xfrm>
        <a:graphic>
          <a:graphicData uri="http://schemas.openxmlformats.org/drawingml/2006/table">
            <a:tbl>
              <a:tblPr bandRow="1" firstRow="1">
                <a:noFill/>
                <a:tableStyleId>{B0F2CE99-B44A-4AAD-A28B-D6418A38CF92}</a:tableStyleId>
              </a:tblPr>
              <a:tblGrid>
                <a:gridCol w="793050"/>
                <a:gridCol w="793050"/>
                <a:gridCol w="793050"/>
                <a:gridCol w="793050"/>
              </a:tblGrid>
              <a:tr h="342900">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b="1" sz="1400">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b="1" sz="14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-0.5</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1.5</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bl>
          </a:graphicData>
        </a:graphic>
      </p:graphicFrame>
      <p:sp>
        <p:nvSpPr>
          <p:cNvPr id="595" name="Google Shape;595;p18"/>
          <p:cNvSpPr/>
          <p:nvPr/>
        </p:nvSpPr>
        <p:spPr>
          <a:xfrm>
            <a:off x="5806375" y="4420650"/>
            <a:ext cx="3172240" cy="545516"/>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This table displays the OR operation of a truth table.</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grpSp>
        <p:nvGrpSpPr>
          <p:cNvPr id="4472" name="Google Shape;4472;p180"/>
          <p:cNvGrpSpPr/>
          <p:nvPr/>
        </p:nvGrpSpPr>
        <p:grpSpPr>
          <a:xfrm>
            <a:off x="559817" y="1428745"/>
            <a:ext cx="8783192" cy="215444"/>
            <a:chOff x="559817" y="2136914"/>
            <a:chExt cx="8783192" cy="215444"/>
          </a:xfrm>
        </p:grpSpPr>
        <p:sp>
          <p:nvSpPr>
            <p:cNvPr id="4473" name="Google Shape;4473;p1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74" name="Google Shape;4474;p18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475" name="Google Shape;4475;p180"/>
          <p:cNvGrpSpPr/>
          <p:nvPr/>
        </p:nvGrpSpPr>
        <p:grpSpPr>
          <a:xfrm>
            <a:off x="450000" y="450000"/>
            <a:ext cx="9018000" cy="276999"/>
            <a:chOff x="450000" y="450000"/>
            <a:chExt cx="9018000" cy="276999"/>
          </a:xfrm>
        </p:grpSpPr>
        <p:sp>
          <p:nvSpPr>
            <p:cNvPr id="4476" name="Google Shape;4476;p1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477" name="Google Shape;4477;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478" name="Google Shape;4478;p180"/>
          <p:cNvGrpSpPr/>
          <p:nvPr/>
        </p:nvGrpSpPr>
        <p:grpSpPr>
          <a:xfrm>
            <a:off x="685802" y="1806767"/>
            <a:ext cx="8658224" cy="2799957"/>
            <a:chOff x="685802" y="1806767"/>
            <a:chExt cx="8658224" cy="2799957"/>
          </a:xfrm>
        </p:grpSpPr>
        <p:sp>
          <p:nvSpPr>
            <p:cNvPr id="4479" name="Google Shape;4479;p180"/>
            <p:cNvSpPr/>
            <p:nvPr/>
          </p:nvSpPr>
          <p:spPr>
            <a:xfrm>
              <a:off x="685802" y="1806767"/>
              <a:ext cx="8658224" cy="27999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80" name="Google Shape;4480;p180"/>
            <p:cNvPicPr preferRelativeResize="0"/>
            <p:nvPr/>
          </p:nvPicPr>
          <p:blipFill rotWithShape="1">
            <a:blip r:embed="rId3">
              <a:alphaModFix/>
            </a:blip>
            <a:srcRect b="0" l="0" r="13251" t="0"/>
            <a:stretch/>
          </p:blipFill>
          <p:spPr>
            <a:xfrm>
              <a:off x="752476" y="1873570"/>
              <a:ext cx="8590534" cy="2666350"/>
            </a:xfrm>
            <a:prstGeom prst="rect">
              <a:avLst/>
            </a:prstGeom>
            <a:noFill/>
            <a:ln>
              <a:noFill/>
            </a:ln>
          </p:spPr>
        </p:pic>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grpSp>
        <p:nvGrpSpPr>
          <p:cNvPr id="4486" name="Google Shape;4486;p181"/>
          <p:cNvGrpSpPr/>
          <p:nvPr/>
        </p:nvGrpSpPr>
        <p:grpSpPr>
          <a:xfrm>
            <a:off x="559817" y="1428745"/>
            <a:ext cx="8783192" cy="215444"/>
            <a:chOff x="559817" y="2136914"/>
            <a:chExt cx="8783192" cy="215444"/>
          </a:xfrm>
        </p:grpSpPr>
        <p:sp>
          <p:nvSpPr>
            <p:cNvPr id="4487" name="Google Shape;4487;p1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88" name="Google Shape;4488;p18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489" name="Google Shape;4489;p181"/>
          <p:cNvGrpSpPr/>
          <p:nvPr/>
        </p:nvGrpSpPr>
        <p:grpSpPr>
          <a:xfrm>
            <a:off x="450000" y="450000"/>
            <a:ext cx="9018000" cy="276999"/>
            <a:chOff x="450000" y="450000"/>
            <a:chExt cx="9018000" cy="276999"/>
          </a:xfrm>
        </p:grpSpPr>
        <p:sp>
          <p:nvSpPr>
            <p:cNvPr id="4490" name="Google Shape;4490;p1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491" name="Google Shape;4491;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492" name="Google Shape;4492;p18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 the data and prepare:</a:t>
            </a:r>
            <a:endParaRPr/>
          </a:p>
        </p:txBody>
      </p:sp>
      <p:grpSp>
        <p:nvGrpSpPr>
          <p:cNvPr id="4493" name="Google Shape;4493;p181"/>
          <p:cNvGrpSpPr/>
          <p:nvPr/>
        </p:nvGrpSpPr>
        <p:grpSpPr>
          <a:xfrm>
            <a:off x="685801" y="2052205"/>
            <a:ext cx="8658224" cy="1448803"/>
            <a:chOff x="685801" y="2052205"/>
            <a:chExt cx="8658224" cy="1448803"/>
          </a:xfrm>
        </p:grpSpPr>
        <p:sp>
          <p:nvSpPr>
            <p:cNvPr id="4494" name="Google Shape;4494;p181"/>
            <p:cNvSpPr/>
            <p:nvPr/>
          </p:nvSpPr>
          <p:spPr>
            <a:xfrm>
              <a:off x="685801" y="2052205"/>
              <a:ext cx="8658224" cy="14488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95" name="Google Shape;4495;p181"/>
            <p:cNvPicPr preferRelativeResize="0"/>
            <p:nvPr/>
          </p:nvPicPr>
          <p:blipFill rotWithShape="1">
            <a:blip r:embed="rId3">
              <a:alphaModFix/>
            </a:blip>
            <a:srcRect b="0" l="960" r="24993" t="3400"/>
            <a:stretch/>
          </p:blipFill>
          <p:spPr>
            <a:xfrm>
              <a:off x="810952" y="2129740"/>
              <a:ext cx="8524814" cy="1263037"/>
            </a:xfrm>
            <a:prstGeom prst="rect">
              <a:avLst/>
            </a:prstGeom>
            <a:noFill/>
            <a:ln>
              <a:noFill/>
            </a:ln>
          </p:spPr>
        </p:pic>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grpSp>
        <p:nvGrpSpPr>
          <p:cNvPr id="4501" name="Google Shape;4501;p182"/>
          <p:cNvGrpSpPr/>
          <p:nvPr/>
        </p:nvGrpSpPr>
        <p:grpSpPr>
          <a:xfrm>
            <a:off x="559817" y="1428745"/>
            <a:ext cx="8783192" cy="215444"/>
            <a:chOff x="559817" y="2136914"/>
            <a:chExt cx="8783192" cy="215444"/>
          </a:xfrm>
        </p:grpSpPr>
        <p:sp>
          <p:nvSpPr>
            <p:cNvPr id="4502" name="Google Shape;4502;p1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03" name="Google Shape;4503;p18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504" name="Google Shape;4504;p182"/>
          <p:cNvGrpSpPr/>
          <p:nvPr/>
        </p:nvGrpSpPr>
        <p:grpSpPr>
          <a:xfrm>
            <a:off x="450000" y="450000"/>
            <a:ext cx="9018000" cy="276999"/>
            <a:chOff x="450000" y="450000"/>
            <a:chExt cx="9018000" cy="276999"/>
          </a:xfrm>
        </p:grpSpPr>
        <p:sp>
          <p:nvSpPr>
            <p:cNvPr id="4505" name="Google Shape;4505;p1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506" name="Google Shape;4506;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507" name="Google Shape;4507;p182"/>
          <p:cNvGrpSpPr/>
          <p:nvPr/>
        </p:nvGrpSpPr>
        <p:grpSpPr>
          <a:xfrm>
            <a:off x="685801" y="1700808"/>
            <a:ext cx="8658224" cy="4284476"/>
            <a:chOff x="685801" y="1700808"/>
            <a:chExt cx="8658224" cy="4284476"/>
          </a:xfrm>
        </p:grpSpPr>
        <p:sp>
          <p:nvSpPr>
            <p:cNvPr id="4508" name="Google Shape;4508;p182"/>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One-hot-encoding for y</a:t>
              </a:r>
              <a:endParaRPr/>
            </a:p>
          </p:txBody>
        </p:sp>
        <p:sp>
          <p:nvSpPr>
            <p:cNvPr id="4509" name="Google Shape;4509;p182"/>
            <p:cNvSpPr/>
            <p:nvPr/>
          </p:nvSpPr>
          <p:spPr>
            <a:xfrm>
              <a:off x="685801" y="2052205"/>
              <a:ext cx="8658224" cy="5238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10" name="Google Shape;4510;p182"/>
            <p:cNvSpPr/>
            <p:nvPr/>
          </p:nvSpPr>
          <p:spPr>
            <a:xfrm>
              <a:off x="685801" y="3081575"/>
              <a:ext cx="8658224" cy="29037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11" name="Google Shape;4511;p182"/>
            <p:cNvPicPr preferRelativeResize="0"/>
            <p:nvPr/>
          </p:nvPicPr>
          <p:blipFill rotWithShape="1">
            <a:blip r:embed="rId3">
              <a:alphaModFix/>
            </a:blip>
            <a:srcRect b="86923" l="1023" r="18041" t="1019"/>
            <a:stretch/>
          </p:blipFill>
          <p:spPr>
            <a:xfrm>
              <a:off x="810952" y="2132856"/>
              <a:ext cx="8533073" cy="381389"/>
            </a:xfrm>
            <a:prstGeom prst="rect">
              <a:avLst/>
            </a:prstGeom>
            <a:noFill/>
            <a:ln>
              <a:noFill/>
            </a:ln>
          </p:spPr>
        </p:pic>
        <p:pic>
          <p:nvPicPr>
            <p:cNvPr id="4512" name="Google Shape;4512;p182"/>
            <p:cNvPicPr preferRelativeResize="0"/>
            <p:nvPr/>
          </p:nvPicPr>
          <p:blipFill rotWithShape="1">
            <a:blip r:embed="rId3">
              <a:alphaModFix/>
            </a:blip>
            <a:srcRect b="627" l="1023" r="18041" t="13126"/>
            <a:stretch/>
          </p:blipFill>
          <p:spPr>
            <a:xfrm>
              <a:off x="810952" y="3151128"/>
              <a:ext cx="8533073" cy="2727935"/>
            </a:xfrm>
            <a:prstGeom prst="rect">
              <a:avLst/>
            </a:prstGeom>
            <a:noFill/>
            <a:ln>
              <a:noFill/>
            </a:ln>
          </p:spPr>
        </p:pic>
        <p:sp>
          <p:nvSpPr>
            <p:cNvPr id="4513" name="Google Shape;4513;p182"/>
            <p:cNvSpPr/>
            <p:nvPr/>
          </p:nvSpPr>
          <p:spPr>
            <a:xfrm>
              <a:off x="702940" y="272633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View as DataFrame</a:t>
              </a:r>
              <a:endParaRPr sz="1300">
                <a:solidFill>
                  <a:srgbClr val="262626"/>
                </a:solidFill>
                <a:latin typeface="Arial"/>
                <a:ea typeface="Arial"/>
                <a:cs typeface="Arial"/>
                <a:sym typeface="Arial"/>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grpSp>
        <p:nvGrpSpPr>
          <p:cNvPr id="4519" name="Google Shape;4519;p183"/>
          <p:cNvGrpSpPr/>
          <p:nvPr/>
        </p:nvGrpSpPr>
        <p:grpSpPr>
          <a:xfrm>
            <a:off x="559817" y="1428745"/>
            <a:ext cx="8783192" cy="215444"/>
            <a:chOff x="559817" y="2136914"/>
            <a:chExt cx="8783192" cy="215444"/>
          </a:xfrm>
        </p:grpSpPr>
        <p:sp>
          <p:nvSpPr>
            <p:cNvPr id="4520" name="Google Shape;4520;p1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21" name="Google Shape;4521;p18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522" name="Google Shape;4522;p183"/>
          <p:cNvGrpSpPr/>
          <p:nvPr/>
        </p:nvGrpSpPr>
        <p:grpSpPr>
          <a:xfrm>
            <a:off x="450000" y="450000"/>
            <a:ext cx="9018000" cy="276999"/>
            <a:chOff x="450000" y="450000"/>
            <a:chExt cx="9018000" cy="276999"/>
          </a:xfrm>
        </p:grpSpPr>
        <p:sp>
          <p:nvSpPr>
            <p:cNvPr id="4523" name="Google Shape;4523;p1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524" name="Google Shape;4524;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525" name="Google Shape;4525;p183"/>
          <p:cNvGrpSpPr/>
          <p:nvPr/>
        </p:nvGrpSpPr>
        <p:grpSpPr>
          <a:xfrm>
            <a:off x="685801" y="1700808"/>
            <a:ext cx="8658224" cy="2393362"/>
            <a:chOff x="685801" y="1700808"/>
            <a:chExt cx="8658224" cy="2393362"/>
          </a:xfrm>
        </p:grpSpPr>
        <p:sp>
          <p:nvSpPr>
            <p:cNvPr id="4526" name="Google Shape;4526;p18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Scale the X data.</a:t>
              </a:r>
              <a:endParaRPr/>
            </a:p>
          </p:txBody>
        </p:sp>
        <p:sp>
          <p:nvSpPr>
            <p:cNvPr id="4527" name="Google Shape;4527;p183"/>
            <p:cNvSpPr/>
            <p:nvPr/>
          </p:nvSpPr>
          <p:spPr>
            <a:xfrm>
              <a:off x="685801" y="2052206"/>
              <a:ext cx="8658224" cy="7607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28" name="Google Shape;4528;p183"/>
            <p:cNvSpPr/>
            <p:nvPr/>
          </p:nvSpPr>
          <p:spPr>
            <a:xfrm>
              <a:off x="702940" y="296094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Split the data into training and testing.</a:t>
              </a:r>
              <a:endParaRPr/>
            </a:p>
          </p:txBody>
        </p:sp>
        <p:sp>
          <p:nvSpPr>
            <p:cNvPr id="4529" name="Google Shape;4529;p183"/>
            <p:cNvSpPr/>
            <p:nvPr/>
          </p:nvSpPr>
          <p:spPr>
            <a:xfrm>
              <a:off x="685801" y="3312345"/>
              <a:ext cx="8658224" cy="7818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30" name="Google Shape;4530;p183"/>
            <p:cNvPicPr preferRelativeResize="0"/>
            <p:nvPr/>
          </p:nvPicPr>
          <p:blipFill rotWithShape="1">
            <a:blip r:embed="rId3">
              <a:alphaModFix/>
            </a:blip>
            <a:srcRect b="50356" l="874" r="23537" t="4281"/>
            <a:stretch/>
          </p:blipFill>
          <p:spPr>
            <a:xfrm>
              <a:off x="810952" y="2122984"/>
              <a:ext cx="8533073" cy="599896"/>
            </a:xfrm>
            <a:prstGeom prst="rect">
              <a:avLst/>
            </a:prstGeom>
            <a:noFill/>
            <a:ln>
              <a:noFill/>
            </a:ln>
          </p:spPr>
        </p:pic>
        <p:pic>
          <p:nvPicPr>
            <p:cNvPr id="4531" name="Google Shape;4531;p183"/>
            <p:cNvPicPr preferRelativeResize="0"/>
            <p:nvPr/>
          </p:nvPicPr>
          <p:blipFill rotWithShape="1">
            <a:blip r:embed="rId3">
              <a:alphaModFix/>
            </a:blip>
            <a:srcRect b="0" l="874" r="23537" t="49659"/>
            <a:stretch/>
          </p:blipFill>
          <p:spPr>
            <a:xfrm>
              <a:off x="810952" y="3371018"/>
              <a:ext cx="8533073" cy="665728"/>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grpSp>
        <p:nvGrpSpPr>
          <p:cNvPr id="4537" name="Google Shape;4537;p184"/>
          <p:cNvGrpSpPr/>
          <p:nvPr/>
        </p:nvGrpSpPr>
        <p:grpSpPr>
          <a:xfrm>
            <a:off x="559817" y="1428745"/>
            <a:ext cx="8783192" cy="215444"/>
            <a:chOff x="559817" y="2136914"/>
            <a:chExt cx="8783192" cy="215444"/>
          </a:xfrm>
        </p:grpSpPr>
        <p:sp>
          <p:nvSpPr>
            <p:cNvPr id="4538" name="Google Shape;4538;p1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39" name="Google Shape;4539;p18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540" name="Google Shape;4540;p184"/>
          <p:cNvGrpSpPr/>
          <p:nvPr/>
        </p:nvGrpSpPr>
        <p:grpSpPr>
          <a:xfrm>
            <a:off x="450000" y="450000"/>
            <a:ext cx="9018000" cy="276999"/>
            <a:chOff x="450000" y="450000"/>
            <a:chExt cx="9018000" cy="276999"/>
          </a:xfrm>
        </p:grpSpPr>
        <p:sp>
          <p:nvSpPr>
            <p:cNvPr id="4541" name="Google Shape;4541;p1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542" name="Google Shape;4542;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543" name="Google Shape;4543;p18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Define a Sequential API model.</a:t>
            </a:r>
            <a:endParaRPr/>
          </a:p>
        </p:txBody>
      </p:sp>
      <p:grpSp>
        <p:nvGrpSpPr>
          <p:cNvPr id="4544" name="Google Shape;4544;p184"/>
          <p:cNvGrpSpPr/>
          <p:nvPr/>
        </p:nvGrpSpPr>
        <p:grpSpPr>
          <a:xfrm>
            <a:off x="685801" y="2052206"/>
            <a:ext cx="8658225" cy="2700000"/>
            <a:chOff x="685801" y="2052206"/>
            <a:chExt cx="8658225" cy="2700000"/>
          </a:xfrm>
        </p:grpSpPr>
        <p:sp>
          <p:nvSpPr>
            <p:cNvPr id="4545" name="Google Shape;4545;p184"/>
            <p:cNvSpPr/>
            <p:nvPr/>
          </p:nvSpPr>
          <p:spPr>
            <a:xfrm>
              <a:off x="685801" y="2052206"/>
              <a:ext cx="8658224" cy="27000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46" name="Google Shape;4546;p184"/>
            <p:cNvPicPr preferRelativeResize="0"/>
            <p:nvPr/>
          </p:nvPicPr>
          <p:blipFill rotWithShape="1">
            <a:blip r:embed="rId3">
              <a:alphaModFix/>
            </a:blip>
            <a:srcRect b="7694" l="887" r="15502" t="1888"/>
            <a:stretch/>
          </p:blipFill>
          <p:spPr>
            <a:xfrm>
              <a:off x="802836" y="2102887"/>
              <a:ext cx="8541190" cy="2546701"/>
            </a:xfrm>
            <a:prstGeom prst="rect">
              <a:avLst/>
            </a:prstGeom>
            <a:noFill/>
            <a:ln>
              <a:noFill/>
            </a:ln>
          </p:spPr>
        </p:pic>
      </p:grpSp>
      <p:grpSp>
        <p:nvGrpSpPr>
          <p:cNvPr id="4547" name="Google Shape;4547;p184"/>
          <p:cNvGrpSpPr/>
          <p:nvPr/>
        </p:nvGrpSpPr>
        <p:grpSpPr>
          <a:xfrm>
            <a:off x="685802" y="4820012"/>
            <a:ext cx="8658224" cy="1472058"/>
            <a:chOff x="559818" y="3081411"/>
            <a:chExt cx="8658224" cy="1472058"/>
          </a:xfrm>
        </p:grpSpPr>
        <p:sp>
          <p:nvSpPr>
            <p:cNvPr id="4548" name="Google Shape;4548;p184"/>
            <p:cNvSpPr/>
            <p:nvPr/>
          </p:nvSpPr>
          <p:spPr>
            <a:xfrm>
              <a:off x="559818" y="3081411"/>
              <a:ext cx="8658224" cy="14720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49" name="Google Shape;4549;p184"/>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4550" name="Google Shape;4550;p184"/>
            <p:cNvSpPr txBox="1"/>
            <p:nvPr/>
          </p:nvSpPr>
          <p:spPr>
            <a:xfrm>
              <a:off x="907642" y="3168076"/>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123</a:t>
              </a:r>
              <a:endParaRPr/>
            </a:p>
          </p:txBody>
        </p:sp>
        <p:sp>
          <p:nvSpPr>
            <p:cNvPr id="4551" name="Google Shape;4551;p184"/>
            <p:cNvSpPr txBox="1"/>
            <p:nvPr/>
          </p:nvSpPr>
          <p:spPr>
            <a:xfrm>
              <a:off x="1036273" y="3467475"/>
              <a:ext cx="8167303" cy="47705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Add layers to a Sequential object.</a:t>
              </a:r>
              <a:endParaRPr/>
            </a:p>
            <a:p>
              <a:pPr indent="-182563" lvl="0" marL="182563" marR="0" rtl="0" algn="l">
                <a:spcBef>
                  <a:spcPts val="600"/>
                </a:spcBef>
                <a:spcAft>
                  <a:spcPts val="0"/>
                </a:spcAft>
                <a:buClr>
                  <a:srgbClr val="262626"/>
                </a:buClr>
                <a:buSzPts val="1300"/>
                <a:buFont typeface="Arial"/>
                <a:buChar char="•"/>
              </a:pPr>
              <a:r>
                <a:rPr lang="en-US" sz="1300">
                  <a:solidFill>
                    <a:srgbClr val="262626"/>
                  </a:solidFill>
                  <a:latin typeface="Arial"/>
                  <a:ea typeface="Arial"/>
                  <a:cs typeface="Arial"/>
                  <a:sym typeface="Arial"/>
                </a:rPr>
                <a:t>units = N# of output variables</a:t>
              </a:r>
              <a:endParaRPr/>
            </a:p>
          </p:txBody>
        </p:sp>
        <p:pic>
          <p:nvPicPr>
            <p:cNvPr descr="Byte - Free electronics icons" id="4552" name="Google Shape;4552;p184"/>
            <p:cNvPicPr preferRelativeResize="0"/>
            <p:nvPr/>
          </p:nvPicPr>
          <p:blipFill rotWithShape="1">
            <a:blip r:embed="rId4">
              <a:alphaModFix/>
            </a:blip>
            <a:srcRect b="-5938" l="13871" r="14480" t="-7084"/>
            <a:stretch/>
          </p:blipFill>
          <p:spPr>
            <a:xfrm>
              <a:off x="676852" y="4014332"/>
              <a:ext cx="295715" cy="244889"/>
            </a:xfrm>
            <a:prstGeom prst="rect">
              <a:avLst/>
            </a:prstGeom>
            <a:noFill/>
            <a:ln>
              <a:noFill/>
            </a:ln>
          </p:spPr>
        </p:pic>
        <p:sp>
          <p:nvSpPr>
            <p:cNvPr id="4553" name="Google Shape;4553;p184"/>
            <p:cNvSpPr txBox="1"/>
            <p:nvPr/>
          </p:nvSpPr>
          <p:spPr>
            <a:xfrm>
              <a:off x="907642" y="3981511"/>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124</a:t>
              </a:r>
              <a:endParaRPr/>
            </a:p>
          </p:txBody>
        </p:sp>
        <p:sp>
          <p:nvSpPr>
            <p:cNvPr id="4554" name="Google Shape;4554;p184"/>
            <p:cNvSpPr txBox="1"/>
            <p:nvPr/>
          </p:nvSpPr>
          <p:spPr>
            <a:xfrm>
              <a:off x="1036273" y="4280910"/>
              <a:ext cx="8167303"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Summary of the model</a:t>
              </a:r>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9" name="Shape 4559"/>
        <p:cNvGrpSpPr/>
        <p:nvPr/>
      </p:nvGrpSpPr>
      <p:grpSpPr>
        <a:xfrm>
          <a:off x="0" y="0"/>
          <a:ext cx="0" cy="0"/>
          <a:chOff x="0" y="0"/>
          <a:chExt cx="0" cy="0"/>
        </a:xfrm>
      </p:grpSpPr>
      <p:grpSp>
        <p:nvGrpSpPr>
          <p:cNvPr id="4560" name="Google Shape;4560;p185"/>
          <p:cNvGrpSpPr/>
          <p:nvPr/>
        </p:nvGrpSpPr>
        <p:grpSpPr>
          <a:xfrm>
            <a:off x="559817" y="1428745"/>
            <a:ext cx="8783192" cy="215444"/>
            <a:chOff x="559817" y="2136914"/>
            <a:chExt cx="8783192" cy="215444"/>
          </a:xfrm>
        </p:grpSpPr>
        <p:sp>
          <p:nvSpPr>
            <p:cNvPr id="4561" name="Google Shape;4561;p1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62" name="Google Shape;4562;p18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563" name="Google Shape;4563;p185"/>
          <p:cNvGrpSpPr/>
          <p:nvPr/>
        </p:nvGrpSpPr>
        <p:grpSpPr>
          <a:xfrm>
            <a:off x="450000" y="450000"/>
            <a:ext cx="9018000" cy="276999"/>
            <a:chOff x="450000" y="450000"/>
            <a:chExt cx="9018000" cy="276999"/>
          </a:xfrm>
        </p:grpSpPr>
        <p:sp>
          <p:nvSpPr>
            <p:cNvPr id="4564" name="Google Shape;4564;p1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565" name="Google Shape;4565;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566" name="Google Shape;4566;p185"/>
          <p:cNvGrpSpPr/>
          <p:nvPr/>
        </p:nvGrpSpPr>
        <p:grpSpPr>
          <a:xfrm>
            <a:off x="685801" y="1700808"/>
            <a:ext cx="8658224" cy="1872208"/>
            <a:chOff x="685801" y="1700808"/>
            <a:chExt cx="8658224" cy="1872208"/>
          </a:xfrm>
        </p:grpSpPr>
        <p:sp>
          <p:nvSpPr>
            <p:cNvPr id="4567" name="Google Shape;4567;p18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Define the hyperparameters and optimizer.</a:t>
              </a:r>
              <a:endParaRPr/>
            </a:p>
          </p:txBody>
        </p:sp>
        <p:sp>
          <p:nvSpPr>
            <p:cNvPr id="4568" name="Google Shape;4568;p185"/>
            <p:cNvSpPr/>
            <p:nvPr/>
          </p:nvSpPr>
          <p:spPr>
            <a:xfrm>
              <a:off x="685801" y="2052206"/>
              <a:ext cx="8658224" cy="15208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69" name="Google Shape;4569;p185"/>
            <p:cNvPicPr preferRelativeResize="0"/>
            <p:nvPr/>
          </p:nvPicPr>
          <p:blipFill rotWithShape="1">
            <a:blip r:embed="rId3">
              <a:alphaModFix/>
            </a:blip>
            <a:srcRect b="0" l="1184" r="20581" t="2781"/>
            <a:stretch/>
          </p:blipFill>
          <p:spPr>
            <a:xfrm>
              <a:off x="846956" y="2102888"/>
              <a:ext cx="8497069" cy="1402878"/>
            </a:xfrm>
            <a:prstGeom prst="rect">
              <a:avLst/>
            </a:prstGeom>
            <a:noFill/>
            <a:ln>
              <a:noFill/>
            </a:ln>
          </p:spPr>
        </p:pic>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4" name="Shape 4574"/>
        <p:cNvGrpSpPr/>
        <p:nvPr/>
      </p:nvGrpSpPr>
      <p:grpSpPr>
        <a:xfrm>
          <a:off x="0" y="0"/>
          <a:ext cx="0" cy="0"/>
          <a:chOff x="0" y="0"/>
          <a:chExt cx="0" cy="0"/>
        </a:xfrm>
      </p:grpSpPr>
      <p:grpSp>
        <p:nvGrpSpPr>
          <p:cNvPr id="4575" name="Google Shape;4575;p186"/>
          <p:cNvGrpSpPr/>
          <p:nvPr/>
        </p:nvGrpSpPr>
        <p:grpSpPr>
          <a:xfrm>
            <a:off x="559817" y="1428745"/>
            <a:ext cx="8783192" cy="215444"/>
            <a:chOff x="559817" y="2136914"/>
            <a:chExt cx="8783192" cy="215444"/>
          </a:xfrm>
        </p:grpSpPr>
        <p:sp>
          <p:nvSpPr>
            <p:cNvPr id="4576" name="Google Shape;4576;p1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77" name="Google Shape;4577;p18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578" name="Google Shape;4578;p186"/>
          <p:cNvGrpSpPr/>
          <p:nvPr/>
        </p:nvGrpSpPr>
        <p:grpSpPr>
          <a:xfrm>
            <a:off x="450000" y="450000"/>
            <a:ext cx="9018000" cy="276999"/>
            <a:chOff x="450000" y="450000"/>
            <a:chExt cx="9018000" cy="276999"/>
          </a:xfrm>
        </p:grpSpPr>
        <p:sp>
          <p:nvSpPr>
            <p:cNvPr id="4579" name="Google Shape;4579;p1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580" name="Google Shape;4580;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581" name="Google Shape;4581;p18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Train the model and visualize the history.</a:t>
            </a:r>
            <a:endParaRPr/>
          </a:p>
        </p:txBody>
      </p:sp>
      <p:sp>
        <p:nvSpPr>
          <p:cNvPr id="4582" name="Google Shape;4582;p186"/>
          <p:cNvSpPr/>
          <p:nvPr/>
        </p:nvSpPr>
        <p:spPr>
          <a:xfrm>
            <a:off x="685801" y="2052206"/>
            <a:ext cx="8658224" cy="14488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83" name="Google Shape;4583;p186"/>
          <p:cNvPicPr preferRelativeResize="0"/>
          <p:nvPr/>
        </p:nvPicPr>
        <p:blipFill rotWithShape="1">
          <a:blip r:embed="rId3">
            <a:alphaModFix/>
          </a:blip>
          <a:srcRect b="0" l="866" r="24380" t="4590"/>
          <a:stretch/>
        </p:blipFill>
        <p:spPr>
          <a:xfrm>
            <a:off x="810952" y="2122984"/>
            <a:ext cx="8533073" cy="1291364"/>
          </a:xfrm>
          <a:prstGeom prst="rect">
            <a:avLst/>
          </a:prstGeom>
          <a:noFill/>
          <a:ln>
            <a:noFill/>
          </a:ln>
        </p:spPr>
      </p:pic>
      <p:grpSp>
        <p:nvGrpSpPr>
          <p:cNvPr id="4584" name="Google Shape;4584;p186"/>
          <p:cNvGrpSpPr/>
          <p:nvPr/>
        </p:nvGrpSpPr>
        <p:grpSpPr>
          <a:xfrm>
            <a:off x="685802" y="3645168"/>
            <a:ext cx="8658224" cy="1296000"/>
            <a:chOff x="559818" y="3081411"/>
            <a:chExt cx="8658224" cy="1296000"/>
          </a:xfrm>
        </p:grpSpPr>
        <p:sp>
          <p:nvSpPr>
            <p:cNvPr id="4585" name="Google Shape;4585;p186"/>
            <p:cNvSpPr/>
            <p:nvPr/>
          </p:nvSpPr>
          <p:spPr>
            <a:xfrm>
              <a:off x="559818" y="3081411"/>
              <a:ext cx="8658224" cy="12960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86" name="Google Shape;4586;p186"/>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4587" name="Google Shape;4587;p186"/>
            <p:cNvSpPr txBox="1"/>
            <p:nvPr/>
          </p:nvSpPr>
          <p:spPr>
            <a:xfrm>
              <a:off x="907642" y="3168076"/>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128</a:t>
              </a:r>
              <a:endParaRPr/>
            </a:p>
          </p:txBody>
        </p:sp>
        <p:sp>
          <p:nvSpPr>
            <p:cNvPr id="4588" name="Google Shape;4588;p186"/>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Verbose = 0 means no output. Verbose = 1 to view the epochs.</a:t>
              </a:r>
              <a:endParaRPr/>
            </a:p>
          </p:txBody>
        </p:sp>
        <p:pic>
          <p:nvPicPr>
            <p:cNvPr descr="Byte - Free electronics icons" id="4589" name="Google Shape;4589;p186"/>
            <p:cNvPicPr preferRelativeResize="0"/>
            <p:nvPr/>
          </p:nvPicPr>
          <p:blipFill rotWithShape="1">
            <a:blip r:embed="rId4">
              <a:alphaModFix/>
            </a:blip>
            <a:srcRect b="-5938" l="13871" r="14480" t="-7084"/>
            <a:stretch/>
          </p:blipFill>
          <p:spPr>
            <a:xfrm>
              <a:off x="676852" y="3773455"/>
              <a:ext cx="295715" cy="244889"/>
            </a:xfrm>
            <a:prstGeom prst="rect">
              <a:avLst/>
            </a:prstGeom>
            <a:noFill/>
            <a:ln>
              <a:noFill/>
            </a:ln>
          </p:spPr>
        </p:pic>
        <p:sp>
          <p:nvSpPr>
            <p:cNvPr id="4590" name="Google Shape;4590;p186"/>
            <p:cNvSpPr txBox="1"/>
            <p:nvPr/>
          </p:nvSpPr>
          <p:spPr>
            <a:xfrm>
              <a:off x="907642" y="3740634"/>
              <a:ext cx="103746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129</a:t>
              </a:r>
              <a:endParaRPr/>
            </a:p>
          </p:txBody>
        </p:sp>
        <p:sp>
          <p:nvSpPr>
            <p:cNvPr id="4591" name="Google Shape;4591;p186"/>
            <p:cNvSpPr txBox="1"/>
            <p:nvPr/>
          </p:nvSpPr>
          <p:spPr>
            <a:xfrm>
              <a:off x="1036273" y="4040033"/>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View the keys.</a:t>
              </a: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grpSp>
        <p:nvGrpSpPr>
          <p:cNvPr id="4597" name="Google Shape;4597;p187"/>
          <p:cNvGrpSpPr/>
          <p:nvPr/>
        </p:nvGrpSpPr>
        <p:grpSpPr>
          <a:xfrm>
            <a:off x="559817" y="1428745"/>
            <a:ext cx="8783192" cy="215444"/>
            <a:chOff x="559817" y="2136914"/>
            <a:chExt cx="8783192" cy="215444"/>
          </a:xfrm>
        </p:grpSpPr>
        <p:sp>
          <p:nvSpPr>
            <p:cNvPr id="4598" name="Google Shape;4598;p1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99" name="Google Shape;4599;p18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600" name="Google Shape;4600;p187"/>
          <p:cNvGrpSpPr/>
          <p:nvPr/>
        </p:nvGrpSpPr>
        <p:grpSpPr>
          <a:xfrm>
            <a:off x="450000" y="450000"/>
            <a:ext cx="9018000" cy="276999"/>
            <a:chOff x="450000" y="450000"/>
            <a:chExt cx="9018000" cy="276999"/>
          </a:xfrm>
        </p:grpSpPr>
        <p:sp>
          <p:nvSpPr>
            <p:cNvPr id="4601" name="Google Shape;4601;p1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02" name="Google Shape;4602;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603" name="Google Shape;4603;p187"/>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Visualize the training history.</a:t>
            </a:r>
            <a:endParaRPr/>
          </a:p>
        </p:txBody>
      </p:sp>
      <p:grpSp>
        <p:nvGrpSpPr>
          <p:cNvPr id="4604" name="Google Shape;4604;p187"/>
          <p:cNvGrpSpPr/>
          <p:nvPr/>
        </p:nvGrpSpPr>
        <p:grpSpPr>
          <a:xfrm>
            <a:off x="674232" y="2060848"/>
            <a:ext cx="8782050" cy="4210584"/>
            <a:chOff x="558396" y="2098736"/>
            <a:chExt cx="8782050" cy="4210584"/>
          </a:xfrm>
        </p:grpSpPr>
        <p:sp>
          <p:nvSpPr>
            <p:cNvPr id="4605" name="Google Shape;4605;p187"/>
            <p:cNvSpPr/>
            <p:nvPr/>
          </p:nvSpPr>
          <p:spPr>
            <a:xfrm>
              <a:off x="558396" y="2098736"/>
              <a:ext cx="8782050" cy="42105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06" name="Google Shape;4606;p187"/>
            <p:cNvPicPr preferRelativeResize="0"/>
            <p:nvPr/>
          </p:nvPicPr>
          <p:blipFill rotWithShape="1">
            <a:blip r:embed="rId3">
              <a:alphaModFix/>
            </a:blip>
            <a:srcRect b="0" l="0" r="14290" t="0"/>
            <a:stretch/>
          </p:blipFill>
          <p:spPr>
            <a:xfrm>
              <a:off x="628362" y="2189624"/>
              <a:ext cx="8698517" cy="4088512"/>
            </a:xfrm>
            <a:prstGeom prst="rect">
              <a:avLst/>
            </a:prstGeom>
            <a:noFill/>
            <a:ln>
              <a:noFill/>
            </a:ln>
          </p:spPr>
        </p:pic>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1" name="Shape 4611"/>
        <p:cNvGrpSpPr/>
        <p:nvPr/>
      </p:nvGrpSpPr>
      <p:grpSpPr>
        <a:xfrm>
          <a:off x="0" y="0"/>
          <a:ext cx="0" cy="0"/>
          <a:chOff x="0" y="0"/>
          <a:chExt cx="0" cy="0"/>
        </a:xfrm>
      </p:grpSpPr>
      <p:grpSp>
        <p:nvGrpSpPr>
          <p:cNvPr id="4612" name="Google Shape;4612;p188"/>
          <p:cNvGrpSpPr/>
          <p:nvPr/>
        </p:nvGrpSpPr>
        <p:grpSpPr>
          <a:xfrm>
            <a:off x="559817" y="1428745"/>
            <a:ext cx="8783192" cy="215444"/>
            <a:chOff x="559817" y="2136914"/>
            <a:chExt cx="8783192" cy="215444"/>
          </a:xfrm>
        </p:grpSpPr>
        <p:sp>
          <p:nvSpPr>
            <p:cNvPr id="4613" name="Google Shape;4613;p1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14" name="Google Shape;4614;p18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Softmax regression with Keras</a:t>
              </a:r>
              <a:endParaRPr sz="1400">
                <a:solidFill>
                  <a:srgbClr val="262626"/>
                </a:solidFill>
                <a:latin typeface="Arial"/>
                <a:ea typeface="Arial"/>
                <a:cs typeface="Arial"/>
                <a:sym typeface="Arial"/>
              </a:endParaRPr>
            </a:p>
          </p:txBody>
        </p:sp>
      </p:grpSp>
      <p:grpSp>
        <p:nvGrpSpPr>
          <p:cNvPr id="4615" name="Google Shape;4615;p188"/>
          <p:cNvGrpSpPr/>
          <p:nvPr/>
        </p:nvGrpSpPr>
        <p:grpSpPr>
          <a:xfrm>
            <a:off x="450000" y="450000"/>
            <a:ext cx="9018000" cy="276999"/>
            <a:chOff x="450000" y="450000"/>
            <a:chExt cx="9018000" cy="276999"/>
          </a:xfrm>
        </p:grpSpPr>
        <p:sp>
          <p:nvSpPr>
            <p:cNvPr id="4616" name="Google Shape;4616;p1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17" name="Google Shape;4617;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618" name="Google Shape;4618;p18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Testing</a:t>
            </a:r>
            <a:endParaRPr/>
          </a:p>
        </p:txBody>
      </p:sp>
      <p:grpSp>
        <p:nvGrpSpPr>
          <p:cNvPr id="4619" name="Google Shape;4619;p188"/>
          <p:cNvGrpSpPr/>
          <p:nvPr/>
        </p:nvGrpSpPr>
        <p:grpSpPr>
          <a:xfrm>
            <a:off x="685801" y="2052206"/>
            <a:ext cx="8658224" cy="1016754"/>
            <a:chOff x="685801" y="2052206"/>
            <a:chExt cx="8658224" cy="1016754"/>
          </a:xfrm>
        </p:grpSpPr>
        <p:sp>
          <p:nvSpPr>
            <p:cNvPr id="4620" name="Google Shape;4620;p188"/>
            <p:cNvSpPr/>
            <p:nvPr/>
          </p:nvSpPr>
          <p:spPr>
            <a:xfrm>
              <a:off x="685801" y="2052206"/>
              <a:ext cx="8658224" cy="10167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21" name="Google Shape;4621;p188"/>
            <p:cNvPicPr preferRelativeResize="0"/>
            <p:nvPr/>
          </p:nvPicPr>
          <p:blipFill rotWithShape="1">
            <a:blip r:embed="rId3">
              <a:alphaModFix/>
            </a:blip>
            <a:srcRect b="0" l="1230" r="21190" t="0"/>
            <a:stretch/>
          </p:blipFill>
          <p:spPr>
            <a:xfrm>
              <a:off x="846956" y="2124371"/>
              <a:ext cx="8497069" cy="805827"/>
            </a:xfrm>
            <a:prstGeom prst="rect">
              <a:avLst/>
            </a:prstGeom>
            <a:noFill/>
            <a:ln>
              <a:noFill/>
            </a:ln>
          </p:spPr>
        </p:pic>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6" name="Shape 4626"/>
        <p:cNvGrpSpPr/>
        <p:nvPr/>
      </p:nvGrpSpPr>
      <p:grpSpPr>
        <a:xfrm>
          <a:off x="0" y="0"/>
          <a:ext cx="0" cy="0"/>
          <a:chOff x="0" y="0"/>
          <a:chExt cx="0" cy="0"/>
        </a:xfrm>
      </p:grpSpPr>
      <p:grpSp>
        <p:nvGrpSpPr>
          <p:cNvPr id="4627" name="Google Shape;4627;p189"/>
          <p:cNvGrpSpPr/>
          <p:nvPr/>
        </p:nvGrpSpPr>
        <p:grpSpPr>
          <a:xfrm>
            <a:off x="559817" y="1428745"/>
            <a:ext cx="8783192" cy="215444"/>
            <a:chOff x="559817" y="2136914"/>
            <a:chExt cx="8783192" cy="215444"/>
          </a:xfrm>
        </p:grpSpPr>
        <p:sp>
          <p:nvSpPr>
            <p:cNvPr id="4628" name="Google Shape;4628;p1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29" name="Google Shape;4629;p18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Diagram of a Convolutional Neural Network (CNN)</a:t>
              </a:r>
              <a:endParaRPr/>
            </a:p>
          </p:txBody>
        </p:sp>
      </p:grpSp>
      <p:grpSp>
        <p:nvGrpSpPr>
          <p:cNvPr id="4630" name="Google Shape;4630;p189"/>
          <p:cNvGrpSpPr/>
          <p:nvPr/>
        </p:nvGrpSpPr>
        <p:grpSpPr>
          <a:xfrm>
            <a:off x="450000" y="450000"/>
            <a:ext cx="9018000" cy="276999"/>
            <a:chOff x="450000" y="450000"/>
            <a:chExt cx="9018000" cy="276999"/>
          </a:xfrm>
        </p:grpSpPr>
        <p:sp>
          <p:nvSpPr>
            <p:cNvPr id="4631" name="Google Shape;4631;p1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32" name="Google Shape;4632;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633" name="Google Shape;4633;p189"/>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convolution and pooling layers are repeated several times.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There is a fully connected layer just before the output.</a:t>
            </a:r>
            <a:endParaRPr/>
          </a:p>
        </p:txBody>
      </p:sp>
      <p:sp>
        <p:nvSpPr>
          <p:cNvPr id="4634" name="Google Shape;4634;p189"/>
          <p:cNvSpPr/>
          <p:nvPr/>
        </p:nvSpPr>
        <p:spPr>
          <a:xfrm>
            <a:off x="2456073" y="3012825"/>
            <a:ext cx="1843051" cy="2152944"/>
          </a:xfrm>
          <a:prstGeom prst="rect">
            <a:avLst/>
          </a:prstGeom>
          <a:solidFill>
            <a:srgbClr val="FF0000">
              <a:alpha val="4705"/>
            </a:srgbClr>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5" name="Google Shape;4635;p189"/>
          <p:cNvSpPr/>
          <p:nvPr/>
        </p:nvSpPr>
        <p:spPr>
          <a:xfrm>
            <a:off x="5043595" y="3012824"/>
            <a:ext cx="2311091" cy="2152945"/>
          </a:xfrm>
          <a:prstGeom prst="rect">
            <a:avLst/>
          </a:prstGeom>
          <a:solidFill>
            <a:srgbClr val="0070C0">
              <a:alpha val="4705"/>
            </a:srgbClr>
          </a:solidFill>
          <a:ln cap="flat" cmpd="sng" w="1270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6" name="Google Shape;4636;p189"/>
          <p:cNvSpPr txBox="1"/>
          <p:nvPr/>
        </p:nvSpPr>
        <p:spPr>
          <a:xfrm rot="5400000">
            <a:off x="1898051" y="3889241"/>
            <a:ext cx="1872000" cy="400110"/>
          </a:xfrm>
          <a:prstGeom prst="rect">
            <a:avLst/>
          </a:prstGeom>
          <a:solidFill>
            <a:srgbClr val="FFD1D1">
              <a:alpha val="29803"/>
            </a:srgbClr>
          </a:solidFill>
          <a:ln cap="flat" cmpd="sng" w="190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Convolution layer</a:t>
            </a:r>
            <a:endParaRPr/>
          </a:p>
        </p:txBody>
      </p:sp>
      <p:sp>
        <p:nvSpPr>
          <p:cNvPr id="4637" name="Google Shape;4637;p189"/>
          <p:cNvSpPr txBox="1"/>
          <p:nvPr/>
        </p:nvSpPr>
        <p:spPr>
          <a:xfrm rot="5400000">
            <a:off x="2988712" y="3891296"/>
            <a:ext cx="1872000" cy="396000"/>
          </a:xfrm>
          <a:prstGeom prst="rect">
            <a:avLst/>
          </a:prstGeom>
          <a:solidFill>
            <a:srgbClr val="0070C0">
              <a:alpha val="29803"/>
            </a:srgbClr>
          </a:solidFill>
          <a:ln cap="flat" cmpd="sng" w="19050">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Pooling layer</a:t>
            </a:r>
            <a:endParaRPr b="1" sz="1400">
              <a:solidFill>
                <a:schemeClr val="dk1"/>
              </a:solidFill>
              <a:latin typeface="Arial"/>
              <a:ea typeface="Arial"/>
              <a:cs typeface="Arial"/>
              <a:sym typeface="Arial"/>
            </a:endParaRPr>
          </a:p>
        </p:txBody>
      </p:sp>
      <p:sp>
        <p:nvSpPr>
          <p:cNvPr id="4638" name="Google Shape;4638;p189"/>
          <p:cNvSpPr txBox="1"/>
          <p:nvPr/>
        </p:nvSpPr>
        <p:spPr>
          <a:xfrm rot="5400000">
            <a:off x="4573452" y="3891296"/>
            <a:ext cx="1872000" cy="396000"/>
          </a:xfrm>
          <a:prstGeom prst="rect">
            <a:avLst/>
          </a:prstGeom>
          <a:solidFill>
            <a:srgbClr val="00B050">
              <a:alpha val="29803"/>
            </a:srgbClr>
          </a:solidFill>
          <a:ln cap="flat" cmpd="sng" w="19050">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Dropout layer</a:t>
            </a:r>
            <a:endParaRPr b="1" sz="1400">
              <a:solidFill>
                <a:schemeClr val="dk1"/>
              </a:solidFill>
              <a:latin typeface="Arial"/>
              <a:ea typeface="Arial"/>
              <a:cs typeface="Arial"/>
              <a:sym typeface="Arial"/>
            </a:endParaRPr>
          </a:p>
        </p:txBody>
      </p:sp>
      <p:sp>
        <p:nvSpPr>
          <p:cNvPr id="4639" name="Google Shape;4639;p189"/>
          <p:cNvSpPr txBox="1"/>
          <p:nvPr/>
        </p:nvSpPr>
        <p:spPr>
          <a:xfrm rot="5400000">
            <a:off x="5943836" y="3891296"/>
            <a:ext cx="1872000" cy="396000"/>
          </a:xfrm>
          <a:prstGeom prst="rect">
            <a:avLst/>
          </a:prstGeom>
          <a:solidFill>
            <a:srgbClr val="FFC000">
              <a:alpha val="29803"/>
            </a:srgbClr>
          </a:solidFill>
          <a:ln cap="flat" cmpd="sng" w="19050">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Fully connected layer</a:t>
            </a:r>
            <a:endParaRPr/>
          </a:p>
        </p:txBody>
      </p:sp>
      <p:sp>
        <p:nvSpPr>
          <p:cNvPr id="4640" name="Google Shape;4640;p189"/>
          <p:cNvSpPr txBox="1"/>
          <p:nvPr/>
        </p:nvSpPr>
        <p:spPr>
          <a:xfrm>
            <a:off x="2456072" y="5203870"/>
            <a:ext cx="184305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Repeated several times</a:t>
            </a:r>
            <a:endParaRPr sz="1200">
              <a:solidFill>
                <a:srgbClr val="262626"/>
              </a:solidFill>
              <a:latin typeface="Arial"/>
              <a:ea typeface="Arial"/>
              <a:cs typeface="Arial"/>
              <a:sym typeface="Arial"/>
            </a:endParaRPr>
          </a:p>
        </p:txBody>
      </p:sp>
      <p:sp>
        <p:nvSpPr>
          <p:cNvPr id="4641" name="Google Shape;4641;p189"/>
          <p:cNvSpPr txBox="1"/>
          <p:nvPr/>
        </p:nvSpPr>
        <p:spPr>
          <a:xfrm>
            <a:off x="644602" y="2647794"/>
            <a:ext cx="102739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Input</a:t>
            </a:r>
            <a:endParaRPr/>
          </a:p>
        </p:txBody>
      </p:sp>
      <p:sp>
        <p:nvSpPr>
          <p:cNvPr id="4642" name="Google Shape;4642;p189"/>
          <p:cNvSpPr txBox="1"/>
          <p:nvPr/>
        </p:nvSpPr>
        <p:spPr>
          <a:xfrm>
            <a:off x="7882775" y="2647794"/>
            <a:ext cx="102739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Output</a:t>
            </a:r>
            <a:endParaRPr/>
          </a:p>
        </p:txBody>
      </p:sp>
      <p:pic>
        <p:nvPicPr>
          <p:cNvPr id="4643" name="Google Shape;4643;p189"/>
          <p:cNvPicPr preferRelativeResize="0"/>
          <p:nvPr/>
        </p:nvPicPr>
        <p:blipFill rotWithShape="1">
          <a:blip r:embed="rId3">
            <a:alphaModFix/>
          </a:blip>
          <a:srcRect b="0" l="0" r="0" t="0"/>
          <a:stretch/>
        </p:blipFill>
        <p:spPr>
          <a:xfrm>
            <a:off x="748750" y="3658753"/>
            <a:ext cx="819099" cy="884336"/>
          </a:xfrm>
          <a:prstGeom prst="rect">
            <a:avLst/>
          </a:prstGeom>
          <a:noFill/>
          <a:ln cap="flat" cmpd="sng" w="9525">
            <a:solidFill>
              <a:srgbClr val="BFBFBF"/>
            </a:solidFill>
            <a:prstDash val="solid"/>
            <a:round/>
            <a:headEnd len="sm" w="sm" type="none"/>
            <a:tailEnd len="sm" w="sm" type="none"/>
          </a:ln>
        </p:spPr>
      </p:pic>
      <p:sp>
        <p:nvSpPr>
          <p:cNvPr id="4644" name="Google Shape;4644;p189"/>
          <p:cNvSpPr txBox="1"/>
          <p:nvPr/>
        </p:nvSpPr>
        <p:spPr>
          <a:xfrm>
            <a:off x="2423723" y="2653417"/>
            <a:ext cx="1907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Feature Extraction</a:t>
            </a:r>
            <a:endParaRPr sz="1600">
              <a:solidFill>
                <a:srgbClr val="FF0000"/>
              </a:solidFill>
              <a:latin typeface="Arial"/>
              <a:ea typeface="Arial"/>
              <a:cs typeface="Arial"/>
              <a:sym typeface="Arial"/>
            </a:endParaRPr>
          </a:p>
        </p:txBody>
      </p:sp>
      <p:sp>
        <p:nvSpPr>
          <p:cNvPr id="4645" name="Google Shape;4645;p189"/>
          <p:cNvSpPr txBox="1"/>
          <p:nvPr/>
        </p:nvSpPr>
        <p:spPr>
          <a:xfrm>
            <a:off x="5245265" y="2653417"/>
            <a:ext cx="1907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Classification</a:t>
            </a:r>
            <a:endParaRPr sz="1600">
              <a:solidFill>
                <a:srgbClr val="FF0000"/>
              </a:solidFill>
              <a:latin typeface="Arial"/>
              <a:ea typeface="Arial"/>
              <a:cs typeface="Arial"/>
              <a:sym typeface="Arial"/>
            </a:endParaRPr>
          </a:p>
        </p:txBody>
      </p:sp>
      <p:graphicFrame>
        <p:nvGraphicFramePr>
          <p:cNvPr id="4646" name="Google Shape;4646;p189"/>
          <p:cNvGraphicFramePr/>
          <p:nvPr/>
        </p:nvGraphicFramePr>
        <p:xfrm>
          <a:off x="8070128" y="2993212"/>
          <a:ext cx="3000000" cy="3000000"/>
        </p:xfrm>
        <a:graphic>
          <a:graphicData uri="http://schemas.openxmlformats.org/drawingml/2006/table">
            <a:tbl>
              <a:tblPr bandRow="1" firstRow="1">
                <a:noFill/>
                <a:tableStyleId>{B0F2CE99-B44A-4AAD-A28B-D6418A38CF92}</a:tableStyleId>
              </a:tblPr>
              <a:tblGrid>
                <a:gridCol w="652700"/>
              </a:tblGrid>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0.02</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4875">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0.95</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0.03</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53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4647" name="Google Shape;4647;p189"/>
          <p:cNvSpPr/>
          <p:nvPr/>
        </p:nvSpPr>
        <p:spPr>
          <a:xfrm>
            <a:off x="7487282" y="3692654"/>
            <a:ext cx="447374" cy="793284"/>
          </a:xfrm>
          <a:prstGeom prst="rightArrow">
            <a:avLst>
              <a:gd fmla="val 69091" name="adj1"/>
              <a:gd fmla="val 35996"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8" name="Google Shape;4648;p189"/>
          <p:cNvSpPr/>
          <p:nvPr/>
        </p:nvSpPr>
        <p:spPr>
          <a:xfrm>
            <a:off x="5975453" y="3692654"/>
            <a:ext cx="447374" cy="793284"/>
          </a:xfrm>
          <a:prstGeom prst="rightArrow">
            <a:avLst>
              <a:gd fmla="val 69091" name="adj1"/>
              <a:gd fmla="val 35996"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9" name="Google Shape;4649;p189"/>
          <p:cNvSpPr/>
          <p:nvPr/>
        </p:nvSpPr>
        <p:spPr>
          <a:xfrm>
            <a:off x="4439083" y="3692654"/>
            <a:ext cx="447374" cy="793284"/>
          </a:xfrm>
          <a:prstGeom prst="rightArrow">
            <a:avLst>
              <a:gd fmla="val 69091" name="adj1"/>
              <a:gd fmla="val 35996"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0" name="Google Shape;4650;p189"/>
          <p:cNvSpPr/>
          <p:nvPr/>
        </p:nvSpPr>
        <p:spPr>
          <a:xfrm>
            <a:off x="1861759" y="3692654"/>
            <a:ext cx="447374" cy="793284"/>
          </a:xfrm>
          <a:prstGeom prst="rightArrow">
            <a:avLst>
              <a:gd fmla="val 69091" name="adj1"/>
              <a:gd fmla="val 35996"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1" name="Google Shape;4651;p189"/>
          <p:cNvSpPr/>
          <p:nvPr/>
        </p:nvSpPr>
        <p:spPr>
          <a:xfrm>
            <a:off x="3118072" y="3692654"/>
            <a:ext cx="447374" cy="793284"/>
          </a:xfrm>
          <a:prstGeom prst="rightArrow">
            <a:avLst>
              <a:gd fmla="val 69091" name="adj1"/>
              <a:gd fmla="val 35996"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19"/>
          <p:cNvGrpSpPr/>
          <p:nvPr/>
        </p:nvGrpSpPr>
        <p:grpSpPr>
          <a:xfrm>
            <a:off x="559817" y="1428745"/>
            <a:ext cx="8783192" cy="215444"/>
            <a:chOff x="559817" y="2136914"/>
            <a:chExt cx="8783192" cy="215444"/>
          </a:xfrm>
        </p:grpSpPr>
        <p:sp>
          <p:nvSpPr>
            <p:cNvPr id="602" name="Google Shape;602;p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3" name="Google Shape;603;p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OR operation</a:t>
              </a:r>
              <a:endParaRPr/>
            </a:p>
          </p:txBody>
        </p:sp>
      </p:grpSp>
      <p:grpSp>
        <p:nvGrpSpPr>
          <p:cNvPr id="604" name="Google Shape;604;p19"/>
          <p:cNvGrpSpPr/>
          <p:nvPr/>
        </p:nvGrpSpPr>
        <p:grpSpPr>
          <a:xfrm>
            <a:off x="450000" y="450000"/>
            <a:ext cx="9018000" cy="276999"/>
            <a:chOff x="450000" y="450000"/>
            <a:chExt cx="9018000" cy="276999"/>
          </a:xfrm>
        </p:grpSpPr>
        <p:sp>
          <p:nvSpPr>
            <p:cNvPr id="605" name="Google Shape;605;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606" name="Google Shape;606;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607" name="Google Shape;607;p19"/>
          <p:cNvGrpSpPr/>
          <p:nvPr/>
        </p:nvGrpSpPr>
        <p:grpSpPr>
          <a:xfrm>
            <a:off x="2451498" y="4118271"/>
            <a:ext cx="4999830" cy="2175677"/>
            <a:chOff x="2451498" y="4149080"/>
            <a:chExt cx="4999830" cy="2175677"/>
          </a:xfrm>
        </p:grpSpPr>
        <p:sp>
          <p:nvSpPr>
            <p:cNvPr id="608" name="Google Shape;608;p19"/>
            <p:cNvSpPr txBox="1"/>
            <p:nvPr/>
          </p:nvSpPr>
          <p:spPr>
            <a:xfrm>
              <a:off x="2465607" y="6016980"/>
              <a:ext cx="492955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Example of a perceptron’s operation using the OR logic gate</a:t>
              </a:r>
              <a:endParaRPr/>
            </a:p>
          </p:txBody>
        </p:sp>
        <p:grpSp>
          <p:nvGrpSpPr>
            <p:cNvPr id="609" name="Google Shape;609;p19"/>
            <p:cNvGrpSpPr/>
            <p:nvPr/>
          </p:nvGrpSpPr>
          <p:grpSpPr>
            <a:xfrm>
              <a:off x="2451498" y="4149080"/>
              <a:ext cx="4999830" cy="1744204"/>
              <a:chOff x="2687885" y="4149080"/>
              <a:chExt cx="4999830" cy="1744204"/>
            </a:xfrm>
          </p:grpSpPr>
          <p:grpSp>
            <p:nvGrpSpPr>
              <p:cNvPr id="610" name="Google Shape;610;p19"/>
              <p:cNvGrpSpPr/>
              <p:nvPr/>
            </p:nvGrpSpPr>
            <p:grpSpPr>
              <a:xfrm>
                <a:off x="2687885" y="4149080"/>
                <a:ext cx="1598702" cy="1744204"/>
                <a:chOff x="1671574" y="4623534"/>
                <a:chExt cx="1443634" cy="1575023"/>
              </a:xfrm>
            </p:grpSpPr>
            <p:sp>
              <p:nvSpPr>
                <p:cNvPr id="611" name="Google Shape;611;p19"/>
                <p:cNvSpPr txBox="1"/>
                <p:nvPr/>
              </p:nvSpPr>
              <p:spPr>
                <a:xfrm>
                  <a:off x="1671574" y="5998502"/>
                  <a:ext cx="1443634"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Train set</a:t>
                  </a:r>
                  <a:endParaRPr/>
                </a:p>
              </p:txBody>
            </p:sp>
            <p:grpSp>
              <p:nvGrpSpPr>
                <p:cNvPr id="612" name="Google Shape;612;p19"/>
                <p:cNvGrpSpPr/>
                <p:nvPr/>
              </p:nvGrpSpPr>
              <p:grpSpPr>
                <a:xfrm>
                  <a:off x="1729133" y="4623534"/>
                  <a:ext cx="1386074" cy="1289742"/>
                  <a:chOff x="1269640" y="4538856"/>
                  <a:chExt cx="1386074" cy="1289742"/>
                </a:xfrm>
              </p:grpSpPr>
              <p:grpSp>
                <p:nvGrpSpPr>
                  <p:cNvPr id="613" name="Google Shape;613;p19"/>
                  <p:cNvGrpSpPr/>
                  <p:nvPr/>
                </p:nvGrpSpPr>
                <p:grpSpPr>
                  <a:xfrm>
                    <a:off x="1336802" y="4676598"/>
                    <a:ext cx="1152000" cy="1152000"/>
                    <a:chOff x="1336801" y="4708324"/>
                    <a:chExt cx="1542681" cy="1542682"/>
                  </a:xfrm>
                </p:grpSpPr>
                <p:cxnSp>
                  <p:nvCxnSpPr>
                    <p:cNvPr id="614" name="Google Shape;614;p19"/>
                    <p:cNvCxnSpPr/>
                    <p:nvPr/>
                  </p:nvCxnSpPr>
                  <p:spPr>
                    <a:xfrm>
                      <a:off x="1596901" y="4708324"/>
                      <a:ext cx="0" cy="1542682"/>
                    </a:xfrm>
                    <a:prstGeom prst="straightConnector1">
                      <a:avLst/>
                    </a:prstGeom>
                    <a:noFill/>
                    <a:ln cap="flat" cmpd="sng" w="12700">
                      <a:solidFill>
                        <a:schemeClr val="dk1"/>
                      </a:solidFill>
                      <a:prstDash val="solid"/>
                      <a:miter lim="800000"/>
                      <a:headEnd len="med" w="med" type="triangle"/>
                      <a:tailEnd len="sm" w="sm" type="none"/>
                    </a:ln>
                  </p:spPr>
                </p:cxnSp>
                <p:cxnSp>
                  <p:nvCxnSpPr>
                    <p:cNvPr id="615" name="Google Shape;615;p19"/>
                    <p:cNvCxnSpPr/>
                    <p:nvPr/>
                  </p:nvCxnSpPr>
                  <p:spPr>
                    <a:xfrm>
                      <a:off x="1336801" y="5930474"/>
                      <a:ext cx="1542681" cy="0"/>
                    </a:xfrm>
                    <a:prstGeom prst="straightConnector1">
                      <a:avLst/>
                    </a:prstGeom>
                    <a:noFill/>
                    <a:ln cap="flat" cmpd="sng" w="12700">
                      <a:solidFill>
                        <a:schemeClr val="dk1"/>
                      </a:solidFill>
                      <a:prstDash val="solid"/>
                      <a:miter lim="800000"/>
                      <a:headEnd len="sm" w="sm" type="none"/>
                      <a:tailEnd len="med" w="med" type="triangle"/>
                    </a:ln>
                  </p:spPr>
                </p:cxnSp>
              </p:grpSp>
              <p:sp>
                <p:nvSpPr>
                  <p:cNvPr id="616" name="Google Shape;616;p19"/>
                  <p:cNvSpPr/>
                  <p:nvPr/>
                </p:nvSpPr>
                <p:spPr>
                  <a:xfrm>
                    <a:off x="1468467" y="5016367"/>
                    <a:ext cx="125130" cy="1251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19"/>
                  <p:cNvSpPr txBox="1"/>
                  <p:nvPr/>
                </p:nvSpPr>
                <p:spPr>
                  <a:xfrm>
                    <a:off x="1269640" y="4538856"/>
                    <a:ext cx="275018" cy="1846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18" name="Google Shape;618;p19"/>
                  <p:cNvSpPr/>
                  <p:nvPr/>
                </p:nvSpPr>
                <p:spPr>
                  <a:xfrm>
                    <a:off x="1468467" y="5526675"/>
                    <a:ext cx="125130" cy="12513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19"/>
                  <p:cNvSpPr/>
                  <p:nvPr/>
                </p:nvSpPr>
                <p:spPr>
                  <a:xfrm>
                    <a:off x="2072028" y="5016367"/>
                    <a:ext cx="125130" cy="1251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19"/>
                  <p:cNvSpPr/>
                  <p:nvPr/>
                </p:nvSpPr>
                <p:spPr>
                  <a:xfrm>
                    <a:off x="2072028" y="5526675"/>
                    <a:ext cx="125130" cy="1251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19"/>
                  <p:cNvSpPr txBox="1"/>
                  <p:nvPr/>
                </p:nvSpPr>
                <p:spPr>
                  <a:xfrm>
                    <a:off x="2380696" y="5610874"/>
                    <a:ext cx="275018" cy="18466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2" name="Google Shape;622;p19"/>
                  <p:cNvSpPr txBox="1"/>
                  <p:nvPr/>
                </p:nvSpPr>
                <p:spPr>
                  <a:xfrm>
                    <a:off x="1545582" y="5349882"/>
                    <a:ext cx="275018" cy="18466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3" name="Google Shape;623;p19"/>
                  <p:cNvSpPr txBox="1"/>
                  <p:nvPr/>
                </p:nvSpPr>
                <p:spPr>
                  <a:xfrm>
                    <a:off x="2110870" y="5349882"/>
                    <a:ext cx="275018" cy="18466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4" name="Google Shape;624;p19"/>
                  <p:cNvSpPr txBox="1"/>
                  <p:nvPr/>
                </p:nvSpPr>
                <p:spPr>
                  <a:xfrm>
                    <a:off x="1545582" y="4860317"/>
                    <a:ext cx="275018" cy="18466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5" name="Google Shape;625;p19"/>
                  <p:cNvSpPr txBox="1"/>
                  <p:nvPr/>
                </p:nvSpPr>
                <p:spPr>
                  <a:xfrm>
                    <a:off x="2110870" y="4860317"/>
                    <a:ext cx="275018" cy="184666"/>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626" name="Google Shape;626;p19"/>
              <p:cNvGrpSpPr/>
              <p:nvPr/>
            </p:nvGrpSpPr>
            <p:grpSpPr>
              <a:xfrm>
                <a:off x="4671578" y="4182504"/>
                <a:ext cx="3016137" cy="1710780"/>
                <a:chOff x="3655268" y="4653716"/>
                <a:chExt cx="2723584" cy="1544841"/>
              </a:xfrm>
            </p:grpSpPr>
            <p:grpSp>
              <p:nvGrpSpPr>
                <p:cNvPr id="627" name="Google Shape;627;p19"/>
                <p:cNvGrpSpPr/>
                <p:nvPr/>
              </p:nvGrpSpPr>
              <p:grpSpPr>
                <a:xfrm>
                  <a:off x="3655268" y="4653716"/>
                  <a:ext cx="2723584" cy="1294984"/>
                  <a:chOff x="2181580" y="2967843"/>
                  <a:chExt cx="3909562" cy="1858882"/>
                </a:xfrm>
              </p:grpSpPr>
              <p:grpSp>
                <p:nvGrpSpPr>
                  <p:cNvPr id="628" name="Google Shape;628;p19"/>
                  <p:cNvGrpSpPr/>
                  <p:nvPr/>
                </p:nvGrpSpPr>
                <p:grpSpPr>
                  <a:xfrm>
                    <a:off x="3038693" y="3031740"/>
                    <a:ext cx="2844316" cy="1730353"/>
                    <a:chOff x="954968" y="3031740"/>
                    <a:chExt cx="2844316" cy="1730353"/>
                  </a:xfrm>
                </p:grpSpPr>
                <p:cxnSp>
                  <p:nvCxnSpPr>
                    <p:cNvPr id="629" name="Google Shape;629;p19"/>
                    <p:cNvCxnSpPr/>
                    <p:nvPr/>
                  </p:nvCxnSpPr>
                  <p:spPr>
                    <a:xfrm>
                      <a:off x="954968" y="3908994"/>
                      <a:ext cx="2844316" cy="0"/>
                    </a:xfrm>
                    <a:prstGeom prst="straightConnector1">
                      <a:avLst/>
                    </a:prstGeom>
                    <a:noFill/>
                    <a:ln cap="flat" cmpd="sng" w="12700">
                      <a:solidFill>
                        <a:schemeClr val="dk1"/>
                      </a:solidFill>
                      <a:prstDash val="solid"/>
                      <a:miter lim="800000"/>
                      <a:headEnd len="sm" w="sm" type="none"/>
                      <a:tailEnd len="sm" w="sm" type="none"/>
                    </a:ln>
                  </p:spPr>
                </p:cxnSp>
                <p:cxnSp>
                  <p:nvCxnSpPr>
                    <p:cNvPr id="630" name="Google Shape;630;p19"/>
                    <p:cNvCxnSpPr>
                      <a:stCxn id="631" idx="2"/>
                    </p:cNvCxnSpPr>
                    <p:nvPr/>
                  </p:nvCxnSpPr>
                  <p:spPr>
                    <a:xfrm rot="10800000">
                      <a:off x="954992" y="3121740"/>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632" name="Google Shape;632;p19"/>
                    <p:cNvCxnSpPr>
                      <a:stCxn id="633" idx="2"/>
                    </p:cNvCxnSpPr>
                    <p:nvPr/>
                  </p:nvCxnSpPr>
                  <p:spPr>
                    <a:xfrm rot="10800000">
                      <a:off x="954992" y="4672094"/>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634" name="Google Shape;634;p19"/>
                    <p:cNvCxnSpPr>
                      <a:stCxn id="631" idx="6"/>
                      <a:endCxn id="635" idx="2"/>
                    </p:cNvCxnSpPr>
                    <p:nvPr/>
                  </p:nvCxnSpPr>
                  <p:spPr>
                    <a:xfrm>
                      <a:off x="1586791" y="3121740"/>
                      <a:ext cx="1422600" cy="787200"/>
                    </a:xfrm>
                    <a:prstGeom prst="straightConnector1">
                      <a:avLst/>
                    </a:prstGeom>
                    <a:noFill/>
                    <a:ln cap="flat" cmpd="sng" w="12700">
                      <a:solidFill>
                        <a:schemeClr val="dk1"/>
                      </a:solidFill>
                      <a:prstDash val="solid"/>
                      <a:miter lim="800000"/>
                      <a:headEnd len="sm" w="sm" type="none"/>
                      <a:tailEnd len="sm" w="sm" type="none"/>
                    </a:ln>
                  </p:spPr>
                </p:cxnSp>
                <p:cxnSp>
                  <p:nvCxnSpPr>
                    <p:cNvPr id="636" name="Google Shape;636;p19"/>
                    <p:cNvCxnSpPr>
                      <a:stCxn id="633" idx="6"/>
                      <a:endCxn id="635" idx="2"/>
                    </p:cNvCxnSpPr>
                    <p:nvPr/>
                  </p:nvCxnSpPr>
                  <p:spPr>
                    <a:xfrm flipH="1" rot="10800000">
                      <a:off x="1586791" y="3908894"/>
                      <a:ext cx="1422600" cy="763200"/>
                    </a:xfrm>
                    <a:prstGeom prst="straightConnector1">
                      <a:avLst/>
                    </a:prstGeom>
                    <a:noFill/>
                    <a:ln cap="flat" cmpd="sng" w="12700">
                      <a:solidFill>
                        <a:schemeClr val="dk1"/>
                      </a:solidFill>
                      <a:prstDash val="solid"/>
                      <a:miter lim="800000"/>
                      <a:headEnd len="sm" w="sm" type="none"/>
                      <a:tailEnd len="sm" w="sm" type="none"/>
                    </a:ln>
                  </p:spPr>
                </p:cxnSp>
                <p:sp>
                  <p:nvSpPr>
                    <p:cNvPr id="631" name="Google Shape;631;p19"/>
                    <p:cNvSpPr/>
                    <p:nvPr/>
                  </p:nvSpPr>
                  <p:spPr>
                    <a:xfrm>
                      <a:off x="1406792" y="3031740"/>
                      <a:ext cx="179999" cy="179999"/>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19"/>
                    <p:cNvSpPr/>
                    <p:nvPr/>
                  </p:nvSpPr>
                  <p:spPr>
                    <a:xfrm>
                      <a:off x="1406792" y="3818994"/>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19"/>
                    <p:cNvSpPr/>
                    <p:nvPr/>
                  </p:nvSpPr>
                  <p:spPr>
                    <a:xfrm>
                      <a:off x="1406792" y="4582094"/>
                      <a:ext cx="179999" cy="179999"/>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19"/>
                    <p:cNvSpPr/>
                    <p:nvPr/>
                  </p:nvSpPr>
                  <p:spPr>
                    <a:xfrm>
                      <a:off x="3009483" y="3746994"/>
                      <a:ext cx="324000" cy="324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8" name="Google Shape;638;p19"/>
                  <p:cNvSpPr txBox="1"/>
                  <p:nvPr/>
                </p:nvSpPr>
                <p:spPr>
                  <a:xfrm>
                    <a:off x="2181580" y="2967843"/>
                    <a:ext cx="767115" cy="309259"/>
                  </a:xfrm>
                  <a:prstGeom prst="rect">
                    <a:avLst/>
                  </a:prstGeom>
                  <a:blipFill rotWithShape="1">
                    <a:blip r:embed="rId9">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39" name="Google Shape;639;p19"/>
                  <p:cNvSpPr txBox="1"/>
                  <p:nvPr/>
                </p:nvSpPr>
                <p:spPr>
                  <a:xfrm>
                    <a:off x="2439989" y="3750953"/>
                    <a:ext cx="508704" cy="309259"/>
                  </a:xfrm>
                  <a:prstGeom prst="rect">
                    <a:avLst/>
                  </a:prstGeom>
                  <a:blipFill rotWithShape="1">
                    <a:blip r:embed="rId10">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0" name="Google Shape;640;p19"/>
                  <p:cNvSpPr txBox="1"/>
                  <p:nvPr/>
                </p:nvSpPr>
                <p:spPr>
                  <a:xfrm>
                    <a:off x="2439989" y="4517466"/>
                    <a:ext cx="508704" cy="309259"/>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1" name="Google Shape;641;p19"/>
                  <p:cNvSpPr txBox="1"/>
                  <p:nvPr/>
                </p:nvSpPr>
                <p:spPr>
                  <a:xfrm>
                    <a:off x="5919204" y="3797861"/>
                    <a:ext cx="171938" cy="215444"/>
                  </a:xfrm>
                  <a:prstGeom prst="rect">
                    <a:avLst/>
                  </a:prstGeom>
                  <a:blipFill rotWithShape="1">
                    <a:blip r:embed="rId12">
                      <a:alphaModFix/>
                    </a:blip>
                    <a:stretch>
                      <a:fillRect b="-25000" l="0" r="-4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2" name="Google Shape;642;p19"/>
                  <p:cNvSpPr txBox="1"/>
                  <p:nvPr/>
                </p:nvSpPr>
                <p:spPr>
                  <a:xfrm>
                    <a:off x="4145490" y="333832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643" name="Google Shape;643;p19"/>
                  <p:cNvSpPr txBox="1"/>
                  <p:nvPr/>
                </p:nvSpPr>
                <p:spPr>
                  <a:xfrm>
                    <a:off x="4145490" y="3755964"/>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644" name="Google Shape;644;p19"/>
                  <p:cNvSpPr txBox="1"/>
                  <p:nvPr/>
                </p:nvSpPr>
                <p:spPr>
                  <a:xfrm>
                    <a:off x="4145490" y="420737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sp>
              <p:nvSpPr>
                <p:cNvPr id="645" name="Google Shape;645;p19"/>
                <p:cNvSpPr txBox="1"/>
                <p:nvPr/>
              </p:nvSpPr>
              <p:spPr>
                <a:xfrm>
                  <a:off x="4496031" y="5998502"/>
                  <a:ext cx="1054776"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Perceptron</a:t>
                  </a:r>
                  <a:endParaRPr/>
                </a:p>
              </p:txBody>
            </p:sp>
          </p:grpSp>
        </p:grpSp>
      </p:grpSp>
      <p:sp>
        <p:nvSpPr>
          <p:cNvPr id="646" name="Google Shape;646;p19"/>
          <p:cNvSpPr/>
          <p:nvPr/>
        </p:nvSpPr>
        <p:spPr>
          <a:xfrm>
            <a:off x="1719698" y="3393295"/>
            <a:ext cx="6480722" cy="579774"/>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647" name="Google Shape;647;p19"/>
          <p:cNvGraphicFramePr/>
          <p:nvPr/>
        </p:nvGraphicFramePr>
        <p:xfrm>
          <a:off x="685800" y="1802796"/>
          <a:ext cx="3000000" cy="3000000"/>
        </p:xfrm>
        <a:graphic>
          <a:graphicData uri="http://schemas.openxmlformats.org/drawingml/2006/table">
            <a:tbl>
              <a:tblPr bandRow="1" firstRow="1">
                <a:noFill/>
                <a:tableStyleId>{B0F2CE99-B44A-4AAD-A28B-D6418A38CF92}</a:tableStyleId>
              </a:tblPr>
              <a:tblGrid>
                <a:gridCol w="474100"/>
                <a:gridCol w="474100"/>
                <a:gridCol w="474100"/>
                <a:gridCol w="2740200"/>
                <a:gridCol w="2318200"/>
              </a:tblGrid>
              <a:tr h="354300">
                <a:tc>
                  <a:txBody>
                    <a:bodyPr/>
                    <a:lstStyle/>
                    <a:p>
                      <a:pPr indent="0" lvl="0" marL="0" marR="0" rtl="0" algn="ctr">
                        <a:lnSpc>
                          <a:spcPct val="100000"/>
                        </a:lnSpc>
                        <a:spcBef>
                          <a:spcPts val="0"/>
                        </a:spcBef>
                        <a:spcAft>
                          <a:spcPts val="0"/>
                        </a:spcAft>
                        <a:buClr>
                          <a:srgbClr val="262626"/>
                        </a:buClr>
                        <a:buSzPts val="1300"/>
                        <a:buFont typeface="Arial"/>
                        <a:buNone/>
                      </a:pPr>
                      <a:r>
                        <a:rPr b="1" i="0" lang="en-US" sz="1300" u="none" cap="none" strike="noStrike">
                          <a:solidFill>
                            <a:srgbClr val="262626"/>
                          </a:solidFill>
                          <a:latin typeface="Arial"/>
                          <a:ea typeface="Arial"/>
                          <a:cs typeface="Arial"/>
                          <a:sym typeface="Arial"/>
                        </a:rPr>
                        <a:t>x1</a:t>
                      </a:r>
                      <a:endParaRPr b="1" i="0" sz="1300" u="none" cap="none" strike="noStrike">
                        <a:solidFill>
                          <a:srgbClr val="262626"/>
                        </a:solidFill>
                        <a:latin typeface="Arial"/>
                        <a:ea typeface="Arial"/>
                        <a:cs typeface="Arial"/>
                        <a:sym typeface="Arial"/>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E75B5"/>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x1</a:t>
                      </a:r>
                      <a:endParaRPr b="1" sz="1300">
                        <a:solidFill>
                          <a:srgbClr val="262626"/>
                        </a:solidFill>
                        <a:latin typeface="Arial"/>
                        <a:ea typeface="Arial"/>
                        <a:cs typeface="Arial"/>
                        <a:sym typeface="Arial"/>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7030A0"/>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x2</a:t>
                      </a:r>
                      <a:endParaRPr b="1" sz="1300">
                        <a:solidFill>
                          <a:srgbClr val="262626"/>
                        </a:solidFill>
                        <a:latin typeface="Arial"/>
                        <a:ea typeface="Arial"/>
                        <a:cs typeface="Arial"/>
                        <a:sym typeface="Arial"/>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CC0099"/>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Value before running threshold function </a:t>
                      </a:r>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37519"/>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Value after running threshold function </a:t>
                      </a:r>
                      <a:endParaRPr b="1" sz="1300">
                        <a:solidFill>
                          <a:srgbClr val="262626"/>
                        </a:solidFill>
                        <a:latin typeface="Arial"/>
                        <a:ea typeface="Arial"/>
                        <a:cs typeface="Arial"/>
                        <a:sym typeface="Arial"/>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58125">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0" marB="0" marR="36000" marL="36000" anchor="ctr">
                    <a:lnL cap="flat" cmpd="sng" w="12700">
                      <a:solidFill>
                        <a:srgbClr val="2E75B5"/>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2E75B5"/>
                      </a:solidFill>
                      <a:prstDash val="solid"/>
                      <a:round/>
                      <a:headEnd len="sm" w="sm" type="none"/>
                      <a:tailEnd len="sm" w="sm" type="none"/>
                    </a:lnT>
                    <a:lnB cap="flat" cmpd="sng" w="12700">
                      <a:solidFill>
                        <a:srgbClr val="2E75B5"/>
                      </a:solidFill>
                      <a:prstDash val="solid"/>
                      <a:round/>
                      <a:headEnd len="sm" w="sm" type="none"/>
                      <a:tailEnd len="sm" w="sm" type="none"/>
                    </a:lnB>
                    <a:solidFill>
                      <a:srgbClr val="DDEAF6"/>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0" marB="0" marR="72000" marL="72000" anchor="ctr">
                    <a:lnL cap="flat" cmpd="sng" w="12700">
                      <a:solidFill>
                        <a:srgbClr val="7030A0"/>
                      </a:solidFill>
                      <a:prstDash val="solid"/>
                      <a:round/>
                      <a:headEnd len="sm" w="sm" type="none"/>
                      <a:tailEnd len="sm" w="sm" type="none"/>
                    </a:lnL>
                    <a:lnR cap="flat" cmpd="sng" w="12700">
                      <a:solidFill>
                        <a:srgbClr val="CC0099"/>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solidFill>
                      <a:srgbClr val="E8D9F3"/>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0" marB="0" marR="72000" marL="72000" anchor="ctr">
                    <a:lnL cap="flat" cmpd="sng" w="12700">
                      <a:solidFill>
                        <a:srgbClr val="CC0099"/>
                      </a:solidFill>
                      <a:prstDash val="solid"/>
                      <a:round/>
                      <a:headEnd len="sm" w="sm" type="none"/>
                      <a:tailEnd len="sm" w="sm" type="none"/>
                    </a:lnL>
                    <a:lnR cap="flat" cmpd="sng" w="12700">
                      <a:solidFill>
                        <a:srgbClr val="237519"/>
                      </a:solidFill>
                      <a:prstDash val="solid"/>
                      <a:round/>
                      <a:headEnd len="sm" w="sm" type="none"/>
                      <a:tailEnd len="sm" w="sm" type="none"/>
                    </a:lnR>
                    <a:lnT cap="flat" cmpd="sng" w="12700">
                      <a:solidFill>
                        <a:srgbClr val="CC0099"/>
                      </a:solidFill>
                      <a:prstDash val="solid"/>
                      <a:round/>
                      <a:headEnd len="sm" w="sm" type="none"/>
                      <a:tailEnd len="sm" w="sm" type="none"/>
                    </a:lnT>
                    <a:lnB cap="flat" cmpd="sng" w="12700">
                      <a:solidFill>
                        <a:srgbClr val="CC0099"/>
                      </a:solidFill>
                      <a:prstDash val="solid"/>
                      <a:round/>
                      <a:headEnd len="sm" w="sm" type="none"/>
                      <a:tailEnd len="sm" w="sm" type="none"/>
                    </a:lnB>
                    <a:solidFill>
                      <a:srgbClr val="FFDDF6"/>
                    </a:solidFill>
                  </a:tcPr>
                </a:tc>
                <a:tc>
                  <a:txBody>
                    <a:bodyPr/>
                    <a:lstStyle/>
                    <a:p>
                      <a:pPr indent="0" lvl="1" marL="0" marR="0" rtl="0" algn="l">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a:t>
                      </a:r>
                      <a:r>
                        <a:rPr lang="en-US" sz="1300" u="none" cap="none" strike="noStrike">
                          <a:solidFill>
                            <a:srgbClr val="2E75B5"/>
                          </a:solidFill>
                          <a:latin typeface="Arial"/>
                          <a:ea typeface="Arial"/>
                          <a:cs typeface="Arial"/>
                          <a:sym typeface="Arial"/>
                        </a:rPr>
                        <a:t>$A$2</a:t>
                      </a:r>
                      <a:r>
                        <a:rPr lang="en-US" sz="1300" u="none" cap="none" strike="noStrike">
                          <a:solidFill>
                            <a:srgbClr val="262626"/>
                          </a:solidFill>
                          <a:latin typeface="Arial"/>
                          <a:ea typeface="Arial"/>
                          <a:cs typeface="Arial"/>
                          <a:sym typeface="Arial"/>
                        </a:rPr>
                        <a:t>*</a:t>
                      </a:r>
                      <a:r>
                        <a:rPr lang="en-US" sz="1300" u="none" cap="none" strike="noStrike">
                          <a:solidFill>
                            <a:srgbClr val="FF0000"/>
                          </a:solidFill>
                          <a:latin typeface="Arial"/>
                          <a:ea typeface="Arial"/>
                          <a:cs typeface="Arial"/>
                          <a:sym typeface="Arial"/>
                        </a:rPr>
                        <a:t>$C$7</a:t>
                      </a:r>
                      <a:r>
                        <a:rPr lang="en-US" sz="1300" u="none" cap="none" strike="noStrike">
                          <a:solidFill>
                            <a:srgbClr val="262626"/>
                          </a:solidFill>
                          <a:latin typeface="Arial"/>
                          <a:ea typeface="Arial"/>
                          <a:cs typeface="Arial"/>
                          <a:sym typeface="Arial"/>
                        </a:rPr>
                        <a:t>+</a:t>
                      </a:r>
                      <a:r>
                        <a:rPr lang="en-US" sz="1300" u="none" cap="none" strike="noStrike">
                          <a:solidFill>
                            <a:srgbClr val="7030A0"/>
                          </a:solidFill>
                          <a:latin typeface="Arial"/>
                          <a:ea typeface="Arial"/>
                          <a:cs typeface="Arial"/>
                          <a:sym typeface="Arial"/>
                        </a:rPr>
                        <a:t>B2</a:t>
                      </a:r>
                      <a:r>
                        <a:rPr lang="en-US" sz="1300" u="none" cap="none" strike="noStrike">
                          <a:solidFill>
                            <a:srgbClr val="262626"/>
                          </a:solidFill>
                          <a:latin typeface="Arial"/>
                          <a:ea typeface="Arial"/>
                          <a:cs typeface="Arial"/>
                          <a:sym typeface="Arial"/>
                        </a:rPr>
                        <a:t>*</a:t>
                      </a:r>
                      <a:r>
                        <a:rPr lang="en-US" sz="1300" u="none" cap="none" strike="noStrike">
                          <a:solidFill>
                            <a:srgbClr val="548135"/>
                          </a:solidFill>
                          <a:latin typeface="Arial"/>
                          <a:ea typeface="Arial"/>
                          <a:cs typeface="Arial"/>
                          <a:sym typeface="Arial"/>
                        </a:rPr>
                        <a:t>$C$8</a:t>
                      </a:r>
                      <a:r>
                        <a:rPr lang="en-US" sz="1300" u="none" cap="none" strike="noStrike">
                          <a:solidFill>
                            <a:srgbClr val="262626"/>
                          </a:solidFill>
                          <a:latin typeface="Arial"/>
                          <a:ea typeface="Arial"/>
                          <a:cs typeface="Arial"/>
                          <a:sym typeface="Arial"/>
                        </a:rPr>
                        <a:t>+</a:t>
                      </a:r>
                      <a:r>
                        <a:rPr lang="en-US" sz="1300" u="none" cap="none" strike="noStrike">
                          <a:solidFill>
                            <a:srgbClr val="CC0099"/>
                          </a:solidFill>
                          <a:latin typeface="Arial"/>
                          <a:ea typeface="Arial"/>
                          <a:cs typeface="Arial"/>
                          <a:sym typeface="Arial"/>
                        </a:rPr>
                        <a:t>C2</a:t>
                      </a:r>
                      <a:r>
                        <a:rPr lang="en-US" sz="1300" u="none" cap="none" strike="noStrike">
                          <a:solidFill>
                            <a:srgbClr val="262626"/>
                          </a:solidFill>
                          <a:latin typeface="Arial"/>
                          <a:ea typeface="Arial"/>
                          <a:cs typeface="Arial"/>
                          <a:sym typeface="Arial"/>
                        </a:rPr>
                        <a:t>*</a:t>
                      </a:r>
                      <a:r>
                        <a:rPr lang="en-US" sz="1300" u="none" cap="none" strike="noStrike">
                          <a:solidFill>
                            <a:srgbClr val="C55A11"/>
                          </a:solidFill>
                          <a:latin typeface="Arial"/>
                          <a:ea typeface="Arial"/>
                          <a:cs typeface="Arial"/>
                          <a:sym typeface="Arial"/>
                        </a:rPr>
                        <a:t>$C$9</a:t>
                      </a:r>
                      <a:endParaRPr sz="1300" u="none" cap="none" strike="noStrike">
                        <a:solidFill>
                          <a:srgbClr val="C55A11"/>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12700">
                      <a:solidFill>
                        <a:srgbClr val="237519"/>
                      </a:solidFill>
                      <a:prstDash val="solid"/>
                      <a:round/>
                      <a:headEnd len="sm" w="sm" type="none"/>
                      <a:tailEnd len="sm" w="sm" type="none"/>
                    </a:lnR>
                    <a:lnT cap="flat" cmpd="sng" w="12700">
                      <a:solidFill>
                        <a:srgbClr val="237519"/>
                      </a:solidFill>
                      <a:prstDash val="solid"/>
                      <a:round/>
                      <a:headEnd len="sm" w="sm" type="none"/>
                      <a:tailEnd len="sm" w="sm" type="none"/>
                    </a:lnT>
                    <a:lnB cap="flat" cmpd="sng" w="12700">
                      <a:solidFill>
                        <a:srgbClr val="237519"/>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=IF(D2&gt;=0,1,-1)</a:t>
                      </a:r>
                      <a:endParaRPr sz="1300" u="none" cap="none" strike="noStrike">
                        <a:solidFill>
                          <a:srgbClr val="262626"/>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8125">
                <a:tc>
                  <a:txBody>
                    <a:bodyPr/>
                    <a:lstStyle/>
                    <a:p>
                      <a:pPr indent="0" lvl="1" marL="0" marR="0" rtl="0" algn="ctr">
                        <a:spcBef>
                          <a:spcPts val="0"/>
                        </a:spcBef>
                        <a:spcAft>
                          <a:spcPts val="0"/>
                        </a:spcAft>
                        <a:buClr>
                          <a:srgbClr val="193EB0"/>
                        </a:buClr>
                        <a:buSzPts val="1300"/>
                        <a:buFont typeface="Arial"/>
                        <a:buNone/>
                      </a:pPr>
                      <a:r>
                        <a:t/>
                      </a:r>
                      <a:endParaRPr sz="13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E75B5"/>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7030A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CC0099"/>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=$A$2*$C$7+B3*$C$8+C3*$C$9</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37519"/>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=IF(D3&gt;=0,1,-1)</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8125">
                <a:tc>
                  <a:txBody>
                    <a:bodyPr/>
                    <a:lstStyle/>
                    <a:p>
                      <a:pPr indent="0" lvl="1" marL="0" marR="0" rtl="0" algn="ctr">
                        <a:spcBef>
                          <a:spcPts val="0"/>
                        </a:spcBef>
                        <a:spcAft>
                          <a:spcPts val="0"/>
                        </a:spcAft>
                        <a:buClr>
                          <a:srgbClr val="193EB0"/>
                        </a:buClr>
                        <a:buSzPts val="1300"/>
                        <a:buFont typeface="Arial"/>
                        <a:buNone/>
                      </a:pPr>
                      <a:r>
                        <a:t/>
                      </a:r>
                      <a:endParaRPr sz="13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=$A$2*$C$7+B4*$C$8+C4*$C$9</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=IF(D4&gt;=0,1,-1)</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8125">
                <a:tc>
                  <a:txBody>
                    <a:bodyPr/>
                    <a:lstStyle/>
                    <a:p>
                      <a:pPr indent="0" lvl="1" marL="0" marR="0" rtl="0" algn="ctr">
                        <a:spcBef>
                          <a:spcPts val="0"/>
                        </a:spcBef>
                        <a:spcAft>
                          <a:spcPts val="0"/>
                        </a:spcAft>
                        <a:buClr>
                          <a:srgbClr val="193EB0"/>
                        </a:buClr>
                        <a:buSzPts val="1300"/>
                        <a:buFont typeface="Arial"/>
                        <a:buNone/>
                      </a:pPr>
                      <a:r>
                        <a:t/>
                      </a:r>
                      <a:endParaRPr sz="13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=$A$2*$C$7+B8*$C$8+C5*$C$9</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=IF(D5&gt;=0,1,-1)</a:t>
                      </a:r>
                      <a:endParaRPr b="0" i="0" sz="13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648" name="Google Shape;648;p19"/>
          <p:cNvGraphicFramePr/>
          <p:nvPr/>
        </p:nvGraphicFramePr>
        <p:xfrm>
          <a:off x="7453007" y="2474612"/>
          <a:ext cx="3000000" cy="3000000"/>
        </p:xfrm>
        <a:graphic>
          <a:graphicData uri="http://schemas.openxmlformats.org/drawingml/2006/table">
            <a:tbl>
              <a:tblPr bandRow="1" firstRow="1">
                <a:noFill/>
                <a:tableStyleId>{B0F2CE99-B44A-4AAD-A28B-D6418A38CF92}</a:tableStyleId>
              </a:tblPr>
              <a:tblGrid>
                <a:gridCol w="580450"/>
                <a:gridCol w="580450"/>
              </a:tblGrid>
              <a:tr h="253125">
                <a:tc>
                  <a:txBody>
                    <a:bodyPr/>
                    <a:lstStyle/>
                    <a:p>
                      <a:pPr indent="0" lvl="0" marL="0" marR="0" rtl="0" algn="ctr">
                        <a:lnSpc>
                          <a:spcPct val="100000"/>
                        </a:lnSpc>
                        <a:spcBef>
                          <a:spcPts val="0"/>
                        </a:spcBef>
                        <a:spcAft>
                          <a:spcPts val="0"/>
                        </a:spcAft>
                        <a:buClr>
                          <a:srgbClr val="262626"/>
                        </a:buClr>
                        <a:buSzPts val="1300"/>
                        <a:buFont typeface="Arial"/>
                        <a:buNone/>
                      </a:pPr>
                      <a:r>
                        <a:rPr b="1" i="0" lang="en-US" sz="1300" u="none" cap="none" strike="noStrike">
                          <a:solidFill>
                            <a:srgbClr val="262626"/>
                          </a:solidFill>
                          <a:latin typeface="Arial"/>
                          <a:ea typeface="Arial"/>
                          <a:cs typeface="Arial"/>
                          <a:sym typeface="Arial"/>
                        </a:rPr>
                        <a:t>w1</a:t>
                      </a:r>
                      <a:endParaRPr b="1" i="0" sz="13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-0.5</a:t>
                      </a:r>
                      <a:endParaRPr sz="1300" u="none" cap="none" strike="noStrike">
                        <a:solidFill>
                          <a:srgbClr val="262626"/>
                        </a:solidFill>
                        <a:latin typeface="Arial"/>
                        <a:ea typeface="Arial"/>
                        <a:cs typeface="Arial"/>
                        <a:sym typeface="Arial"/>
                      </a:endParaRPr>
                    </a:p>
                  </a:txBody>
                  <a:tcPr marT="0" marB="0" marR="72000" marL="7200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548135"/>
                      </a:solidFill>
                      <a:prstDash val="solid"/>
                      <a:round/>
                      <a:headEnd len="sm" w="sm" type="none"/>
                      <a:tailEnd len="sm" w="sm" type="none"/>
                    </a:lnB>
                    <a:solidFill>
                      <a:srgbClr val="FFE7E7"/>
                    </a:solidFill>
                  </a:tcPr>
                </a:tc>
              </a:tr>
              <a:tr h="253125">
                <a:tc>
                  <a:txBody>
                    <a:bodyPr/>
                    <a:lstStyle/>
                    <a:p>
                      <a:pPr indent="0" lvl="0" marL="0" marR="0" rtl="0" algn="ctr">
                        <a:lnSpc>
                          <a:spcPct val="100000"/>
                        </a:lnSpc>
                        <a:spcBef>
                          <a:spcPts val="0"/>
                        </a:spcBef>
                        <a:spcAft>
                          <a:spcPts val="0"/>
                        </a:spcAft>
                        <a:buClr>
                          <a:srgbClr val="262626"/>
                        </a:buClr>
                        <a:buSzPts val="1300"/>
                        <a:buFont typeface="Arial"/>
                        <a:buNone/>
                      </a:pPr>
                      <a:r>
                        <a:rPr b="1" i="0" lang="en-US" sz="1300" u="none" cap="none" strike="noStrike">
                          <a:solidFill>
                            <a:srgbClr val="262626"/>
                          </a:solidFill>
                          <a:latin typeface="Arial"/>
                          <a:ea typeface="Arial"/>
                          <a:cs typeface="Arial"/>
                          <a:sym typeface="Arial"/>
                        </a:rPr>
                        <a:t>w2</a:t>
                      </a:r>
                      <a:endParaRPr b="1" i="0" sz="13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12700">
                      <a:solidFill>
                        <a:srgbClr val="54813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lnL cap="flat" cmpd="sng" w="12700">
                      <a:solidFill>
                        <a:srgbClr val="548135"/>
                      </a:solidFill>
                      <a:prstDash val="solid"/>
                      <a:round/>
                      <a:headEnd len="sm" w="sm" type="none"/>
                      <a:tailEnd len="sm" w="sm" type="none"/>
                    </a:lnL>
                    <a:lnR cap="flat" cmpd="sng" w="12700">
                      <a:solidFill>
                        <a:srgbClr val="548135"/>
                      </a:solidFill>
                      <a:prstDash val="solid"/>
                      <a:round/>
                      <a:headEnd len="sm" w="sm" type="none"/>
                      <a:tailEnd len="sm" w="sm" type="none"/>
                    </a:lnR>
                    <a:lnT cap="flat" cmpd="sng" w="12700">
                      <a:solidFill>
                        <a:srgbClr val="548135"/>
                      </a:solidFill>
                      <a:prstDash val="solid"/>
                      <a:round/>
                      <a:headEnd len="sm" w="sm" type="none"/>
                      <a:tailEnd len="sm" w="sm" type="none"/>
                    </a:lnT>
                    <a:lnB cap="flat" cmpd="sng" w="12700">
                      <a:solidFill>
                        <a:srgbClr val="C55A11"/>
                      </a:solidFill>
                      <a:prstDash val="solid"/>
                      <a:round/>
                      <a:headEnd len="sm" w="sm" type="none"/>
                      <a:tailEnd len="sm" w="sm" type="none"/>
                    </a:lnB>
                    <a:solidFill>
                      <a:srgbClr val="E1EFD8"/>
                    </a:solidFill>
                  </a:tcPr>
                </a:tc>
              </a:tr>
              <a:tr h="253125">
                <a:tc>
                  <a:txBody>
                    <a:bodyPr/>
                    <a:lstStyle/>
                    <a:p>
                      <a:pPr indent="0" lvl="0" marL="0" marR="0" rtl="0" algn="ctr">
                        <a:lnSpc>
                          <a:spcPct val="100000"/>
                        </a:lnSpc>
                        <a:spcBef>
                          <a:spcPts val="0"/>
                        </a:spcBef>
                        <a:spcAft>
                          <a:spcPts val="0"/>
                        </a:spcAft>
                        <a:buClr>
                          <a:srgbClr val="262626"/>
                        </a:buClr>
                        <a:buSzPts val="1300"/>
                        <a:buFont typeface="Arial"/>
                        <a:buNone/>
                      </a:pPr>
                      <a:r>
                        <a:rPr b="1" i="0" lang="en-US" sz="1300" u="none" cap="none" strike="noStrike">
                          <a:solidFill>
                            <a:srgbClr val="262626"/>
                          </a:solidFill>
                          <a:latin typeface="Arial"/>
                          <a:ea typeface="Arial"/>
                          <a:cs typeface="Arial"/>
                          <a:sym typeface="Arial"/>
                        </a:rPr>
                        <a:t>w3</a:t>
                      </a:r>
                      <a:endParaRPr b="1" i="0" sz="13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12700">
                      <a:solidFill>
                        <a:srgbClr val="C55A11"/>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0" marB="0" marR="72000" marL="72000">
                    <a:lnL cap="flat" cmpd="sng" w="12700">
                      <a:solidFill>
                        <a:srgbClr val="C55A11"/>
                      </a:solidFill>
                      <a:prstDash val="solid"/>
                      <a:round/>
                      <a:headEnd len="sm" w="sm" type="none"/>
                      <a:tailEnd len="sm" w="sm" type="none"/>
                    </a:lnL>
                    <a:lnR cap="flat" cmpd="sng" w="12700">
                      <a:solidFill>
                        <a:srgbClr val="C55A11"/>
                      </a:solidFill>
                      <a:prstDash val="solid"/>
                      <a:round/>
                      <a:headEnd len="sm" w="sm" type="none"/>
                      <a:tailEnd len="sm" w="sm" type="none"/>
                    </a:lnR>
                    <a:lnT cap="flat" cmpd="sng" w="12700">
                      <a:solidFill>
                        <a:srgbClr val="C55A11"/>
                      </a:solidFill>
                      <a:prstDash val="solid"/>
                      <a:round/>
                      <a:headEnd len="sm" w="sm" type="none"/>
                      <a:tailEnd len="sm" w="sm" type="none"/>
                    </a:lnT>
                    <a:lnB cap="flat" cmpd="sng" w="12700">
                      <a:solidFill>
                        <a:srgbClr val="C55A11"/>
                      </a:solidFill>
                      <a:prstDash val="solid"/>
                      <a:round/>
                      <a:headEnd len="sm" w="sm" type="none"/>
                      <a:tailEnd len="sm" w="sm" type="none"/>
                    </a:lnB>
                    <a:solidFill>
                      <a:srgbClr val="FBE4D4"/>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grpSp>
        <p:nvGrpSpPr>
          <p:cNvPr id="4657" name="Google Shape;4657;p190"/>
          <p:cNvGrpSpPr/>
          <p:nvPr/>
        </p:nvGrpSpPr>
        <p:grpSpPr>
          <a:xfrm>
            <a:off x="559817" y="1428745"/>
            <a:ext cx="8783192" cy="215444"/>
            <a:chOff x="559817" y="2136914"/>
            <a:chExt cx="8783192" cy="215444"/>
          </a:xfrm>
        </p:grpSpPr>
        <p:sp>
          <p:nvSpPr>
            <p:cNvPr id="4658" name="Google Shape;4658;p1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59" name="Google Shape;4659;p19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a:t>
              </a:r>
              <a:endParaRPr/>
            </a:p>
          </p:txBody>
        </p:sp>
      </p:grpSp>
      <p:grpSp>
        <p:nvGrpSpPr>
          <p:cNvPr id="4660" name="Google Shape;4660;p190"/>
          <p:cNvGrpSpPr/>
          <p:nvPr/>
        </p:nvGrpSpPr>
        <p:grpSpPr>
          <a:xfrm>
            <a:off x="450000" y="450000"/>
            <a:ext cx="9018000" cy="276999"/>
            <a:chOff x="450000" y="450000"/>
            <a:chExt cx="9018000" cy="276999"/>
          </a:xfrm>
        </p:grpSpPr>
        <p:sp>
          <p:nvSpPr>
            <p:cNvPr id="4661" name="Google Shape;4661;p1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62" name="Google Shape;4662;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663" name="Google Shape;4663;p190"/>
          <p:cNvGrpSpPr/>
          <p:nvPr/>
        </p:nvGrpSpPr>
        <p:grpSpPr>
          <a:xfrm>
            <a:off x="685802" y="1806767"/>
            <a:ext cx="8658224" cy="2414321"/>
            <a:chOff x="685802" y="1806767"/>
            <a:chExt cx="8658224" cy="2414321"/>
          </a:xfrm>
        </p:grpSpPr>
        <p:sp>
          <p:nvSpPr>
            <p:cNvPr id="4664" name="Google Shape;4664;p190"/>
            <p:cNvSpPr/>
            <p:nvPr/>
          </p:nvSpPr>
          <p:spPr>
            <a:xfrm>
              <a:off x="685802" y="1806767"/>
              <a:ext cx="8658224" cy="24143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65" name="Google Shape;4665;p190"/>
            <p:cNvPicPr preferRelativeResize="0"/>
            <p:nvPr/>
          </p:nvPicPr>
          <p:blipFill rotWithShape="1">
            <a:blip r:embed="rId3">
              <a:alphaModFix/>
            </a:blip>
            <a:srcRect b="0" l="0" r="13154" t="0"/>
            <a:stretch/>
          </p:blipFill>
          <p:spPr>
            <a:xfrm>
              <a:off x="742950" y="1863703"/>
              <a:ext cx="8600059" cy="2298394"/>
            </a:xfrm>
            <a:prstGeom prst="rect">
              <a:avLst/>
            </a:prstGeom>
            <a:noFill/>
            <a:ln>
              <a:noFill/>
            </a:ln>
          </p:spPr>
        </p:pic>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0" name="Shape 4670"/>
        <p:cNvGrpSpPr/>
        <p:nvPr/>
      </p:nvGrpSpPr>
      <p:grpSpPr>
        <a:xfrm>
          <a:off x="0" y="0"/>
          <a:ext cx="0" cy="0"/>
          <a:chOff x="0" y="0"/>
          <a:chExt cx="0" cy="0"/>
        </a:xfrm>
      </p:grpSpPr>
      <p:grpSp>
        <p:nvGrpSpPr>
          <p:cNvPr id="4671" name="Google Shape;4671;p191"/>
          <p:cNvGrpSpPr/>
          <p:nvPr/>
        </p:nvGrpSpPr>
        <p:grpSpPr>
          <a:xfrm>
            <a:off x="559817" y="1428745"/>
            <a:ext cx="8783192" cy="215444"/>
            <a:chOff x="559817" y="2136914"/>
            <a:chExt cx="8783192" cy="215444"/>
          </a:xfrm>
        </p:grpSpPr>
        <p:sp>
          <p:nvSpPr>
            <p:cNvPr id="4672" name="Google Shape;4672;p1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73" name="Google Shape;4673;p19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a:t>
              </a:r>
              <a:endParaRPr/>
            </a:p>
          </p:txBody>
        </p:sp>
      </p:grpSp>
      <p:grpSp>
        <p:nvGrpSpPr>
          <p:cNvPr id="4674" name="Google Shape;4674;p191"/>
          <p:cNvGrpSpPr/>
          <p:nvPr/>
        </p:nvGrpSpPr>
        <p:grpSpPr>
          <a:xfrm>
            <a:off x="450000" y="450000"/>
            <a:ext cx="9018000" cy="276999"/>
            <a:chOff x="450000" y="450000"/>
            <a:chExt cx="9018000" cy="276999"/>
          </a:xfrm>
        </p:grpSpPr>
        <p:sp>
          <p:nvSpPr>
            <p:cNvPr id="4675" name="Google Shape;4675;p1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76" name="Google Shape;4676;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677" name="Google Shape;4677;p191"/>
          <p:cNvGrpSpPr/>
          <p:nvPr/>
        </p:nvGrpSpPr>
        <p:grpSpPr>
          <a:xfrm>
            <a:off x="685801" y="1700808"/>
            <a:ext cx="8658224" cy="4536504"/>
            <a:chOff x="685801" y="1700808"/>
            <a:chExt cx="8658224" cy="4536504"/>
          </a:xfrm>
        </p:grpSpPr>
        <p:sp>
          <p:nvSpPr>
            <p:cNvPr id="4678" name="Google Shape;4678;p19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Bring in the data.</a:t>
              </a:r>
              <a:endParaRPr/>
            </a:p>
          </p:txBody>
        </p:sp>
        <p:sp>
          <p:nvSpPr>
            <p:cNvPr id="4679" name="Google Shape;4679;p191"/>
            <p:cNvSpPr/>
            <p:nvPr/>
          </p:nvSpPr>
          <p:spPr>
            <a:xfrm>
              <a:off x="685801" y="2052206"/>
              <a:ext cx="8658224" cy="7607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0" name="Google Shape;4680;p191"/>
            <p:cNvSpPr/>
            <p:nvPr/>
          </p:nvSpPr>
          <p:spPr>
            <a:xfrm>
              <a:off x="702940" y="296094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View the shapes.</a:t>
              </a:r>
              <a:endParaRPr/>
            </a:p>
          </p:txBody>
        </p:sp>
        <p:sp>
          <p:nvSpPr>
            <p:cNvPr id="4681" name="Google Shape;4681;p191"/>
            <p:cNvSpPr/>
            <p:nvPr/>
          </p:nvSpPr>
          <p:spPr>
            <a:xfrm>
              <a:off x="685801" y="3312345"/>
              <a:ext cx="8658224" cy="29249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82" name="Google Shape;4682;p191"/>
            <p:cNvPicPr preferRelativeResize="0"/>
            <p:nvPr/>
          </p:nvPicPr>
          <p:blipFill rotWithShape="1">
            <a:blip r:embed="rId3">
              <a:alphaModFix/>
            </a:blip>
            <a:srcRect b="50356" l="874" r="23537" t="4281"/>
            <a:stretch/>
          </p:blipFill>
          <p:spPr>
            <a:xfrm>
              <a:off x="810952" y="2122984"/>
              <a:ext cx="8533073" cy="599896"/>
            </a:xfrm>
            <a:prstGeom prst="rect">
              <a:avLst/>
            </a:prstGeom>
            <a:noFill/>
            <a:ln>
              <a:noFill/>
            </a:ln>
          </p:spPr>
        </p:pic>
        <p:pic>
          <p:nvPicPr>
            <p:cNvPr id="4683" name="Google Shape;4683;p191"/>
            <p:cNvPicPr preferRelativeResize="0"/>
            <p:nvPr/>
          </p:nvPicPr>
          <p:blipFill rotWithShape="1">
            <a:blip r:embed="rId4">
              <a:alphaModFix/>
            </a:blip>
            <a:srcRect b="81104" l="868" r="22692" t="0"/>
            <a:stretch/>
          </p:blipFill>
          <p:spPr>
            <a:xfrm>
              <a:off x="810952" y="2096852"/>
              <a:ext cx="8533073" cy="649388"/>
            </a:xfrm>
            <a:prstGeom prst="rect">
              <a:avLst/>
            </a:prstGeom>
            <a:noFill/>
            <a:ln>
              <a:noFill/>
            </a:ln>
          </p:spPr>
        </p:pic>
        <p:pic>
          <p:nvPicPr>
            <p:cNvPr id="4684" name="Google Shape;4684;p191"/>
            <p:cNvPicPr preferRelativeResize="0"/>
            <p:nvPr/>
          </p:nvPicPr>
          <p:blipFill rotWithShape="1">
            <a:blip r:embed="rId4">
              <a:alphaModFix/>
            </a:blip>
            <a:srcRect b="955" l="885" r="22675" t="18736"/>
            <a:stretch/>
          </p:blipFill>
          <p:spPr>
            <a:xfrm>
              <a:off x="810952" y="3384718"/>
              <a:ext cx="8533073" cy="2759899"/>
            </a:xfrm>
            <a:prstGeom prst="rect">
              <a:avLst/>
            </a:prstGeom>
            <a:noFill/>
            <a:ln>
              <a:noFill/>
            </a:ln>
          </p:spPr>
        </p:pic>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9" name="Shape 4689"/>
        <p:cNvGrpSpPr/>
        <p:nvPr/>
      </p:nvGrpSpPr>
      <p:grpSpPr>
        <a:xfrm>
          <a:off x="0" y="0"/>
          <a:ext cx="0" cy="0"/>
          <a:chOff x="0" y="0"/>
          <a:chExt cx="0" cy="0"/>
        </a:xfrm>
      </p:grpSpPr>
      <p:grpSp>
        <p:nvGrpSpPr>
          <p:cNvPr id="4690" name="Google Shape;4690;p192"/>
          <p:cNvGrpSpPr/>
          <p:nvPr/>
        </p:nvGrpSpPr>
        <p:grpSpPr>
          <a:xfrm>
            <a:off x="559817" y="1428745"/>
            <a:ext cx="8783192" cy="215444"/>
            <a:chOff x="559817" y="2136914"/>
            <a:chExt cx="8783192" cy="215444"/>
          </a:xfrm>
        </p:grpSpPr>
        <p:sp>
          <p:nvSpPr>
            <p:cNvPr id="4691" name="Google Shape;4691;p1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92" name="Google Shape;4692;p19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Visualizing the data</a:t>
              </a:r>
              <a:endParaRPr/>
            </a:p>
          </p:txBody>
        </p:sp>
      </p:grpSp>
      <p:grpSp>
        <p:nvGrpSpPr>
          <p:cNvPr id="4693" name="Google Shape;4693;p192"/>
          <p:cNvGrpSpPr/>
          <p:nvPr/>
        </p:nvGrpSpPr>
        <p:grpSpPr>
          <a:xfrm>
            <a:off x="450000" y="450000"/>
            <a:ext cx="9018000" cy="276999"/>
            <a:chOff x="450000" y="450000"/>
            <a:chExt cx="9018000" cy="276999"/>
          </a:xfrm>
        </p:grpSpPr>
        <p:sp>
          <p:nvSpPr>
            <p:cNvPr id="4694" name="Google Shape;4694;p1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695" name="Google Shape;4695;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696" name="Google Shape;4696;p192"/>
          <p:cNvGrpSpPr/>
          <p:nvPr/>
        </p:nvGrpSpPr>
        <p:grpSpPr>
          <a:xfrm>
            <a:off x="685802" y="1806766"/>
            <a:ext cx="8658224" cy="4465818"/>
            <a:chOff x="685802" y="1806766"/>
            <a:chExt cx="8658224" cy="4465818"/>
          </a:xfrm>
        </p:grpSpPr>
        <p:sp>
          <p:nvSpPr>
            <p:cNvPr id="4697" name="Google Shape;4697;p192"/>
            <p:cNvSpPr/>
            <p:nvPr/>
          </p:nvSpPr>
          <p:spPr>
            <a:xfrm>
              <a:off x="685802" y="1806766"/>
              <a:ext cx="8658224" cy="35272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698" name="Google Shape;4698;p192"/>
            <p:cNvGrpSpPr/>
            <p:nvPr/>
          </p:nvGrpSpPr>
          <p:grpSpPr>
            <a:xfrm>
              <a:off x="685802" y="5455384"/>
              <a:ext cx="8658224" cy="817200"/>
              <a:chOff x="559818" y="3081411"/>
              <a:chExt cx="8658224" cy="817200"/>
            </a:xfrm>
          </p:grpSpPr>
          <p:sp>
            <p:nvSpPr>
              <p:cNvPr id="4699" name="Google Shape;4699;p192"/>
              <p:cNvSpPr/>
              <p:nvPr/>
            </p:nvSpPr>
            <p:spPr>
              <a:xfrm>
                <a:off x="559818" y="3081411"/>
                <a:ext cx="8658224" cy="817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00" name="Google Shape;4700;p192"/>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4701" name="Google Shape;4701;p192"/>
              <p:cNvSpPr txBox="1"/>
              <p:nvPr/>
            </p:nvSpPr>
            <p:spPr>
              <a:xfrm>
                <a:off x="907642" y="3168076"/>
                <a:ext cx="146951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135-1</a:t>
                </a:r>
                <a:endParaRPr/>
              </a:p>
            </p:txBody>
          </p:sp>
          <p:sp>
            <p:nvSpPr>
              <p:cNvPr id="4702" name="Google Shape;4702;p19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You may change this at will.</a:t>
                </a:r>
                <a:endParaRPr/>
              </a:p>
            </p:txBody>
          </p:sp>
        </p:grpSp>
        <p:pic>
          <p:nvPicPr>
            <p:cNvPr id="4703" name="Google Shape;4703;p192"/>
            <p:cNvPicPr preferRelativeResize="0"/>
            <p:nvPr/>
          </p:nvPicPr>
          <p:blipFill rotWithShape="1">
            <a:blip r:embed="rId4">
              <a:alphaModFix/>
            </a:blip>
            <a:srcRect b="0" l="798" r="23979" t="0"/>
            <a:stretch/>
          </p:blipFill>
          <p:spPr>
            <a:xfrm>
              <a:off x="802835" y="1860508"/>
              <a:ext cx="8541190" cy="3430720"/>
            </a:xfrm>
            <a:prstGeom prst="rect">
              <a:avLst/>
            </a:prstGeom>
            <a:noFill/>
            <a:ln>
              <a:noFill/>
            </a:ln>
          </p:spPr>
        </p:pic>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grpSp>
        <p:nvGrpSpPr>
          <p:cNvPr id="4709" name="Google Shape;4709;p193"/>
          <p:cNvGrpSpPr/>
          <p:nvPr/>
        </p:nvGrpSpPr>
        <p:grpSpPr>
          <a:xfrm>
            <a:off x="559817" y="1428745"/>
            <a:ext cx="8783192" cy="215444"/>
            <a:chOff x="559817" y="2136914"/>
            <a:chExt cx="8783192" cy="215444"/>
          </a:xfrm>
        </p:grpSpPr>
        <p:sp>
          <p:nvSpPr>
            <p:cNvPr id="4710" name="Google Shape;4710;p1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11" name="Google Shape;4711;p19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Preparing the data</a:t>
              </a:r>
              <a:endParaRPr/>
            </a:p>
          </p:txBody>
        </p:sp>
      </p:grpSp>
      <p:grpSp>
        <p:nvGrpSpPr>
          <p:cNvPr id="4712" name="Google Shape;4712;p193"/>
          <p:cNvGrpSpPr/>
          <p:nvPr/>
        </p:nvGrpSpPr>
        <p:grpSpPr>
          <a:xfrm>
            <a:off x="450000" y="450000"/>
            <a:ext cx="9018000" cy="276999"/>
            <a:chOff x="450000" y="450000"/>
            <a:chExt cx="9018000" cy="276999"/>
          </a:xfrm>
        </p:grpSpPr>
        <p:sp>
          <p:nvSpPr>
            <p:cNvPr id="4713" name="Google Shape;4713;p1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14" name="Google Shape;4714;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715" name="Google Shape;4715;p19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Scaling</a:t>
            </a:r>
            <a:endParaRPr/>
          </a:p>
        </p:txBody>
      </p:sp>
      <p:sp>
        <p:nvSpPr>
          <p:cNvPr id="4716" name="Google Shape;4716;p193"/>
          <p:cNvSpPr/>
          <p:nvPr/>
        </p:nvSpPr>
        <p:spPr>
          <a:xfrm>
            <a:off x="685801" y="2052206"/>
            <a:ext cx="8658224" cy="7607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7" name="Google Shape;4717;p193"/>
          <p:cNvSpPr/>
          <p:nvPr/>
        </p:nvSpPr>
        <p:spPr>
          <a:xfrm>
            <a:off x="702940" y="296094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Reshaping</a:t>
            </a:r>
            <a:endParaRPr/>
          </a:p>
        </p:txBody>
      </p:sp>
      <p:sp>
        <p:nvSpPr>
          <p:cNvPr id="4718" name="Google Shape;4718;p193"/>
          <p:cNvSpPr/>
          <p:nvPr/>
        </p:nvSpPr>
        <p:spPr>
          <a:xfrm>
            <a:off x="685801" y="3312345"/>
            <a:ext cx="8658224" cy="7607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19" name="Google Shape;4719;p193"/>
          <p:cNvPicPr preferRelativeResize="0"/>
          <p:nvPr/>
        </p:nvPicPr>
        <p:blipFill rotWithShape="1">
          <a:blip r:embed="rId3">
            <a:alphaModFix/>
          </a:blip>
          <a:srcRect b="45388" l="888" r="22383" t="2502"/>
          <a:stretch/>
        </p:blipFill>
        <p:spPr>
          <a:xfrm>
            <a:off x="810952" y="2122183"/>
            <a:ext cx="8533073" cy="649872"/>
          </a:xfrm>
          <a:prstGeom prst="rect">
            <a:avLst/>
          </a:prstGeom>
          <a:noFill/>
          <a:ln>
            <a:noFill/>
          </a:ln>
        </p:spPr>
      </p:pic>
      <p:pic>
        <p:nvPicPr>
          <p:cNvPr id="4720" name="Google Shape;4720;p193"/>
          <p:cNvPicPr preferRelativeResize="0"/>
          <p:nvPr/>
        </p:nvPicPr>
        <p:blipFill rotWithShape="1">
          <a:blip r:embed="rId3">
            <a:alphaModFix/>
          </a:blip>
          <a:srcRect b="1369" l="888" r="22381" t="53241"/>
          <a:stretch/>
        </p:blipFill>
        <p:spPr>
          <a:xfrm>
            <a:off x="810952" y="3403156"/>
            <a:ext cx="8533073" cy="566062"/>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grpSp>
        <p:nvGrpSpPr>
          <p:cNvPr id="4726" name="Google Shape;4726;p194"/>
          <p:cNvGrpSpPr/>
          <p:nvPr/>
        </p:nvGrpSpPr>
        <p:grpSpPr>
          <a:xfrm>
            <a:off x="559817" y="1428745"/>
            <a:ext cx="8783192" cy="215444"/>
            <a:chOff x="559817" y="2136914"/>
            <a:chExt cx="8783192" cy="215444"/>
          </a:xfrm>
        </p:grpSpPr>
        <p:sp>
          <p:nvSpPr>
            <p:cNvPr id="4727" name="Google Shape;4727;p1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28" name="Google Shape;4728;p19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Preparing the data</a:t>
              </a:r>
              <a:endParaRPr/>
            </a:p>
          </p:txBody>
        </p:sp>
      </p:grpSp>
      <p:grpSp>
        <p:nvGrpSpPr>
          <p:cNvPr id="4729" name="Google Shape;4729;p194"/>
          <p:cNvGrpSpPr/>
          <p:nvPr/>
        </p:nvGrpSpPr>
        <p:grpSpPr>
          <a:xfrm>
            <a:off x="450000" y="450000"/>
            <a:ext cx="9018000" cy="276999"/>
            <a:chOff x="450000" y="450000"/>
            <a:chExt cx="9018000" cy="276999"/>
          </a:xfrm>
        </p:grpSpPr>
        <p:sp>
          <p:nvSpPr>
            <p:cNvPr id="4730" name="Google Shape;4730;p1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31" name="Google Shape;4731;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732" name="Google Shape;4732;p19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One-hot-encoding</a:t>
            </a:r>
            <a:endParaRPr/>
          </a:p>
        </p:txBody>
      </p:sp>
      <p:grpSp>
        <p:nvGrpSpPr>
          <p:cNvPr id="4733" name="Google Shape;4733;p194"/>
          <p:cNvGrpSpPr/>
          <p:nvPr/>
        </p:nvGrpSpPr>
        <p:grpSpPr>
          <a:xfrm>
            <a:off x="685801" y="2052206"/>
            <a:ext cx="8658224" cy="1103589"/>
            <a:chOff x="685801" y="2052206"/>
            <a:chExt cx="8658224" cy="1103589"/>
          </a:xfrm>
        </p:grpSpPr>
        <p:sp>
          <p:nvSpPr>
            <p:cNvPr id="4734" name="Google Shape;4734;p194"/>
            <p:cNvSpPr/>
            <p:nvPr/>
          </p:nvSpPr>
          <p:spPr>
            <a:xfrm>
              <a:off x="685801" y="2052206"/>
              <a:ext cx="8658224" cy="11035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35" name="Google Shape;4735;p194"/>
            <p:cNvPicPr preferRelativeResize="0"/>
            <p:nvPr/>
          </p:nvPicPr>
          <p:blipFill rotWithShape="1">
            <a:blip r:embed="rId3">
              <a:alphaModFix/>
            </a:blip>
            <a:srcRect b="0" l="972" r="22244" t="3277"/>
            <a:stretch/>
          </p:blipFill>
          <p:spPr>
            <a:xfrm>
              <a:off x="810952" y="2129882"/>
              <a:ext cx="8533073" cy="975081"/>
            </a:xfrm>
            <a:prstGeom prst="rect">
              <a:avLst/>
            </a:prstGeom>
            <a:noFill/>
            <a:ln>
              <a:noFill/>
            </a:ln>
          </p:spPr>
        </p:pic>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grpSp>
        <p:nvGrpSpPr>
          <p:cNvPr id="4741" name="Google Shape;4741;p195"/>
          <p:cNvGrpSpPr/>
          <p:nvPr/>
        </p:nvGrpSpPr>
        <p:grpSpPr>
          <a:xfrm>
            <a:off x="559817" y="1428745"/>
            <a:ext cx="8783192" cy="215444"/>
            <a:chOff x="559817" y="2136914"/>
            <a:chExt cx="8783192" cy="215444"/>
          </a:xfrm>
        </p:grpSpPr>
        <p:sp>
          <p:nvSpPr>
            <p:cNvPr id="4742" name="Google Shape;4742;p1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43" name="Google Shape;4743;p19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CNN model</a:t>
              </a:r>
              <a:endParaRPr/>
            </a:p>
          </p:txBody>
        </p:sp>
      </p:grpSp>
      <p:grpSp>
        <p:nvGrpSpPr>
          <p:cNvPr id="4744" name="Google Shape;4744;p195"/>
          <p:cNvGrpSpPr/>
          <p:nvPr/>
        </p:nvGrpSpPr>
        <p:grpSpPr>
          <a:xfrm>
            <a:off x="450000" y="450000"/>
            <a:ext cx="9018000" cy="276999"/>
            <a:chOff x="450000" y="450000"/>
            <a:chExt cx="9018000" cy="276999"/>
          </a:xfrm>
        </p:grpSpPr>
        <p:sp>
          <p:nvSpPr>
            <p:cNvPr id="4745" name="Google Shape;4745;p1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46" name="Google Shape;4746;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747" name="Google Shape;4747;p195"/>
          <p:cNvGrpSpPr/>
          <p:nvPr/>
        </p:nvGrpSpPr>
        <p:grpSpPr>
          <a:xfrm>
            <a:off x="685802" y="1772816"/>
            <a:ext cx="8658224" cy="3600400"/>
            <a:chOff x="685802" y="1806767"/>
            <a:chExt cx="8658224" cy="3600400"/>
          </a:xfrm>
        </p:grpSpPr>
        <p:sp>
          <p:nvSpPr>
            <p:cNvPr id="4748" name="Google Shape;4748;p195"/>
            <p:cNvSpPr/>
            <p:nvPr/>
          </p:nvSpPr>
          <p:spPr>
            <a:xfrm>
              <a:off x="685802" y="1806767"/>
              <a:ext cx="8658224" cy="27314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49" name="Google Shape;4749;p195"/>
            <p:cNvGrpSpPr/>
            <p:nvPr/>
          </p:nvGrpSpPr>
          <p:grpSpPr>
            <a:xfrm>
              <a:off x="685802" y="4674188"/>
              <a:ext cx="8658224" cy="732979"/>
              <a:chOff x="559818" y="3081411"/>
              <a:chExt cx="8658224" cy="732979"/>
            </a:xfrm>
          </p:grpSpPr>
          <p:sp>
            <p:nvSpPr>
              <p:cNvPr id="4750" name="Google Shape;4750;p195"/>
              <p:cNvSpPr/>
              <p:nvPr/>
            </p:nvSpPr>
            <p:spPr>
              <a:xfrm>
                <a:off x="559818" y="3081411"/>
                <a:ext cx="8658224" cy="7329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51" name="Google Shape;4751;p195"/>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4752" name="Google Shape;4752;p195"/>
              <p:cNvSpPr txBox="1"/>
              <p:nvPr/>
            </p:nvSpPr>
            <p:spPr>
              <a:xfrm>
                <a:off x="907642" y="3168076"/>
                <a:ext cx="146951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140-1</a:t>
                </a:r>
                <a:endParaRPr/>
              </a:p>
            </p:txBody>
          </p:sp>
          <p:sp>
            <p:nvSpPr>
              <p:cNvPr id="4753" name="Google Shape;4753;p195"/>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1 channel of grayscale</a:t>
                </a:r>
                <a:endParaRPr/>
              </a:p>
            </p:txBody>
          </p:sp>
        </p:grpSp>
        <p:pic>
          <p:nvPicPr>
            <p:cNvPr id="4754" name="Google Shape;4754;p195"/>
            <p:cNvPicPr preferRelativeResize="0"/>
            <p:nvPr/>
          </p:nvPicPr>
          <p:blipFill rotWithShape="1">
            <a:blip r:embed="rId4">
              <a:alphaModFix/>
            </a:blip>
            <a:srcRect b="0" l="906" r="13662" t="0"/>
            <a:stretch/>
          </p:blipFill>
          <p:spPr>
            <a:xfrm>
              <a:off x="802834" y="1880828"/>
              <a:ext cx="8541191" cy="2592288"/>
            </a:xfrm>
            <a:prstGeom prst="rect">
              <a:avLst/>
            </a:prstGeom>
            <a:noFill/>
            <a:ln>
              <a:noFill/>
            </a:ln>
          </p:spPr>
        </p:pic>
      </p:gr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grpSp>
        <p:nvGrpSpPr>
          <p:cNvPr id="4760" name="Google Shape;4760;p196"/>
          <p:cNvGrpSpPr/>
          <p:nvPr/>
        </p:nvGrpSpPr>
        <p:grpSpPr>
          <a:xfrm>
            <a:off x="559817" y="1428745"/>
            <a:ext cx="8783192" cy="215444"/>
            <a:chOff x="559817" y="2136914"/>
            <a:chExt cx="8783192" cy="215444"/>
          </a:xfrm>
        </p:grpSpPr>
        <p:sp>
          <p:nvSpPr>
            <p:cNvPr id="4761" name="Google Shape;4761;p1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62" name="Google Shape;4762;p19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CNN model</a:t>
              </a:r>
              <a:endParaRPr/>
            </a:p>
          </p:txBody>
        </p:sp>
      </p:grpSp>
      <p:grpSp>
        <p:nvGrpSpPr>
          <p:cNvPr id="4763" name="Google Shape;4763;p196"/>
          <p:cNvGrpSpPr/>
          <p:nvPr/>
        </p:nvGrpSpPr>
        <p:grpSpPr>
          <a:xfrm>
            <a:off x="450000" y="450000"/>
            <a:ext cx="9018000" cy="276999"/>
            <a:chOff x="450000" y="450000"/>
            <a:chExt cx="9018000" cy="276999"/>
          </a:xfrm>
        </p:grpSpPr>
        <p:sp>
          <p:nvSpPr>
            <p:cNvPr id="4764" name="Google Shape;4764;p1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65" name="Google Shape;4765;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4766" name="Google Shape;4766;p19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View the summary.</a:t>
            </a:r>
            <a:endParaRPr/>
          </a:p>
        </p:txBody>
      </p:sp>
      <p:grpSp>
        <p:nvGrpSpPr>
          <p:cNvPr id="4767" name="Google Shape;4767;p196"/>
          <p:cNvGrpSpPr/>
          <p:nvPr/>
        </p:nvGrpSpPr>
        <p:grpSpPr>
          <a:xfrm>
            <a:off x="685801" y="2052206"/>
            <a:ext cx="8658224" cy="4221110"/>
            <a:chOff x="685801" y="2052206"/>
            <a:chExt cx="8658224" cy="4221110"/>
          </a:xfrm>
        </p:grpSpPr>
        <p:sp>
          <p:nvSpPr>
            <p:cNvPr id="4768" name="Google Shape;4768;p196"/>
            <p:cNvSpPr/>
            <p:nvPr/>
          </p:nvSpPr>
          <p:spPr>
            <a:xfrm>
              <a:off x="685801" y="2052206"/>
              <a:ext cx="8658224" cy="42211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69" name="Google Shape;4769;p196"/>
            <p:cNvPicPr preferRelativeResize="0"/>
            <p:nvPr/>
          </p:nvPicPr>
          <p:blipFill rotWithShape="1">
            <a:blip r:embed="rId3">
              <a:alphaModFix/>
            </a:blip>
            <a:srcRect b="0" l="1153" r="7690" t="0"/>
            <a:stretch/>
          </p:blipFill>
          <p:spPr>
            <a:xfrm>
              <a:off x="810951" y="2096852"/>
              <a:ext cx="8533073" cy="4145603"/>
            </a:xfrm>
            <a:prstGeom prst="rect">
              <a:avLst/>
            </a:prstGeom>
            <a:noFill/>
            <a:ln>
              <a:noFill/>
            </a:ln>
          </p:spPr>
        </p:pic>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4" name="Shape 4774"/>
        <p:cNvGrpSpPr/>
        <p:nvPr/>
      </p:nvGrpSpPr>
      <p:grpSpPr>
        <a:xfrm>
          <a:off x="0" y="0"/>
          <a:ext cx="0" cy="0"/>
          <a:chOff x="0" y="0"/>
          <a:chExt cx="0" cy="0"/>
        </a:xfrm>
      </p:grpSpPr>
      <p:grpSp>
        <p:nvGrpSpPr>
          <p:cNvPr id="4775" name="Google Shape;4775;p197"/>
          <p:cNvGrpSpPr/>
          <p:nvPr/>
        </p:nvGrpSpPr>
        <p:grpSpPr>
          <a:xfrm>
            <a:off x="559817" y="1428745"/>
            <a:ext cx="8783192" cy="215444"/>
            <a:chOff x="559817" y="2136914"/>
            <a:chExt cx="8783192" cy="215444"/>
          </a:xfrm>
        </p:grpSpPr>
        <p:sp>
          <p:nvSpPr>
            <p:cNvPr id="4776" name="Google Shape;4776;p1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77" name="Google Shape;4777;p19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the hyperparameters and optimizer</a:t>
              </a:r>
              <a:endParaRPr/>
            </a:p>
          </p:txBody>
        </p:sp>
      </p:grpSp>
      <p:grpSp>
        <p:nvGrpSpPr>
          <p:cNvPr id="4778" name="Google Shape;4778;p197"/>
          <p:cNvGrpSpPr/>
          <p:nvPr/>
        </p:nvGrpSpPr>
        <p:grpSpPr>
          <a:xfrm>
            <a:off x="450000" y="450000"/>
            <a:ext cx="9018000" cy="276999"/>
            <a:chOff x="450000" y="450000"/>
            <a:chExt cx="9018000" cy="276999"/>
          </a:xfrm>
        </p:grpSpPr>
        <p:sp>
          <p:nvSpPr>
            <p:cNvPr id="4779" name="Google Shape;4779;p1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80" name="Google Shape;4780;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781" name="Google Shape;4781;p197"/>
          <p:cNvGrpSpPr/>
          <p:nvPr/>
        </p:nvGrpSpPr>
        <p:grpSpPr>
          <a:xfrm>
            <a:off x="685802" y="1806767"/>
            <a:ext cx="8658224" cy="1549891"/>
            <a:chOff x="685802" y="1806767"/>
            <a:chExt cx="8658224" cy="1549891"/>
          </a:xfrm>
        </p:grpSpPr>
        <p:sp>
          <p:nvSpPr>
            <p:cNvPr id="4782" name="Google Shape;4782;p197"/>
            <p:cNvSpPr/>
            <p:nvPr/>
          </p:nvSpPr>
          <p:spPr>
            <a:xfrm>
              <a:off x="685802" y="1806767"/>
              <a:ext cx="8658224" cy="15498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83" name="Google Shape;4783;p197"/>
            <p:cNvPicPr preferRelativeResize="0"/>
            <p:nvPr/>
          </p:nvPicPr>
          <p:blipFill rotWithShape="1">
            <a:blip r:embed="rId3">
              <a:alphaModFix/>
            </a:blip>
            <a:srcRect b="0" l="877" r="20272" t="0"/>
            <a:stretch/>
          </p:blipFill>
          <p:spPr>
            <a:xfrm>
              <a:off x="810952" y="1869677"/>
              <a:ext cx="8533073" cy="1437791"/>
            </a:xfrm>
            <a:prstGeom prst="rect">
              <a:avLst/>
            </a:prstGeom>
            <a:noFill/>
            <a:ln>
              <a:noFill/>
            </a:ln>
          </p:spPr>
        </p:pic>
      </p:gr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grpSp>
        <p:nvGrpSpPr>
          <p:cNvPr id="4789" name="Google Shape;4789;p198"/>
          <p:cNvGrpSpPr/>
          <p:nvPr/>
        </p:nvGrpSpPr>
        <p:grpSpPr>
          <a:xfrm>
            <a:off x="559817" y="1428745"/>
            <a:ext cx="8783192" cy="215444"/>
            <a:chOff x="559817" y="2136914"/>
            <a:chExt cx="8783192" cy="215444"/>
          </a:xfrm>
        </p:grpSpPr>
        <p:sp>
          <p:nvSpPr>
            <p:cNvPr id="4790" name="Google Shape;4790;p1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91" name="Google Shape;4791;p19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a:p>
          </p:txBody>
        </p:sp>
      </p:grpSp>
      <p:grpSp>
        <p:nvGrpSpPr>
          <p:cNvPr id="4792" name="Google Shape;4792;p198"/>
          <p:cNvGrpSpPr/>
          <p:nvPr/>
        </p:nvGrpSpPr>
        <p:grpSpPr>
          <a:xfrm>
            <a:off x="450000" y="450000"/>
            <a:ext cx="9018000" cy="276999"/>
            <a:chOff x="450000" y="450000"/>
            <a:chExt cx="9018000" cy="276999"/>
          </a:xfrm>
        </p:grpSpPr>
        <p:sp>
          <p:nvSpPr>
            <p:cNvPr id="4793" name="Google Shape;4793;p1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794" name="Google Shape;4794;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795" name="Google Shape;4795;p198"/>
          <p:cNvGrpSpPr/>
          <p:nvPr/>
        </p:nvGrpSpPr>
        <p:grpSpPr>
          <a:xfrm>
            <a:off x="685802" y="1806767"/>
            <a:ext cx="8658224" cy="3710465"/>
            <a:chOff x="685802" y="1806767"/>
            <a:chExt cx="8658224" cy="3710465"/>
          </a:xfrm>
        </p:grpSpPr>
        <p:sp>
          <p:nvSpPr>
            <p:cNvPr id="4796" name="Google Shape;4796;p198"/>
            <p:cNvSpPr/>
            <p:nvPr/>
          </p:nvSpPr>
          <p:spPr>
            <a:xfrm>
              <a:off x="685802" y="1806767"/>
              <a:ext cx="8658224" cy="28463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97" name="Google Shape;4797;p198"/>
            <p:cNvPicPr preferRelativeResize="0"/>
            <p:nvPr/>
          </p:nvPicPr>
          <p:blipFill rotWithShape="1">
            <a:blip r:embed="rId3">
              <a:alphaModFix/>
            </a:blip>
            <a:srcRect b="0" l="705" r="3062" t="0"/>
            <a:stretch/>
          </p:blipFill>
          <p:spPr>
            <a:xfrm>
              <a:off x="774947" y="1869696"/>
              <a:ext cx="8569079" cy="2537786"/>
            </a:xfrm>
            <a:prstGeom prst="rect">
              <a:avLst/>
            </a:prstGeom>
            <a:noFill/>
            <a:ln>
              <a:noFill/>
            </a:ln>
          </p:spPr>
        </p:pic>
        <p:grpSp>
          <p:nvGrpSpPr>
            <p:cNvPr id="4798" name="Google Shape;4798;p198"/>
            <p:cNvGrpSpPr/>
            <p:nvPr/>
          </p:nvGrpSpPr>
          <p:grpSpPr>
            <a:xfrm>
              <a:off x="685802" y="4786001"/>
              <a:ext cx="8658224" cy="731231"/>
              <a:chOff x="559818" y="3081411"/>
              <a:chExt cx="8658224" cy="731231"/>
            </a:xfrm>
          </p:grpSpPr>
          <p:sp>
            <p:nvSpPr>
              <p:cNvPr id="4799" name="Google Shape;4799;p198"/>
              <p:cNvSpPr/>
              <p:nvPr/>
            </p:nvSpPr>
            <p:spPr>
              <a:xfrm>
                <a:off x="559818" y="3081411"/>
                <a:ext cx="8658224" cy="7312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00" name="Google Shape;4800;p19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4801" name="Google Shape;4801;p198"/>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144</a:t>
                </a:r>
                <a:endParaRPr b="1" sz="1300">
                  <a:solidFill>
                    <a:srgbClr val="262626"/>
                  </a:solidFill>
                  <a:latin typeface="Arial"/>
                  <a:ea typeface="Arial"/>
                  <a:cs typeface="Arial"/>
                  <a:sym typeface="Arial"/>
                </a:endParaRPr>
              </a:p>
            </p:txBody>
          </p:sp>
          <p:sp>
            <p:nvSpPr>
              <p:cNvPr id="4802" name="Google Shape;4802;p198"/>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verbose = 0 means no output. verbose = 1 to view the epochs.</a:t>
                </a:r>
                <a:endParaRPr/>
              </a:p>
            </p:txBody>
          </p:sp>
        </p:grpSp>
      </p:gr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grpSp>
        <p:nvGrpSpPr>
          <p:cNvPr id="4808" name="Google Shape;4808;p199"/>
          <p:cNvGrpSpPr/>
          <p:nvPr/>
        </p:nvGrpSpPr>
        <p:grpSpPr>
          <a:xfrm>
            <a:off x="559817" y="1428745"/>
            <a:ext cx="8783192" cy="215444"/>
            <a:chOff x="559817" y="2136914"/>
            <a:chExt cx="8783192" cy="215444"/>
          </a:xfrm>
        </p:grpSpPr>
        <p:sp>
          <p:nvSpPr>
            <p:cNvPr id="4809" name="Google Shape;4809;p1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10" name="Google Shape;4810;p19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a:p>
          </p:txBody>
        </p:sp>
      </p:grpSp>
      <p:grpSp>
        <p:nvGrpSpPr>
          <p:cNvPr id="4811" name="Google Shape;4811;p199"/>
          <p:cNvGrpSpPr/>
          <p:nvPr/>
        </p:nvGrpSpPr>
        <p:grpSpPr>
          <a:xfrm>
            <a:off x="450000" y="450000"/>
            <a:ext cx="9018000" cy="276999"/>
            <a:chOff x="450000" y="450000"/>
            <a:chExt cx="9018000" cy="276999"/>
          </a:xfrm>
        </p:grpSpPr>
        <p:sp>
          <p:nvSpPr>
            <p:cNvPr id="4812" name="Google Shape;4812;p1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813" name="Google Shape;4813;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814" name="Google Shape;4814;p199"/>
          <p:cNvGrpSpPr/>
          <p:nvPr/>
        </p:nvGrpSpPr>
        <p:grpSpPr>
          <a:xfrm>
            <a:off x="685802" y="1716048"/>
            <a:ext cx="8658224" cy="4570579"/>
            <a:chOff x="685802" y="1806767"/>
            <a:chExt cx="8658224" cy="4570579"/>
          </a:xfrm>
        </p:grpSpPr>
        <p:sp>
          <p:nvSpPr>
            <p:cNvPr id="4815" name="Google Shape;4815;p199"/>
            <p:cNvSpPr/>
            <p:nvPr/>
          </p:nvSpPr>
          <p:spPr>
            <a:xfrm>
              <a:off x="685802" y="1806767"/>
              <a:ext cx="8658224" cy="45704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16" name="Google Shape;4816;p199"/>
            <p:cNvPicPr preferRelativeResize="0"/>
            <p:nvPr/>
          </p:nvPicPr>
          <p:blipFill rotWithShape="1">
            <a:blip r:embed="rId3">
              <a:alphaModFix/>
            </a:blip>
            <a:srcRect b="62315" l="652" r="23160" t="0"/>
            <a:stretch/>
          </p:blipFill>
          <p:spPr>
            <a:xfrm>
              <a:off x="774947" y="1856399"/>
              <a:ext cx="8569077" cy="1716617"/>
            </a:xfrm>
            <a:prstGeom prst="rect">
              <a:avLst/>
            </a:prstGeom>
            <a:noFill/>
            <a:ln>
              <a:noFill/>
            </a:ln>
          </p:spPr>
        </p:pic>
        <p:grpSp>
          <p:nvGrpSpPr>
            <p:cNvPr id="4817" name="Google Shape;4817;p199"/>
            <p:cNvGrpSpPr/>
            <p:nvPr/>
          </p:nvGrpSpPr>
          <p:grpSpPr>
            <a:xfrm>
              <a:off x="1575263" y="3537012"/>
              <a:ext cx="3880206" cy="2840334"/>
              <a:chOff x="1575263" y="3537012"/>
              <a:chExt cx="3880206" cy="2840334"/>
            </a:xfrm>
          </p:grpSpPr>
          <p:sp>
            <p:nvSpPr>
              <p:cNvPr id="4818" name="Google Shape;4818;p199"/>
              <p:cNvSpPr/>
              <p:nvPr/>
            </p:nvSpPr>
            <p:spPr>
              <a:xfrm>
                <a:off x="2109272" y="3739654"/>
                <a:ext cx="3346196" cy="2184739"/>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19" name="Google Shape;4819;p199"/>
              <p:cNvGrpSpPr/>
              <p:nvPr/>
            </p:nvGrpSpPr>
            <p:grpSpPr>
              <a:xfrm>
                <a:off x="2254304" y="5926553"/>
                <a:ext cx="2711879" cy="40822"/>
                <a:chOff x="2411321" y="5995257"/>
                <a:chExt cx="2711879" cy="40822"/>
              </a:xfrm>
            </p:grpSpPr>
            <p:cxnSp>
              <p:nvCxnSpPr>
                <p:cNvPr id="4820" name="Google Shape;4820;p199"/>
                <p:cNvCxnSpPr/>
                <p:nvPr/>
              </p:nvCxnSpPr>
              <p:spPr>
                <a:xfrm>
                  <a:off x="2411321" y="5995257"/>
                  <a:ext cx="0" cy="40822"/>
                </a:xfrm>
                <a:prstGeom prst="straightConnector1">
                  <a:avLst/>
                </a:prstGeom>
                <a:noFill/>
                <a:ln cap="flat" cmpd="sng" w="12700">
                  <a:solidFill>
                    <a:srgbClr val="7F7F7F"/>
                  </a:solidFill>
                  <a:prstDash val="solid"/>
                  <a:miter lim="800000"/>
                  <a:headEnd len="sm" w="sm" type="none"/>
                  <a:tailEnd len="sm" w="sm" type="none"/>
                </a:ln>
              </p:spPr>
            </p:cxnSp>
            <p:cxnSp>
              <p:nvCxnSpPr>
                <p:cNvPr id="4821" name="Google Shape;4821;p199"/>
                <p:cNvCxnSpPr/>
                <p:nvPr/>
              </p:nvCxnSpPr>
              <p:spPr>
                <a:xfrm>
                  <a:off x="3089291" y="5995257"/>
                  <a:ext cx="0" cy="40822"/>
                </a:xfrm>
                <a:prstGeom prst="straightConnector1">
                  <a:avLst/>
                </a:prstGeom>
                <a:noFill/>
                <a:ln cap="flat" cmpd="sng" w="12700">
                  <a:solidFill>
                    <a:srgbClr val="7F7F7F"/>
                  </a:solidFill>
                  <a:prstDash val="solid"/>
                  <a:miter lim="800000"/>
                  <a:headEnd len="sm" w="sm" type="none"/>
                  <a:tailEnd len="sm" w="sm" type="none"/>
                </a:ln>
              </p:spPr>
            </p:cxnSp>
            <p:cxnSp>
              <p:nvCxnSpPr>
                <p:cNvPr id="4822" name="Google Shape;4822;p199"/>
                <p:cNvCxnSpPr/>
                <p:nvPr/>
              </p:nvCxnSpPr>
              <p:spPr>
                <a:xfrm>
                  <a:off x="3767261" y="5995257"/>
                  <a:ext cx="0" cy="40822"/>
                </a:xfrm>
                <a:prstGeom prst="straightConnector1">
                  <a:avLst/>
                </a:prstGeom>
                <a:noFill/>
                <a:ln cap="flat" cmpd="sng" w="12700">
                  <a:solidFill>
                    <a:srgbClr val="7F7F7F"/>
                  </a:solidFill>
                  <a:prstDash val="solid"/>
                  <a:miter lim="800000"/>
                  <a:headEnd len="sm" w="sm" type="none"/>
                  <a:tailEnd len="sm" w="sm" type="none"/>
                </a:ln>
              </p:spPr>
            </p:cxnSp>
            <p:cxnSp>
              <p:nvCxnSpPr>
                <p:cNvPr id="4823" name="Google Shape;4823;p199"/>
                <p:cNvCxnSpPr/>
                <p:nvPr/>
              </p:nvCxnSpPr>
              <p:spPr>
                <a:xfrm>
                  <a:off x="4445231" y="5995257"/>
                  <a:ext cx="0" cy="40822"/>
                </a:xfrm>
                <a:prstGeom prst="straightConnector1">
                  <a:avLst/>
                </a:prstGeom>
                <a:noFill/>
                <a:ln cap="flat" cmpd="sng" w="12700">
                  <a:solidFill>
                    <a:srgbClr val="7F7F7F"/>
                  </a:solidFill>
                  <a:prstDash val="solid"/>
                  <a:miter lim="800000"/>
                  <a:headEnd len="sm" w="sm" type="none"/>
                  <a:tailEnd len="sm" w="sm" type="none"/>
                </a:ln>
              </p:spPr>
            </p:cxnSp>
            <p:cxnSp>
              <p:nvCxnSpPr>
                <p:cNvPr id="4824" name="Google Shape;4824;p199"/>
                <p:cNvCxnSpPr/>
                <p:nvPr/>
              </p:nvCxnSpPr>
              <p:spPr>
                <a:xfrm>
                  <a:off x="5123200" y="5995257"/>
                  <a:ext cx="0" cy="40822"/>
                </a:xfrm>
                <a:prstGeom prst="straightConnector1">
                  <a:avLst/>
                </a:prstGeom>
                <a:noFill/>
                <a:ln cap="flat" cmpd="sng" w="12700">
                  <a:solidFill>
                    <a:srgbClr val="7F7F7F"/>
                  </a:solidFill>
                  <a:prstDash val="solid"/>
                  <a:miter lim="800000"/>
                  <a:headEnd len="sm" w="sm" type="none"/>
                  <a:tailEnd len="sm" w="sm" type="none"/>
                </a:ln>
              </p:spPr>
            </p:cxnSp>
          </p:grpSp>
          <p:sp>
            <p:nvSpPr>
              <p:cNvPr id="4825" name="Google Shape;4825;p199"/>
              <p:cNvSpPr txBox="1"/>
              <p:nvPr/>
            </p:nvSpPr>
            <p:spPr>
              <a:xfrm>
                <a:off x="2202107" y="5972897"/>
                <a:ext cx="104392" cy="2093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sz="1200">
                  <a:solidFill>
                    <a:schemeClr val="dk1"/>
                  </a:solidFill>
                  <a:latin typeface="Arial"/>
                  <a:ea typeface="Arial"/>
                  <a:cs typeface="Arial"/>
                  <a:sym typeface="Arial"/>
                </a:endParaRPr>
              </a:p>
            </p:txBody>
          </p:sp>
          <p:sp>
            <p:nvSpPr>
              <p:cNvPr id="4826" name="Google Shape;4826;p199"/>
              <p:cNvSpPr txBox="1"/>
              <p:nvPr/>
            </p:nvSpPr>
            <p:spPr>
              <a:xfrm>
                <a:off x="2896949" y="5972897"/>
                <a:ext cx="80150"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4827" name="Google Shape;4827;p199"/>
              <p:cNvSpPr txBox="1"/>
              <p:nvPr/>
            </p:nvSpPr>
            <p:spPr>
              <a:xfrm>
                <a:off x="3567549" y="5972897"/>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a:t>
                </a:r>
                <a:endParaRPr sz="1200">
                  <a:solidFill>
                    <a:schemeClr val="dk1"/>
                  </a:solidFill>
                  <a:latin typeface="Arial"/>
                  <a:ea typeface="Arial"/>
                  <a:cs typeface="Arial"/>
                  <a:sym typeface="Arial"/>
                </a:endParaRPr>
              </a:p>
            </p:txBody>
          </p:sp>
          <p:sp>
            <p:nvSpPr>
              <p:cNvPr id="4828" name="Google Shape;4828;p199"/>
              <p:cNvSpPr txBox="1"/>
              <p:nvPr/>
            </p:nvSpPr>
            <p:spPr>
              <a:xfrm>
                <a:off x="4244561" y="5972897"/>
                <a:ext cx="84960"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sp>
            <p:nvSpPr>
              <p:cNvPr id="4829" name="Google Shape;4829;p199"/>
              <p:cNvSpPr txBox="1"/>
              <p:nvPr/>
            </p:nvSpPr>
            <p:spPr>
              <a:xfrm>
                <a:off x="4919971" y="5972897"/>
                <a:ext cx="88166"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a:t>
                </a:r>
                <a:endParaRPr sz="1200">
                  <a:solidFill>
                    <a:schemeClr val="dk1"/>
                  </a:solidFill>
                  <a:latin typeface="Arial"/>
                  <a:ea typeface="Arial"/>
                  <a:cs typeface="Arial"/>
                  <a:sym typeface="Arial"/>
                </a:endParaRPr>
              </a:p>
            </p:txBody>
          </p:sp>
          <p:sp>
            <p:nvSpPr>
              <p:cNvPr id="4830" name="Google Shape;4830;p199"/>
              <p:cNvSpPr txBox="1"/>
              <p:nvPr/>
            </p:nvSpPr>
            <p:spPr>
              <a:xfrm>
                <a:off x="1768516" y="3962399"/>
                <a:ext cx="299762"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0.99</a:t>
                </a:r>
                <a:endParaRPr sz="1200">
                  <a:solidFill>
                    <a:schemeClr val="dk1"/>
                  </a:solidFill>
                  <a:latin typeface="Arial"/>
                  <a:ea typeface="Arial"/>
                  <a:cs typeface="Arial"/>
                  <a:sym typeface="Arial"/>
                </a:endParaRPr>
              </a:p>
            </p:txBody>
          </p:sp>
          <p:sp>
            <p:nvSpPr>
              <p:cNvPr id="4831" name="Google Shape;4831;p199"/>
              <p:cNvSpPr txBox="1"/>
              <p:nvPr/>
            </p:nvSpPr>
            <p:spPr>
              <a:xfrm>
                <a:off x="1765310" y="4297366"/>
                <a:ext cx="302968"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0.98</a:t>
                </a:r>
                <a:endParaRPr sz="1200">
                  <a:solidFill>
                    <a:schemeClr val="dk1"/>
                  </a:solidFill>
                  <a:latin typeface="Arial"/>
                  <a:ea typeface="Arial"/>
                  <a:cs typeface="Arial"/>
                  <a:sym typeface="Arial"/>
                </a:endParaRPr>
              </a:p>
            </p:txBody>
          </p:sp>
          <p:sp>
            <p:nvSpPr>
              <p:cNvPr id="4832" name="Google Shape;4832;p199"/>
              <p:cNvSpPr txBox="1"/>
              <p:nvPr/>
            </p:nvSpPr>
            <p:spPr>
              <a:xfrm>
                <a:off x="1768515" y="4967300"/>
                <a:ext cx="299762"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0.96</a:t>
                </a:r>
                <a:endParaRPr sz="1200">
                  <a:solidFill>
                    <a:schemeClr val="dk1"/>
                  </a:solidFill>
                  <a:latin typeface="Arial"/>
                  <a:ea typeface="Arial"/>
                  <a:cs typeface="Arial"/>
                  <a:sym typeface="Arial"/>
                </a:endParaRPr>
              </a:p>
            </p:txBody>
          </p:sp>
          <p:sp>
            <p:nvSpPr>
              <p:cNvPr id="4833" name="Google Shape;4833;p199"/>
              <p:cNvSpPr txBox="1"/>
              <p:nvPr/>
            </p:nvSpPr>
            <p:spPr>
              <a:xfrm>
                <a:off x="1770119" y="5302267"/>
                <a:ext cx="298159"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0.95</a:t>
                </a:r>
                <a:endParaRPr sz="1200">
                  <a:solidFill>
                    <a:schemeClr val="dk1"/>
                  </a:solidFill>
                  <a:latin typeface="Arial"/>
                  <a:ea typeface="Arial"/>
                  <a:cs typeface="Arial"/>
                  <a:sym typeface="Arial"/>
                </a:endParaRPr>
              </a:p>
            </p:txBody>
          </p:sp>
          <p:sp>
            <p:nvSpPr>
              <p:cNvPr id="4834" name="Google Shape;4834;p199"/>
              <p:cNvSpPr txBox="1"/>
              <p:nvPr/>
            </p:nvSpPr>
            <p:spPr>
              <a:xfrm>
                <a:off x="1766913" y="5637236"/>
                <a:ext cx="301365"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0.94</a:t>
                </a:r>
                <a:endParaRPr sz="1200">
                  <a:solidFill>
                    <a:schemeClr val="dk1"/>
                  </a:solidFill>
                  <a:latin typeface="Arial"/>
                  <a:ea typeface="Arial"/>
                  <a:cs typeface="Arial"/>
                  <a:sym typeface="Arial"/>
                </a:endParaRPr>
              </a:p>
            </p:txBody>
          </p:sp>
          <p:sp>
            <p:nvSpPr>
              <p:cNvPr id="4835" name="Google Shape;4835;p199"/>
              <p:cNvSpPr txBox="1"/>
              <p:nvPr/>
            </p:nvSpPr>
            <p:spPr>
              <a:xfrm>
                <a:off x="1779737" y="4632333"/>
                <a:ext cx="288541"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0.97</a:t>
                </a:r>
                <a:endParaRPr sz="1200">
                  <a:solidFill>
                    <a:schemeClr val="dk1"/>
                  </a:solidFill>
                  <a:latin typeface="Arial"/>
                  <a:ea typeface="Arial"/>
                  <a:cs typeface="Arial"/>
                  <a:sym typeface="Arial"/>
                </a:endParaRPr>
              </a:p>
            </p:txBody>
          </p:sp>
          <p:sp>
            <p:nvSpPr>
              <p:cNvPr id="4836" name="Google Shape;4836;p199"/>
              <p:cNvSpPr txBox="1"/>
              <p:nvPr/>
            </p:nvSpPr>
            <p:spPr>
              <a:xfrm>
                <a:off x="3530389" y="6150499"/>
                <a:ext cx="503963" cy="22684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Epoch</a:t>
                </a:r>
                <a:endParaRPr b="1" sz="1300">
                  <a:solidFill>
                    <a:schemeClr val="dk1"/>
                  </a:solidFill>
                  <a:latin typeface="Arial"/>
                  <a:ea typeface="Arial"/>
                  <a:cs typeface="Arial"/>
                  <a:sym typeface="Arial"/>
                </a:endParaRPr>
              </a:p>
            </p:txBody>
          </p:sp>
          <p:sp>
            <p:nvSpPr>
              <p:cNvPr id="4837" name="Google Shape;4837;p199"/>
              <p:cNvSpPr txBox="1"/>
              <p:nvPr/>
            </p:nvSpPr>
            <p:spPr>
              <a:xfrm rot="-5400000">
                <a:off x="1341345" y="4752216"/>
                <a:ext cx="664722" cy="19688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300">
                    <a:solidFill>
                      <a:schemeClr val="dk1"/>
                    </a:solidFill>
                    <a:latin typeface="Arial"/>
                    <a:ea typeface="Arial"/>
                    <a:cs typeface="Arial"/>
                    <a:sym typeface="Arial"/>
                  </a:rPr>
                  <a:t>Accuracy</a:t>
                </a:r>
                <a:endParaRPr b="1" sz="1300">
                  <a:solidFill>
                    <a:schemeClr val="dk1"/>
                  </a:solidFill>
                  <a:latin typeface="Arial"/>
                  <a:ea typeface="Arial"/>
                  <a:cs typeface="Arial"/>
                  <a:sym typeface="Arial"/>
                </a:endParaRPr>
              </a:p>
            </p:txBody>
          </p:sp>
          <p:sp>
            <p:nvSpPr>
              <p:cNvPr id="4838" name="Google Shape;4838;p199"/>
              <p:cNvSpPr txBox="1"/>
              <p:nvPr/>
            </p:nvSpPr>
            <p:spPr>
              <a:xfrm>
                <a:off x="3119124" y="3537012"/>
                <a:ext cx="1326501" cy="22684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Training History</a:t>
                </a:r>
                <a:endParaRPr b="1" sz="1300">
                  <a:solidFill>
                    <a:schemeClr val="dk1"/>
                  </a:solidFill>
                  <a:latin typeface="Arial"/>
                  <a:ea typeface="Arial"/>
                  <a:cs typeface="Arial"/>
                  <a:sym typeface="Arial"/>
                </a:endParaRPr>
              </a:p>
            </p:txBody>
          </p:sp>
          <p:grpSp>
            <p:nvGrpSpPr>
              <p:cNvPr id="4839" name="Google Shape;4839;p199"/>
              <p:cNvGrpSpPr/>
              <p:nvPr/>
            </p:nvGrpSpPr>
            <p:grpSpPr>
              <a:xfrm>
                <a:off x="4197713" y="5447718"/>
                <a:ext cx="1208522" cy="423686"/>
                <a:chOff x="4214932" y="4083029"/>
                <a:chExt cx="1227968" cy="429130"/>
              </a:xfrm>
            </p:grpSpPr>
            <p:sp>
              <p:nvSpPr>
                <p:cNvPr id="4840" name="Google Shape;4840;p199"/>
                <p:cNvSpPr/>
                <p:nvPr/>
              </p:nvSpPr>
              <p:spPr>
                <a:xfrm>
                  <a:off x="4214932" y="4083029"/>
                  <a:ext cx="1227968" cy="429129"/>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41" name="Google Shape;4841;p199"/>
                <p:cNvGrpSpPr/>
                <p:nvPr/>
              </p:nvGrpSpPr>
              <p:grpSpPr>
                <a:xfrm>
                  <a:off x="4288739" y="4087983"/>
                  <a:ext cx="1130109" cy="424176"/>
                  <a:chOff x="4288739" y="4087983"/>
                  <a:chExt cx="1130109" cy="424176"/>
                </a:xfrm>
              </p:grpSpPr>
              <p:sp>
                <p:nvSpPr>
                  <p:cNvPr id="4842" name="Google Shape;4842;p199"/>
                  <p:cNvSpPr txBox="1"/>
                  <p:nvPr/>
                </p:nvSpPr>
                <p:spPr>
                  <a:xfrm>
                    <a:off x="4625138" y="4087983"/>
                    <a:ext cx="793710" cy="4241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Train</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Validation</a:t>
                    </a:r>
                    <a:endParaRPr sz="1200">
                      <a:solidFill>
                        <a:schemeClr val="dk1"/>
                      </a:solidFill>
                      <a:latin typeface="Arial"/>
                      <a:ea typeface="Arial"/>
                      <a:cs typeface="Arial"/>
                      <a:sym typeface="Arial"/>
                    </a:endParaRPr>
                  </a:p>
                </p:txBody>
              </p:sp>
              <p:cxnSp>
                <p:nvCxnSpPr>
                  <p:cNvPr id="4843" name="Google Shape;4843;p199"/>
                  <p:cNvCxnSpPr/>
                  <p:nvPr/>
                </p:nvCxnSpPr>
                <p:spPr>
                  <a:xfrm>
                    <a:off x="4288739" y="4197175"/>
                    <a:ext cx="246456" cy="0"/>
                  </a:xfrm>
                  <a:prstGeom prst="straightConnector1">
                    <a:avLst/>
                  </a:prstGeom>
                  <a:noFill/>
                  <a:ln cap="flat" cmpd="sng" w="19050">
                    <a:solidFill>
                      <a:srgbClr val="1429A0"/>
                    </a:solidFill>
                    <a:prstDash val="solid"/>
                    <a:miter lim="800000"/>
                    <a:headEnd len="sm" w="sm" type="none"/>
                    <a:tailEnd len="sm" w="sm" type="none"/>
                  </a:ln>
                </p:spPr>
              </p:cxnSp>
              <p:cxnSp>
                <p:nvCxnSpPr>
                  <p:cNvPr id="4844" name="Google Shape;4844;p199"/>
                  <p:cNvCxnSpPr/>
                  <p:nvPr/>
                </p:nvCxnSpPr>
                <p:spPr>
                  <a:xfrm>
                    <a:off x="4288739" y="4388101"/>
                    <a:ext cx="246456" cy="0"/>
                  </a:xfrm>
                  <a:prstGeom prst="straightConnector1">
                    <a:avLst/>
                  </a:prstGeom>
                  <a:noFill/>
                  <a:ln cap="flat" cmpd="sng" w="19050">
                    <a:solidFill>
                      <a:srgbClr val="00B050"/>
                    </a:solidFill>
                    <a:prstDash val="solid"/>
                    <a:miter lim="800000"/>
                    <a:headEnd len="sm" w="sm" type="none"/>
                    <a:tailEnd len="sm" w="sm" type="none"/>
                  </a:ln>
                </p:spPr>
              </p:cxnSp>
            </p:grpSp>
          </p:grpSp>
          <p:cxnSp>
            <p:nvCxnSpPr>
              <p:cNvPr id="4845" name="Google Shape;4845;p199"/>
              <p:cNvCxnSpPr/>
              <p:nvPr/>
            </p:nvCxnSpPr>
            <p:spPr>
              <a:xfrm>
                <a:off x="2084785" y="403158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46" name="Google Shape;4846;p199"/>
              <p:cNvCxnSpPr/>
              <p:nvPr/>
            </p:nvCxnSpPr>
            <p:spPr>
              <a:xfrm>
                <a:off x="2084785" y="436480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47" name="Google Shape;4847;p199"/>
              <p:cNvCxnSpPr/>
              <p:nvPr/>
            </p:nvCxnSpPr>
            <p:spPr>
              <a:xfrm>
                <a:off x="2084785" y="503124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48" name="Google Shape;4848;p199"/>
              <p:cNvCxnSpPr/>
              <p:nvPr/>
            </p:nvCxnSpPr>
            <p:spPr>
              <a:xfrm>
                <a:off x="2084785" y="536446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49" name="Google Shape;4849;p199"/>
              <p:cNvCxnSpPr/>
              <p:nvPr/>
            </p:nvCxnSpPr>
            <p:spPr>
              <a:xfrm>
                <a:off x="2084785" y="569768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50" name="Google Shape;4850;p199"/>
              <p:cNvCxnSpPr/>
              <p:nvPr/>
            </p:nvCxnSpPr>
            <p:spPr>
              <a:xfrm>
                <a:off x="2084785" y="4698021"/>
                <a:ext cx="0" cy="40421"/>
              </a:xfrm>
              <a:prstGeom prst="straightConnector1">
                <a:avLst/>
              </a:prstGeom>
              <a:noFill/>
              <a:ln cap="flat" cmpd="sng" w="12700">
                <a:solidFill>
                  <a:srgbClr val="7F7F7F"/>
                </a:solidFill>
                <a:prstDash val="solid"/>
                <a:miter lim="800000"/>
                <a:headEnd len="sm" w="sm" type="none"/>
                <a:tailEnd len="sm" w="sm" type="none"/>
              </a:ln>
            </p:spPr>
          </p:cxnSp>
          <p:cxnSp>
            <p:nvCxnSpPr>
              <p:cNvPr id="4851" name="Google Shape;4851;p199"/>
              <p:cNvCxnSpPr/>
              <p:nvPr/>
            </p:nvCxnSpPr>
            <p:spPr>
              <a:xfrm>
                <a:off x="2254304" y="4260396"/>
                <a:ext cx="343847" cy="0"/>
              </a:xfrm>
              <a:prstGeom prst="straightConnector1">
                <a:avLst/>
              </a:prstGeom>
              <a:noFill/>
              <a:ln cap="rnd" cmpd="sng" w="19050">
                <a:solidFill>
                  <a:srgbClr val="00B050"/>
                </a:solidFill>
                <a:prstDash val="solid"/>
                <a:round/>
                <a:headEnd len="sm" w="sm" type="none"/>
                <a:tailEnd len="sm" w="sm" type="none"/>
              </a:ln>
            </p:spPr>
          </p:cxnSp>
          <p:cxnSp>
            <p:nvCxnSpPr>
              <p:cNvPr id="4852" name="Google Shape;4852;p199"/>
              <p:cNvCxnSpPr/>
              <p:nvPr/>
            </p:nvCxnSpPr>
            <p:spPr>
              <a:xfrm flipH="1" rot="10800000">
                <a:off x="2598151" y="4051791"/>
                <a:ext cx="334123" cy="208605"/>
              </a:xfrm>
              <a:prstGeom prst="straightConnector1">
                <a:avLst/>
              </a:prstGeom>
              <a:noFill/>
              <a:ln cap="rnd" cmpd="sng" w="19050">
                <a:solidFill>
                  <a:srgbClr val="00B050"/>
                </a:solidFill>
                <a:prstDash val="solid"/>
                <a:round/>
                <a:headEnd len="sm" w="sm" type="none"/>
                <a:tailEnd len="sm" w="sm" type="none"/>
              </a:ln>
            </p:spPr>
          </p:cxnSp>
          <p:cxnSp>
            <p:nvCxnSpPr>
              <p:cNvPr id="4853" name="Google Shape;4853;p199"/>
              <p:cNvCxnSpPr/>
              <p:nvPr/>
            </p:nvCxnSpPr>
            <p:spPr>
              <a:xfrm>
                <a:off x="2932274" y="4051791"/>
                <a:ext cx="349953" cy="95274"/>
              </a:xfrm>
              <a:prstGeom prst="straightConnector1">
                <a:avLst/>
              </a:prstGeom>
              <a:noFill/>
              <a:ln cap="rnd" cmpd="sng" w="19050">
                <a:solidFill>
                  <a:srgbClr val="00B050"/>
                </a:solidFill>
                <a:prstDash val="solid"/>
                <a:round/>
                <a:headEnd len="sm" w="sm" type="none"/>
                <a:tailEnd len="sm" w="sm" type="none"/>
              </a:ln>
            </p:spPr>
          </p:cxnSp>
          <p:cxnSp>
            <p:nvCxnSpPr>
              <p:cNvPr id="4854" name="Google Shape;4854;p199"/>
              <p:cNvCxnSpPr/>
              <p:nvPr/>
            </p:nvCxnSpPr>
            <p:spPr>
              <a:xfrm flipH="1" rot="10800000">
                <a:off x="3282227" y="4051791"/>
                <a:ext cx="328017" cy="95274"/>
              </a:xfrm>
              <a:prstGeom prst="straightConnector1">
                <a:avLst/>
              </a:prstGeom>
              <a:noFill/>
              <a:ln cap="rnd" cmpd="sng" w="19050">
                <a:solidFill>
                  <a:srgbClr val="00B050"/>
                </a:solidFill>
                <a:prstDash val="solid"/>
                <a:round/>
                <a:headEnd len="sm" w="sm" type="none"/>
                <a:tailEnd len="sm" w="sm" type="none"/>
              </a:ln>
            </p:spPr>
          </p:cxnSp>
          <p:cxnSp>
            <p:nvCxnSpPr>
              <p:cNvPr id="4855" name="Google Shape;4855;p199"/>
              <p:cNvCxnSpPr/>
              <p:nvPr/>
            </p:nvCxnSpPr>
            <p:spPr>
              <a:xfrm flipH="1" rot="10800000">
                <a:off x="3610244" y="3990216"/>
                <a:ext cx="327219" cy="61575"/>
              </a:xfrm>
              <a:prstGeom prst="straightConnector1">
                <a:avLst/>
              </a:prstGeom>
              <a:noFill/>
              <a:ln cap="rnd" cmpd="sng" w="19050">
                <a:solidFill>
                  <a:srgbClr val="00B050"/>
                </a:solidFill>
                <a:prstDash val="solid"/>
                <a:round/>
                <a:headEnd len="sm" w="sm" type="none"/>
                <a:tailEnd len="sm" w="sm" type="none"/>
              </a:ln>
            </p:spPr>
          </p:cxnSp>
          <p:cxnSp>
            <p:nvCxnSpPr>
              <p:cNvPr id="4856" name="Google Shape;4856;p199"/>
              <p:cNvCxnSpPr/>
              <p:nvPr/>
            </p:nvCxnSpPr>
            <p:spPr>
              <a:xfrm>
                <a:off x="3937463" y="3990216"/>
                <a:ext cx="378460" cy="10160"/>
              </a:xfrm>
              <a:prstGeom prst="straightConnector1">
                <a:avLst/>
              </a:prstGeom>
              <a:noFill/>
              <a:ln cap="rnd" cmpd="sng" w="19050">
                <a:solidFill>
                  <a:srgbClr val="00B050"/>
                </a:solidFill>
                <a:prstDash val="solid"/>
                <a:round/>
                <a:headEnd len="sm" w="sm" type="none"/>
                <a:tailEnd len="sm" w="sm" type="none"/>
              </a:ln>
            </p:spPr>
          </p:cxnSp>
          <p:cxnSp>
            <p:nvCxnSpPr>
              <p:cNvPr id="4857" name="Google Shape;4857;p199"/>
              <p:cNvCxnSpPr/>
              <p:nvPr/>
            </p:nvCxnSpPr>
            <p:spPr>
              <a:xfrm flipH="1" rot="10800000">
                <a:off x="4329521" y="3980057"/>
                <a:ext cx="319142" cy="20319"/>
              </a:xfrm>
              <a:prstGeom prst="straightConnector1">
                <a:avLst/>
              </a:prstGeom>
              <a:noFill/>
              <a:ln cap="rnd" cmpd="sng" w="19050">
                <a:solidFill>
                  <a:srgbClr val="00B050"/>
                </a:solidFill>
                <a:prstDash val="solid"/>
                <a:round/>
                <a:headEnd len="sm" w="sm" type="none"/>
                <a:tailEnd len="sm" w="sm" type="none"/>
              </a:ln>
            </p:spPr>
          </p:cxnSp>
          <p:cxnSp>
            <p:nvCxnSpPr>
              <p:cNvPr id="4858" name="Google Shape;4858;p199"/>
              <p:cNvCxnSpPr/>
              <p:nvPr/>
            </p:nvCxnSpPr>
            <p:spPr>
              <a:xfrm>
                <a:off x="4648663" y="3980056"/>
                <a:ext cx="335280" cy="63500"/>
              </a:xfrm>
              <a:prstGeom prst="straightConnector1">
                <a:avLst/>
              </a:prstGeom>
              <a:noFill/>
              <a:ln cap="rnd" cmpd="sng" w="19050">
                <a:solidFill>
                  <a:srgbClr val="00B050"/>
                </a:solidFill>
                <a:prstDash val="solid"/>
                <a:round/>
                <a:headEnd len="sm" w="sm" type="none"/>
                <a:tailEnd len="sm" w="sm" type="none"/>
              </a:ln>
            </p:spPr>
          </p:cxnSp>
          <p:cxnSp>
            <p:nvCxnSpPr>
              <p:cNvPr id="4859" name="Google Shape;4859;p199"/>
              <p:cNvCxnSpPr/>
              <p:nvPr/>
            </p:nvCxnSpPr>
            <p:spPr>
              <a:xfrm>
                <a:off x="4983943" y="4043556"/>
                <a:ext cx="330200" cy="0"/>
              </a:xfrm>
              <a:prstGeom prst="straightConnector1">
                <a:avLst/>
              </a:prstGeom>
              <a:noFill/>
              <a:ln cap="rnd" cmpd="sng" w="19050">
                <a:solidFill>
                  <a:srgbClr val="00B050"/>
                </a:solidFill>
                <a:prstDash val="solid"/>
                <a:round/>
                <a:headEnd len="sm" w="sm" type="none"/>
                <a:tailEnd len="sm" w="sm" type="none"/>
              </a:ln>
            </p:spPr>
          </p:cxnSp>
          <p:cxnSp>
            <p:nvCxnSpPr>
              <p:cNvPr id="4860" name="Google Shape;4860;p199"/>
              <p:cNvCxnSpPr/>
              <p:nvPr/>
            </p:nvCxnSpPr>
            <p:spPr>
              <a:xfrm flipH="1" rot="10800000">
                <a:off x="2250494" y="4297366"/>
                <a:ext cx="343847" cy="1524536"/>
              </a:xfrm>
              <a:prstGeom prst="straightConnector1">
                <a:avLst/>
              </a:prstGeom>
              <a:noFill/>
              <a:ln cap="flat" cmpd="sng" w="19050">
                <a:solidFill>
                  <a:srgbClr val="1429A0"/>
                </a:solidFill>
                <a:prstDash val="solid"/>
                <a:miter lim="800000"/>
                <a:headEnd len="sm" w="sm" type="none"/>
                <a:tailEnd len="sm" w="sm" type="none"/>
              </a:ln>
            </p:spPr>
          </p:cxnSp>
          <p:cxnSp>
            <p:nvCxnSpPr>
              <p:cNvPr id="4861" name="Google Shape;4861;p199"/>
              <p:cNvCxnSpPr/>
              <p:nvPr/>
            </p:nvCxnSpPr>
            <p:spPr>
              <a:xfrm flipH="1" rot="10800000">
                <a:off x="2594341" y="4116380"/>
                <a:ext cx="337933" cy="180986"/>
              </a:xfrm>
              <a:prstGeom prst="straightConnector1">
                <a:avLst/>
              </a:prstGeom>
              <a:noFill/>
              <a:ln cap="flat" cmpd="sng" w="19050">
                <a:solidFill>
                  <a:srgbClr val="1429A0"/>
                </a:solidFill>
                <a:prstDash val="solid"/>
                <a:miter lim="800000"/>
                <a:headEnd len="sm" w="sm" type="none"/>
                <a:tailEnd len="sm" w="sm" type="none"/>
              </a:ln>
            </p:spPr>
          </p:cxnSp>
          <p:sp>
            <p:nvSpPr>
              <p:cNvPr id="4862" name="Google Shape;4862;p199"/>
              <p:cNvSpPr/>
              <p:nvPr/>
            </p:nvSpPr>
            <p:spPr>
              <a:xfrm>
                <a:off x="2926543" y="3833768"/>
                <a:ext cx="2382520" cy="283448"/>
              </a:xfrm>
              <a:custGeom>
                <a:rect b="b" l="l" r="r" t="t"/>
                <a:pathLst>
                  <a:path extrusionOk="0" h="283448" w="2382520">
                    <a:moveTo>
                      <a:pt x="0" y="283448"/>
                    </a:moveTo>
                    <a:cubicBezTo>
                      <a:pt x="127000" y="243866"/>
                      <a:pt x="254000" y="204285"/>
                      <a:pt x="365760" y="176768"/>
                    </a:cubicBezTo>
                    <a:cubicBezTo>
                      <a:pt x="477520" y="149251"/>
                      <a:pt x="539327" y="136551"/>
                      <a:pt x="670560" y="118348"/>
                    </a:cubicBezTo>
                    <a:cubicBezTo>
                      <a:pt x="801793" y="100145"/>
                      <a:pt x="1015153" y="79825"/>
                      <a:pt x="1153160" y="67548"/>
                    </a:cubicBezTo>
                    <a:cubicBezTo>
                      <a:pt x="1291167" y="55271"/>
                      <a:pt x="1402503" y="51885"/>
                      <a:pt x="1498600" y="44688"/>
                    </a:cubicBezTo>
                    <a:cubicBezTo>
                      <a:pt x="1594697" y="37491"/>
                      <a:pt x="1729740" y="24368"/>
                      <a:pt x="1729740" y="24368"/>
                    </a:cubicBezTo>
                    <a:cubicBezTo>
                      <a:pt x="1819487" y="17171"/>
                      <a:pt x="1928283" y="4895"/>
                      <a:pt x="2037080" y="1508"/>
                    </a:cubicBezTo>
                    <a:cubicBezTo>
                      <a:pt x="2145877" y="-1879"/>
                      <a:pt x="2264198" y="1084"/>
                      <a:pt x="2382520" y="4048"/>
                    </a:cubicBez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
          <p:cNvGrpSpPr/>
          <p:nvPr/>
        </p:nvGrpSpPr>
        <p:grpSpPr>
          <a:xfrm>
            <a:off x="719769" y="2070436"/>
            <a:ext cx="7736103" cy="2410149"/>
            <a:chOff x="720000" y="2070000"/>
            <a:chExt cx="7738584" cy="2410922"/>
          </a:xfrm>
        </p:grpSpPr>
        <p:sp>
          <p:nvSpPr>
            <p:cNvPr id="161" name="Google Shape;161;p2"/>
            <p:cNvSpPr/>
            <p:nvPr/>
          </p:nvSpPr>
          <p:spPr>
            <a:xfrm>
              <a:off x="990000" y="2583295"/>
              <a:ext cx="7468584" cy="110835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600" u="none" cap="none" strike="noStrike">
                  <a:solidFill>
                    <a:srgbClr val="000000"/>
                  </a:solidFill>
                  <a:latin typeface="Arial"/>
                  <a:ea typeface="Arial"/>
                  <a:cs typeface="Arial"/>
                  <a:sym typeface="Arial"/>
                </a:rPr>
                <a:t>Neural Network and Deep Learning</a:t>
              </a:r>
              <a:endParaRPr/>
            </a:p>
          </p:txBody>
        </p:sp>
        <p:sp>
          <p:nvSpPr>
            <p:cNvPr id="162" name="Google Shape;162;p2"/>
            <p:cNvSpPr/>
            <p:nvPr/>
          </p:nvSpPr>
          <p:spPr>
            <a:xfrm>
              <a:off x="990000" y="4157769"/>
              <a:ext cx="3710016" cy="32314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0" i="0" lang="en-US" sz="2099" u="none" cap="none" strike="noStrike">
                  <a:solidFill>
                    <a:srgbClr val="1428A0"/>
                  </a:solidFill>
                  <a:latin typeface="Arial"/>
                  <a:ea typeface="Arial"/>
                  <a:cs typeface="Arial"/>
                  <a:sym typeface="Arial"/>
                </a:rPr>
                <a:t>AI Course</a:t>
              </a:r>
              <a:endParaRPr b="0" i="0" sz="2099" u="none" cap="none" strike="noStrike">
                <a:solidFill>
                  <a:srgbClr val="1428A0"/>
                </a:solidFill>
                <a:latin typeface="Arial"/>
                <a:ea typeface="Arial"/>
                <a:cs typeface="Arial"/>
                <a:sym typeface="Arial"/>
              </a:endParaRPr>
            </a:p>
          </p:txBody>
        </p:sp>
        <p:sp>
          <p:nvSpPr>
            <p:cNvPr id="163" name="Google Shape;163;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Chapter 8. </a:t>
              </a:r>
              <a:endParaRPr b="0" i="0" sz="5398" u="none" cap="none" strike="noStrike">
                <a:solidFill>
                  <a:srgbClr val="7F7F7F"/>
                </a:solidFill>
                <a:latin typeface="Arial"/>
                <a:ea typeface="Arial"/>
                <a:cs typeface="Arial"/>
                <a:sym typeface="Arial"/>
              </a:endParaRPr>
            </a:p>
          </p:txBody>
        </p:sp>
        <p:sp>
          <p:nvSpPr>
            <p:cNvPr id="164" name="Google Shape;164;p2"/>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65" name="Google Shape;165;p2"/>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20"/>
          <p:cNvGrpSpPr/>
          <p:nvPr/>
        </p:nvGrpSpPr>
        <p:grpSpPr>
          <a:xfrm>
            <a:off x="559817" y="1428745"/>
            <a:ext cx="8783192" cy="215444"/>
            <a:chOff x="559817" y="2136914"/>
            <a:chExt cx="8783192" cy="215444"/>
          </a:xfrm>
        </p:grpSpPr>
        <p:sp>
          <p:nvSpPr>
            <p:cNvPr id="655" name="Google Shape;655;p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6" name="Google Shape;656;p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OR operation</a:t>
              </a:r>
              <a:endParaRPr/>
            </a:p>
          </p:txBody>
        </p:sp>
      </p:grpSp>
      <p:grpSp>
        <p:nvGrpSpPr>
          <p:cNvPr id="657" name="Google Shape;657;p20"/>
          <p:cNvGrpSpPr/>
          <p:nvPr/>
        </p:nvGrpSpPr>
        <p:grpSpPr>
          <a:xfrm>
            <a:off x="450000" y="450000"/>
            <a:ext cx="9018000" cy="276999"/>
            <a:chOff x="450000" y="450000"/>
            <a:chExt cx="9018000" cy="276999"/>
          </a:xfrm>
        </p:grpSpPr>
        <p:sp>
          <p:nvSpPr>
            <p:cNvPr id="658" name="Google Shape;658;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659" name="Google Shape;659;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660" name="Google Shape;660;p20"/>
          <p:cNvSpPr/>
          <p:nvPr/>
        </p:nvSpPr>
        <p:spPr>
          <a:xfrm>
            <a:off x="702940" y="3753036"/>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As you’ve seen in the previous slide, the perceptron delivered correct results for all four samples.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can be said that this perceptron classifies the train set with 100% performance.</a:t>
            </a:r>
            <a:endParaRPr/>
          </a:p>
        </p:txBody>
      </p:sp>
      <p:sp>
        <p:nvSpPr>
          <p:cNvPr id="661" name="Google Shape;661;p20"/>
          <p:cNvSpPr/>
          <p:nvPr/>
        </p:nvSpPr>
        <p:spPr>
          <a:xfrm>
            <a:off x="702939" y="1806769"/>
            <a:ext cx="8641085" cy="186659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20"/>
          <p:cNvSpPr/>
          <p:nvPr/>
        </p:nvSpPr>
        <p:spPr>
          <a:xfrm>
            <a:off x="882961" y="1896651"/>
            <a:ext cx="788487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Let’s input four samples to the perceptron and check the results.</a:t>
            </a:r>
            <a:endParaRPr/>
          </a:p>
        </p:txBody>
      </p:sp>
      <p:sp>
        <p:nvSpPr>
          <p:cNvPr id="663" name="Google Shape;663;p20"/>
          <p:cNvSpPr/>
          <p:nvPr/>
        </p:nvSpPr>
        <p:spPr>
          <a:xfrm>
            <a:off x="2777346" y="2317365"/>
            <a:ext cx="4500498" cy="1355994"/>
          </a:xfrm>
          <a:prstGeom prst="rect">
            <a:avLst/>
          </a:prstGeom>
          <a:blipFill rotWithShape="1">
            <a:blip r:embed="rId3">
              <a:alphaModFix/>
            </a:blip>
            <a:stretch>
              <a:fillRect b="0" l="-40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7" name="Shape 4867"/>
        <p:cNvGrpSpPr/>
        <p:nvPr/>
      </p:nvGrpSpPr>
      <p:grpSpPr>
        <a:xfrm>
          <a:off x="0" y="0"/>
          <a:ext cx="0" cy="0"/>
          <a:chOff x="0" y="0"/>
          <a:chExt cx="0" cy="0"/>
        </a:xfrm>
      </p:grpSpPr>
      <p:grpSp>
        <p:nvGrpSpPr>
          <p:cNvPr id="4868" name="Google Shape;4868;p200"/>
          <p:cNvGrpSpPr/>
          <p:nvPr/>
        </p:nvGrpSpPr>
        <p:grpSpPr>
          <a:xfrm>
            <a:off x="559817" y="1428745"/>
            <a:ext cx="8783192" cy="215444"/>
            <a:chOff x="559817" y="2136914"/>
            <a:chExt cx="8783192" cy="215444"/>
          </a:xfrm>
        </p:grpSpPr>
        <p:sp>
          <p:nvSpPr>
            <p:cNvPr id="4869" name="Google Shape;4869;p2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70" name="Google Shape;4870;p20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Testing</a:t>
              </a:r>
              <a:endParaRPr/>
            </a:p>
          </p:txBody>
        </p:sp>
      </p:grpSp>
      <p:grpSp>
        <p:nvGrpSpPr>
          <p:cNvPr id="4871" name="Google Shape;4871;p200"/>
          <p:cNvGrpSpPr/>
          <p:nvPr/>
        </p:nvGrpSpPr>
        <p:grpSpPr>
          <a:xfrm>
            <a:off x="450000" y="450000"/>
            <a:ext cx="9018000" cy="276999"/>
            <a:chOff x="450000" y="450000"/>
            <a:chExt cx="9018000" cy="276999"/>
          </a:xfrm>
        </p:grpSpPr>
        <p:sp>
          <p:nvSpPr>
            <p:cNvPr id="4872" name="Google Shape;4872;p2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873" name="Google Shape;4873;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874" name="Google Shape;4874;p200"/>
          <p:cNvGrpSpPr/>
          <p:nvPr/>
        </p:nvGrpSpPr>
        <p:grpSpPr>
          <a:xfrm>
            <a:off x="685802" y="1772816"/>
            <a:ext cx="8658225" cy="1118177"/>
            <a:chOff x="685802" y="1806767"/>
            <a:chExt cx="8658225" cy="1118177"/>
          </a:xfrm>
        </p:grpSpPr>
        <p:sp>
          <p:nvSpPr>
            <p:cNvPr id="4875" name="Google Shape;4875;p200"/>
            <p:cNvSpPr/>
            <p:nvPr/>
          </p:nvSpPr>
          <p:spPr>
            <a:xfrm>
              <a:off x="685802" y="1806767"/>
              <a:ext cx="8658224" cy="11181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76" name="Google Shape;4876;p200"/>
            <p:cNvPicPr preferRelativeResize="0"/>
            <p:nvPr/>
          </p:nvPicPr>
          <p:blipFill rotWithShape="1">
            <a:blip r:embed="rId3">
              <a:alphaModFix/>
            </a:blip>
            <a:srcRect b="0" l="743" r="24464" t="0"/>
            <a:stretch/>
          </p:blipFill>
          <p:spPr>
            <a:xfrm>
              <a:off x="774949" y="1914975"/>
              <a:ext cx="8569078" cy="851097"/>
            </a:xfrm>
            <a:prstGeom prst="rect">
              <a:avLst/>
            </a:prstGeom>
            <a:noFill/>
            <a:ln>
              <a:noFill/>
            </a:ln>
          </p:spPr>
        </p:pic>
      </p:gr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1" name="Shape 4881"/>
        <p:cNvGrpSpPr/>
        <p:nvPr/>
      </p:nvGrpSpPr>
      <p:grpSpPr>
        <a:xfrm>
          <a:off x="0" y="0"/>
          <a:ext cx="0" cy="0"/>
          <a:chOff x="0" y="0"/>
          <a:chExt cx="0" cy="0"/>
        </a:xfrm>
      </p:grpSpPr>
      <p:grpSp>
        <p:nvGrpSpPr>
          <p:cNvPr id="4882" name="Google Shape;4882;p201"/>
          <p:cNvGrpSpPr/>
          <p:nvPr/>
        </p:nvGrpSpPr>
        <p:grpSpPr>
          <a:xfrm>
            <a:off x="559817" y="1428745"/>
            <a:ext cx="8783192" cy="215444"/>
            <a:chOff x="559817" y="2136914"/>
            <a:chExt cx="8783192" cy="215444"/>
          </a:xfrm>
        </p:grpSpPr>
        <p:sp>
          <p:nvSpPr>
            <p:cNvPr id="4883" name="Google Shape;4883;p2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84" name="Google Shape;4884;p20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Convolutional Neural Network with Keras (color images)</a:t>
              </a:r>
              <a:endParaRPr/>
            </a:p>
          </p:txBody>
        </p:sp>
      </p:grpSp>
      <p:grpSp>
        <p:nvGrpSpPr>
          <p:cNvPr id="4885" name="Google Shape;4885;p201"/>
          <p:cNvGrpSpPr/>
          <p:nvPr/>
        </p:nvGrpSpPr>
        <p:grpSpPr>
          <a:xfrm>
            <a:off x="450000" y="450000"/>
            <a:ext cx="9018000" cy="276999"/>
            <a:chOff x="450000" y="450000"/>
            <a:chExt cx="9018000" cy="276999"/>
          </a:xfrm>
        </p:grpSpPr>
        <p:sp>
          <p:nvSpPr>
            <p:cNvPr id="4886" name="Google Shape;4886;p2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887" name="Google Shape;4887;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888" name="Google Shape;4888;p201"/>
          <p:cNvGrpSpPr/>
          <p:nvPr/>
        </p:nvGrpSpPr>
        <p:grpSpPr>
          <a:xfrm>
            <a:off x="685802" y="1806767"/>
            <a:ext cx="8658224" cy="2631883"/>
            <a:chOff x="685802" y="1806767"/>
            <a:chExt cx="8658224" cy="2631883"/>
          </a:xfrm>
        </p:grpSpPr>
        <p:sp>
          <p:nvSpPr>
            <p:cNvPr id="4889" name="Google Shape;4889;p201"/>
            <p:cNvSpPr/>
            <p:nvPr/>
          </p:nvSpPr>
          <p:spPr>
            <a:xfrm>
              <a:off x="685802" y="1806767"/>
              <a:ext cx="8658224" cy="26318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90" name="Google Shape;4890;p201"/>
            <p:cNvPicPr preferRelativeResize="0"/>
            <p:nvPr/>
          </p:nvPicPr>
          <p:blipFill rotWithShape="1">
            <a:blip r:embed="rId3">
              <a:alphaModFix/>
            </a:blip>
            <a:srcRect b="0" l="0" r="13251" t="0"/>
            <a:stretch/>
          </p:blipFill>
          <p:spPr>
            <a:xfrm>
              <a:off x="752476" y="1890731"/>
              <a:ext cx="8590534" cy="2474373"/>
            </a:xfrm>
            <a:prstGeom prst="rect">
              <a:avLst/>
            </a:prstGeom>
            <a:noFill/>
            <a:ln>
              <a:noFill/>
            </a:ln>
          </p:spPr>
        </p:pic>
      </p:gr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grpSp>
        <p:nvGrpSpPr>
          <p:cNvPr id="4896" name="Google Shape;4896;p202"/>
          <p:cNvGrpSpPr/>
          <p:nvPr/>
        </p:nvGrpSpPr>
        <p:grpSpPr>
          <a:xfrm>
            <a:off x="559817" y="1428745"/>
            <a:ext cx="8783192" cy="215444"/>
            <a:chOff x="559817" y="2136914"/>
            <a:chExt cx="8783192" cy="215444"/>
          </a:xfrm>
        </p:grpSpPr>
        <p:sp>
          <p:nvSpPr>
            <p:cNvPr id="4897" name="Google Shape;4897;p2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98" name="Google Shape;4898;p20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a:t>
              </a:r>
              <a:endParaRPr/>
            </a:p>
          </p:txBody>
        </p:sp>
      </p:grpSp>
      <p:grpSp>
        <p:nvGrpSpPr>
          <p:cNvPr id="4899" name="Google Shape;4899;p202"/>
          <p:cNvGrpSpPr/>
          <p:nvPr/>
        </p:nvGrpSpPr>
        <p:grpSpPr>
          <a:xfrm>
            <a:off x="450000" y="450000"/>
            <a:ext cx="9018000" cy="276999"/>
            <a:chOff x="450000" y="450000"/>
            <a:chExt cx="9018000" cy="276999"/>
          </a:xfrm>
        </p:grpSpPr>
        <p:sp>
          <p:nvSpPr>
            <p:cNvPr id="4900" name="Google Shape;4900;p2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01" name="Google Shape;4901;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02" name="Google Shape;4902;p202"/>
          <p:cNvGrpSpPr/>
          <p:nvPr/>
        </p:nvGrpSpPr>
        <p:grpSpPr>
          <a:xfrm>
            <a:off x="685802" y="1806767"/>
            <a:ext cx="8658224" cy="4178517"/>
            <a:chOff x="685802" y="1806767"/>
            <a:chExt cx="8658224" cy="4178517"/>
          </a:xfrm>
        </p:grpSpPr>
        <p:sp>
          <p:nvSpPr>
            <p:cNvPr id="4903" name="Google Shape;4903;p202"/>
            <p:cNvSpPr/>
            <p:nvPr/>
          </p:nvSpPr>
          <p:spPr>
            <a:xfrm>
              <a:off x="685802" y="1806767"/>
              <a:ext cx="8658224" cy="41785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04" name="Google Shape;4904;p202"/>
            <p:cNvPicPr preferRelativeResize="0"/>
            <p:nvPr/>
          </p:nvPicPr>
          <p:blipFill rotWithShape="1">
            <a:blip r:embed="rId3">
              <a:alphaModFix/>
            </a:blip>
            <a:srcRect b="0" l="565" r="22382" t="0"/>
            <a:stretch/>
          </p:blipFill>
          <p:spPr>
            <a:xfrm>
              <a:off x="774946" y="1905681"/>
              <a:ext cx="8569079" cy="3971793"/>
            </a:xfrm>
            <a:prstGeom prst="rect">
              <a:avLst/>
            </a:prstGeom>
            <a:noFill/>
            <a:ln>
              <a:noFill/>
            </a:ln>
          </p:spPr>
        </p:pic>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9" name="Shape 4909"/>
        <p:cNvGrpSpPr/>
        <p:nvPr/>
      </p:nvGrpSpPr>
      <p:grpSpPr>
        <a:xfrm>
          <a:off x="0" y="0"/>
          <a:ext cx="0" cy="0"/>
          <a:chOff x="0" y="0"/>
          <a:chExt cx="0" cy="0"/>
        </a:xfrm>
      </p:grpSpPr>
      <p:grpSp>
        <p:nvGrpSpPr>
          <p:cNvPr id="4910" name="Google Shape;4910;p203"/>
          <p:cNvGrpSpPr/>
          <p:nvPr/>
        </p:nvGrpSpPr>
        <p:grpSpPr>
          <a:xfrm>
            <a:off x="559817" y="1428745"/>
            <a:ext cx="8783192" cy="215444"/>
            <a:chOff x="559817" y="2136914"/>
            <a:chExt cx="8783192" cy="215444"/>
          </a:xfrm>
        </p:grpSpPr>
        <p:sp>
          <p:nvSpPr>
            <p:cNvPr id="4911" name="Google Shape;4911;p2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12" name="Google Shape;4912;p20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Visualizing the data</a:t>
              </a:r>
              <a:endParaRPr/>
            </a:p>
          </p:txBody>
        </p:sp>
      </p:grpSp>
      <p:grpSp>
        <p:nvGrpSpPr>
          <p:cNvPr id="4913" name="Google Shape;4913;p203"/>
          <p:cNvGrpSpPr/>
          <p:nvPr/>
        </p:nvGrpSpPr>
        <p:grpSpPr>
          <a:xfrm>
            <a:off x="450000" y="450000"/>
            <a:ext cx="9018000" cy="276999"/>
            <a:chOff x="450000" y="450000"/>
            <a:chExt cx="9018000" cy="276999"/>
          </a:xfrm>
        </p:grpSpPr>
        <p:sp>
          <p:nvSpPr>
            <p:cNvPr id="4914" name="Google Shape;4914;p2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15" name="Google Shape;4915;p2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16" name="Google Shape;4916;p203"/>
          <p:cNvGrpSpPr/>
          <p:nvPr/>
        </p:nvGrpSpPr>
        <p:grpSpPr>
          <a:xfrm>
            <a:off x="685802" y="1806767"/>
            <a:ext cx="8658224" cy="3494441"/>
            <a:chOff x="685802" y="1806767"/>
            <a:chExt cx="8658224" cy="3494441"/>
          </a:xfrm>
        </p:grpSpPr>
        <p:sp>
          <p:nvSpPr>
            <p:cNvPr id="4917" name="Google Shape;4917;p203"/>
            <p:cNvSpPr/>
            <p:nvPr/>
          </p:nvSpPr>
          <p:spPr>
            <a:xfrm>
              <a:off x="685802" y="1806767"/>
              <a:ext cx="8658224" cy="34944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18" name="Google Shape;4918;p203"/>
            <p:cNvPicPr preferRelativeResize="0"/>
            <p:nvPr/>
          </p:nvPicPr>
          <p:blipFill rotWithShape="1">
            <a:blip r:embed="rId3">
              <a:alphaModFix/>
            </a:blip>
            <a:srcRect b="0" l="659" r="22838" t="1459"/>
            <a:stretch/>
          </p:blipFill>
          <p:spPr>
            <a:xfrm>
              <a:off x="774946" y="1929160"/>
              <a:ext cx="8569079" cy="3264035"/>
            </a:xfrm>
            <a:prstGeom prst="rect">
              <a:avLst/>
            </a:prstGeom>
            <a:noFill/>
            <a:ln>
              <a:noFill/>
            </a:ln>
          </p:spPr>
        </p:pic>
      </p:gr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grpSp>
        <p:nvGrpSpPr>
          <p:cNvPr id="4924" name="Google Shape;4924;p204"/>
          <p:cNvGrpSpPr/>
          <p:nvPr/>
        </p:nvGrpSpPr>
        <p:grpSpPr>
          <a:xfrm>
            <a:off x="559817" y="1428745"/>
            <a:ext cx="8783192" cy="215444"/>
            <a:chOff x="559817" y="2136914"/>
            <a:chExt cx="8783192" cy="215444"/>
          </a:xfrm>
        </p:grpSpPr>
        <p:sp>
          <p:nvSpPr>
            <p:cNvPr id="4925" name="Google Shape;4925;p2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26" name="Google Shape;4926;p20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Preparing the data</a:t>
              </a:r>
              <a:endParaRPr/>
            </a:p>
          </p:txBody>
        </p:sp>
      </p:grpSp>
      <p:grpSp>
        <p:nvGrpSpPr>
          <p:cNvPr id="4927" name="Google Shape;4927;p204"/>
          <p:cNvGrpSpPr/>
          <p:nvPr/>
        </p:nvGrpSpPr>
        <p:grpSpPr>
          <a:xfrm>
            <a:off x="450000" y="450000"/>
            <a:ext cx="9018000" cy="276999"/>
            <a:chOff x="450000" y="450000"/>
            <a:chExt cx="9018000" cy="276999"/>
          </a:xfrm>
        </p:grpSpPr>
        <p:sp>
          <p:nvSpPr>
            <p:cNvPr id="4928" name="Google Shape;4928;p2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29" name="Google Shape;4929;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30" name="Google Shape;4930;p204"/>
          <p:cNvGrpSpPr/>
          <p:nvPr/>
        </p:nvGrpSpPr>
        <p:grpSpPr>
          <a:xfrm>
            <a:off x="685801" y="1700808"/>
            <a:ext cx="8658224" cy="3960440"/>
            <a:chOff x="685801" y="1700808"/>
            <a:chExt cx="8658224" cy="3960440"/>
          </a:xfrm>
        </p:grpSpPr>
        <p:sp>
          <p:nvSpPr>
            <p:cNvPr id="4931" name="Google Shape;4931;p20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Scaling</a:t>
              </a:r>
              <a:endParaRPr/>
            </a:p>
          </p:txBody>
        </p:sp>
        <p:sp>
          <p:nvSpPr>
            <p:cNvPr id="4932" name="Google Shape;4932;p204"/>
            <p:cNvSpPr/>
            <p:nvPr/>
          </p:nvSpPr>
          <p:spPr>
            <a:xfrm>
              <a:off x="685801" y="2052206"/>
              <a:ext cx="8658224" cy="7504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3" name="Google Shape;4933;p204"/>
            <p:cNvSpPr/>
            <p:nvPr/>
          </p:nvSpPr>
          <p:spPr>
            <a:xfrm>
              <a:off x="702940" y="29112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Reshaping</a:t>
              </a:r>
              <a:endParaRPr/>
            </a:p>
          </p:txBody>
        </p:sp>
        <p:sp>
          <p:nvSpPr>
            <p:cNvPr id="4934" name="Google Shape;4934;p204"/>
            <p:cNvSpPr/>
            <p:nvPr/>
          </p:nvSpPr>
          <p:spPr>
            <a:xfrm>
              <a:off x="685801" y="3262641"/>
              <a:ext cx="8658224" cy="7504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5" name="Google Shape;4935;p204"/>
            <p:cNvSpPr/>
            <p:nvPr/>
          </p:nvSpPr>
          <p:spPr>
            <a:xfrm>
              <a:off x="702940" y="415768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One-hot-encoding</a:t>
              </a:r>
              <a:endParaRPr/>
            </a:p>
          </p:txBody>
        </p:sp>
        <p:sp>
          <p:nvSpPr>
            <p:cNvPr id="4936" name="Google Shape;4936;p204"/>
            <p:cNvSpPr/>
            <p:nvPr/>
          </p:nvSpPr>
          <p:spPr>
            <a:xfrm>
              <a:off x="685801" y="4509080"/>
              <a:ext cx="8658224" cy="11521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37" name="Google Shape;4937;p204"/>
            <p:cNvPicPr preferRelativeResize="0"/>
            <p:nvPr/>
          </p:nvPicPr>
          <p:blipFill rotWithShape="1">
            <a:blip r:embed="rId3">
              <a:alphaModFix/>
            </a:blip>
            <a:srcRect b="71690" l="990" r="24020" t="2341"/>
            <a:stretch/>
          </p:blipFill>
          <p:spPr>
            <a:xfrm>
              <a:off x="810952" y="2126713"/>
              <a:ext cx="8533073" cy="599469"/>
            </a:xfrm>
            <a:prstGeom prst="rect">
              <a:avLst/>
            </a:prstGeom>
            <a:noFill/>
            <a:ln>
              <a:noFill/>
            </a:ln>
          </p:spPr>
        </p:pic>
        <p:pic>
          <p:nvPicPr>
            <p:cNvPr id="4938" name="Google Shape;4938;p204"/>
            <p:cNvPicPr preferRelativeResize="0"/>
            <p:nvPr/>
          </p:nvPicPr>
          <p:blipFill rotWithShape="1">
            <a:blip r:embed="rId3">
              <a:alphaModFix/>
            </a:blip>
            <a:srcRect b="44834" l="1049" r="23963" t="28310"/>
            <a:stretch/>
          </p:blipFill>
          <p:spPr>
            <a:xfrm>
              <a:off x="810952" y="3323560"/>
              <a:ext cx="8533073" cy="619905"/>
            </a:xfrm>
            <a:prstGeom prst="rect">
              <a:avLst/>
            </a:prstGeom>
            <a:noFill/>
            <a:ln>
              <a:noFill/>
            </a:ln>
          </p:spPr>
        </p:pic>
        <p:pic>
          <p:nvPicPr>
            <p:cNvPr id="4939" name="Google Shape;4939;p204"/>
            <p:cNvPicPr preferRelativeResize="0"/>
            <p:nvPr/>
          </p:nvPicPr>
          <p:blipFill rotWithShape="1">
            <a:blip r:embed="rId3">
              <a:alphaModFix/>
            </a:blip>
            <a:srcRect b="3583" l="993" r="24091" t="56988"/>
            <a:stretch/>
          </p:blipFill>
          <p:spPr>
            <a:xfrm>
              <a:off x="810953" y="4620918"/>
              <a:ext cx="8524812" cy="910178"/>
            </a:xfrm>
            <a:prstGeom prst="rect">
              <a:avLst/>
            </a:prstGeom>
            <a:noFill/>
            <a:ln>
              <a:noFill/>
            </a:ln>
          </p:spPr>
        </p:pic>
      </p:gr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grpSp>
        <p:nvGrpSpPr>
          <p:cNvPr id="4945" name="Google Shape;4945;p205"/>
          <p:cNvGrpSpPr/>
          <p:nvPr/>
        </p:nvGrpSpPr>
        <p:grpSpPr>
          <a:xfrm>
            <a:off x="559817" y="1428745"/>
            <a:ext cx="8783192" cy="215444"/>
            <a:chOff x="559817" y="2136914"/>
            <a:chExt cx="8783192" cy="215444"/>
          </a:xfrm>
        </p:grpSpPr>
        <p:sp>
          <p:nvSpPr>
            <p:cNvPr id="4946" name="Google Shape;4946;p2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47" name="Google Shape;4947;p20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CNN model</a:t>
              </a:r>
              <a:endParaRPr/>
            </a:p>
          </p:txBody>
        </p:sp>
      </p:grpSp>
      <p:grpSp>
        <p:nvGrpSpPr>
          <p:cNvPr id="4948" name="Google Shape;4948;p205"/>
          <p:cNvGrpSpPr/>
          <p:nvPr/>
        </p:nvGrpSpPr>
        <p:grpSpPr>
          <a:xfrm>
            <a:off x="450000" y="450000"/>
            <a:ext cx="9018000" cy="276999"/>
            <a:chOff x="450000" y="450000"/>
            <a:chExt cx="9018000" cy="276999"/>
          </a:xfrm>
        </p:grpSpPr>
        <p:sp>
          <p:nvSpPr>
            <p:cNvPr id="4949" name="Google Shape;4949;p2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50" name="Google Shape;4950;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51" name="Google Shape;4951;p205"/>
          <p:cNvGrpSpPr/>
          <p:nvPr/>
        </p:nvGrpSpPr>
        <p:grpSpPr>
          <a:xfrm>
            <a:off x="685950" y="4698843"/>
            <a:ext cx="8748069" cy="771616"/>
            <a:chOff x="568325" y="5114924"/>
            <a:chExt cx="8748069" cy="797330"/>
          </a:xfrm>
        </p:grpSpPr>
        <p:sp>
          <p:nvSpPr>
            <p:cNvPr id="4952" name="Google Shape;4952;p205"/>
            <p:cNvSpPr/>
            <p:nvPr/>
          </p:nvSpPr>
          <p:spPr>
            <a:xfrm>
              <a:off x="568325" y="5114924"/>
              <a:ext cx="8657059" cy="7973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53" name="Google Shape;4953;p205"/>
            <p:cNvGrpSpPr/>
            <p:nvPr/>
          </p:nvGrpSpPr>
          <p:grpSpPr>
            <a:xfrm>
              <a:off x="675835" y="5210921"/>
              <a:ext cx="2918106" cy="302131"/>
              <a:chOff x="732985" y="5582396"/>
              <a:chExt cx="2918106" cy="302131"/>
            </a:xfrm>
          </p:grpSpPr>
          <p:pic>
            <p:nvPicPr>
              <p:cNvPr descr="Byte - Free electronics icons" id="4954" name="Google Shape;4954;p20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4955" name="Google Shape;4955;p20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155</a:t>
                </a:r>
                <a:endParaRPr b="1" sz="1300">
                  <a:solidFill>
                    <a:srgbClr val="262626"/>
                  </a:solidFill>
                  <a:latin typeface="Arial"/>
                  <a:ea typeface="Arial"/>
                  <a:cs typeface="Arial"/>
                  <a:sym typeface="Arial"/>
                </a:endParaRPr>
              </a:p>
            </p:txBody>
          </p:sp>
        </p:grpSp>
        <p:sp>
          <p:nvSpPr>
            <p:cNvPr id="4956" name="Google Shape;4956;p20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3 channels of color</a:t>
              </a:r>
              <a:endParaRPr sz="1300">
                <a:solidFill>
                  <a:srgbClr val="262626"/>
                </a:solidFill>
                <a:latin typeface="Arial"/>
                <a:ea typeface="Arial"/>
                <a:cs typeface="Arial"/>
                <a:sym typeface="Arial"/>
              </a:endParaRPr>
            </a:p>
          </p:txBody>
        </p:sp>
      </p:grpSp>
      <p:grpSp>
        <p:nvGrpSpPr>
          <p:cNvPr id="4957" name="Google Shape;4957;p205"/>
          <p:cNvGrpSpPr/>
          <p:nvPr/>
        </p:nvGrpSpPr>
        <p:grpSpPr>
          <a:xfrm>
            <a:off x="685802" y="1806766"/>
            <a:ext cx="8658224" cy="2787535"/>
            <a:chOff x="685802" y="1806766"/>
            <a:chExt cx="8658224" cy="2787535"/>
          </a:xfrm>
        </p:grpSpPr>
        <p:sp>
          <p:nvSpPr>
            <p:cNvPr id="4958" name="Google Shape;4958;p205"/>
            <p:cNvSpPr/>
            <p:nvPr/>
          </p:nvSpPr>
          <p:spPr>
            <a:xfrm>
              <a:off x="685802" y="1806766"/>
              <a:ext cx="8658224" cy="27875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59" name="Google Shape;4959;p205"/>
            <p:cNvPicPr preferRelativeResize="0"/>
            <p:nvPr/>
          </p:nvPicPr>
          <p:blipFill rotWithShape="1">
            <a:blip r:embed="rId4">
              <a:alphaModFix/>
            </a:blip>
            <a:srcRect b="0" l="888" r="15645" t="0"/>
            <a:stretch/>
          </p:blipFill>
          <p:spPr>
            <a:xfrm>
              <a:off x="802835" y="1880828"/>
              <a:ext cx="8526726" cy="2656067"/>
            </a:xfrm>
            <a:prstGeom prst="rect">
              <a:avLst/>
            </a:prstGeom>
            <a:noFill/>
            <a:ln>
              <a:noFill/>
            </a:ln>
          </p:spPr>
        </p:pic>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4" name="Shape 4964"/>
        <p:cNvGrpSpPr/>
        <p:nvPr/>
      </p:nvGrpSpPr>
      <p:grpSpPr>
        <a:xfrm>
          <a:off x="0" y="0"/>
          <a:ext cx="0" cy="0"/>
          <a:chOff x="0" y="0"/>
          <a:chExt cx="0" cy="0"/>
        </a:xfrm>
      </p:grpSpPr>
      <p:grpSp>
        <p:nvGrpSpPr>
          <p:cNvPr id="4965" name="Google Shape;4965;p206"/>
          <p:cNvGrpSpPr/>
          <p:nvPr/>
        </p:nvGrpSpPr>
        <p:grpSpPr>
          <a:xfrm>
            <a:off x="559817" y="1428745"/>
            <a:ext cx="8783192" cy="215444"/>
            <a:chOff x="559817" y="2136914"/>
            <a:chExt cx="8783192" cy="215444"/>
          </a:xfrm>
        </p:grpSpPr>
        <p:sp>
          <p:nvSpPr>
            <p:cNvPr id="4966" name="Google Shape;4966;p2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67" name="Google Shape;4967;p20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a CNN model</a:t>
              </a:r>
              <a:endParaRPr/>
            </a:p>
          </p:txBody>
        </p:sp>
      </p:grpSp>
      <p:grpSp>
        <p:nvGrpSpPr>
          <p:cNvPr id="4968" name="Google Shape;4968;p206"/>
          <p:cNvGrpSpPr/>
          <p:nvPr/>
        </p:nvGrpSpPr>
        <p:grpSpPr>
          <a:xfrm>
            <a:off x="450000" y="450000"/>
            <a:ext cx="9018000" cy="276999"/>
            <a:chOff x="450000" y="450000"/>
            <a:chExt cx="9018000" cy="276999"/>
          </a:xfrm>
        </p:grpSpPr>
        <p:sp>
          <p:nvSpPr>
            <p:cNvPr id="4969" name="Google Shape;4969;p2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70" name="Google Shape;4970;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71" name="Google Shape;4971;p206"/>
          <p:cNvGrpSpPr/>
          <p:nvPr/>
        </p:nvGrpSpPr>
        <p:grpSpPr>
          <a:xfrm>
            <a:off x="685802" y="1772816"/>
            <a:ext cx="8658224" cy="4466550"/>
            <a:chOff x="685802" y="1806766"/>
            <a:chExt cx="8658224" cy="4466550"/>
          </a:xfrm>
        </p:grpSpPr>
        <p:sp>
          <p:nvSpPr>
            <p:cNvPr id="4972" name="Google Shape;4972;p206"/>
            <p:cNvSpPr/>
            <p:nvPr/>
          </p:nvSpPr>
          <p:spPr>
            <a:xfrm>
              <a:off x="685802" y="1806766"/>
              <a:ext cx="8658224" cy="44665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73" name="Google Shape;4973;p206"/>
            <p:cNvPicPr preferRelativeResize="0"/>
            <p:nvPr/>
          </p:nvPicPr>
          <p:blipFill rotWithShape="1">
            <a:blip r:embed="rId3">
              <a:alphaModFix/>
            </a:blip>
            <a:srcRect b="1827" l="690" r="12834" t="0"/>
            <a:stretch/>
          </p:blipFill>
          <p:spPr>
            <a:xfrm>
              <a:off x="780584" y="1869677"/>
              <a:ext cx="8563441" cy="4319250"/>
            </a:xfrm>
            <a:prstGeom prst="rect">
              <a:avLst/>
            </a:prstGeom>
            <a:noFill/>
            <a:ln>
              <a:noFill/>
            </a:ln>
          </p:spPr>
        </p:pic>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8" name="Shape 4978"/>
        <p:cNvGrpSpPr/>
        <p:nvPr/>
      </p:nvGrpSpPr>
      <p:grpSpPr>
        <a:xfrm>
          <a:off x="0" y="0"/>
          <a:ext cx="0" cy="0"/>
          <a:chOff x="0" y="0"/>
          <a:chExt cx="0" cy="0"/>
        </a:xfrm>
      </p:grpSpPr>
      <p:grpSp>
        <p:nvGrpSpPr>
          <p:cNvPr id="4979" name="Google Shape;4979;p207"/>
          <p:cNvGrpSpPr/>
          <p:nvPr/>
        </p:nvGrpSpPr>
        <p:grpSpPr>
          <a:xfrm>
            <a:off x="559817" y="1428745"/>
            <a:ext cx="8783192" cy="215444"/>
            <a:chOff x="559817" y="2136914"/>
            <a:chExt cx="8783192" cy="215444"/>
          </a:xfrm>
        </p:grpSpPr>
        <p:sp>
          <p:nvSpPr>
            <p:cNvPr id="4980" name="Google Shape;4980;p2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81" name="Google Shape;4981;p20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Defining the hyperparameters and optimizer</a:t>
              </a:r>
              <a:endParaRPr/>
            </a:p>
          </p:txBody>
        </p:sp>
      </p:grpSp>
      <p:grpSp>
        <p:nvGrpSpPr>
          <p:cNvPr id="4982" name="Google Shape;4982;p207"/>
          <p:cNvGrpSpPr/>
          <p:nvPr/>
        </p:nvGrpSpPr>
        <p:grpSpPr>
          <a:xfrm>
            <a:off x="450000" y="450000"/>
            <a:ext cx="9018000" cy="276999"/>
            <a:chOff x="450000" y="450000"/>
            <a:chExt cx="9018000" cy="276999"/>
          </a:xfrm>
        </p:grpSpPr>
        <p:sp>
          <p:nvSpPr>
            <p:cNvPr id="4983" name="Google Shape;4983;p2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84" name="Google Shape;4984;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85" name="Google Shape;4985;p207"/>
          <p:cNvGrpSpPr/>
          <p:nvPr/>
        </p:nvGrpSpPr>
        <p:grpSpPr>
          <a:xfrm>
            <a:off x="685802" y="1806768"/>
            <a:ext cx="8658224" cy="1528104"/>
            <a:chOff x="685802" y="1806768"/>
            <a:chExt cx="8658224" cy="1528104"/>
          </a:xfrm>
        </p:grpSpPr>
        <p:sp>
          <p:nvSpPr>
            <p:cNvPr id="4986" name="Google Shape;4986;p207"/>
            <p:cNvSpPr/>
            <p:nvPr/>
          </p:nvSpPr>
          <p:spPr>
            <a:xfrm>
              <a:off x="685802" y="1806768"/>
              <a:ext cx="8658224" cy="15281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87" name="Google Shape;4987;p207"/>
            <p:cNvPicPr preferRelativeResize="0"/>
            <p:nvPr/>
          </p:nvPicPr>
          <p:blipFill rotWithShape="1">
            <a:blip r:embed="rId3">
              <a:alphaModFix/>
            </a:blip>
            <a:srcRect b="0" l="0" r="5112" t="0"/>
            <a:stretch/>
          </p:blipFill>
          <p:spPr>
            <a:xfrm>
              <a:off x="774948" y="1872934"/>
              <a:ext cx="8568061" cy="1376363"/>
            </a:xfrm>
            <a:prstGeom prst="rect">
              <a:avLst/>
            </a:prstGeom>
            <a:noFill/>
            <a:ln>
              <a:noFill/>
            </a:ln>
          </p:spPr>
        </p:pic>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2" name="Shape 4992"/>
        <p:cNvGrpSpPr/>
        <p:nvPr/>
      </p:nvGrpSpPr>
      <p:grpSpPr>
        <a:xfrm>
          <a:off x="0" y="0"/>
          <a:ext cx="0" cy="0"/>
          <a:chOff x="0" y="0"/>
          <a:chExt cx="0" cy="0"/>
        </a:xfrm>
      </p:grpSpPr>
      <p:grpSp>
        <p:nvGrpSpPr>
          <p:cNvPr id="4993" name="Google Shape;4993;p208"/>
          <p:cNvGrpSpPr/>
          <p:nvPr/>
        </p:nvGrpSpPr>
        <p:grpSpPr>
          <a:xfrm>
            <a:off x="559817" y="1428745"/>
            <a:ext cx="8783192" cy="215444"/>
            <a:chOff x="559817" y="2136914"/>
            <a:chExt cx="8783192" cy="215444"/>
          </a:xfrm>
        </p:grpSpPr>
        <p:sp>
          <p:nvSpPr>
            <p:cNvPr id="4994" name="Google Shape;4994;p2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95" name="Google Shape;4995;p20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a:p>
          </p:txBody>
        </p:sp>
      </p:grpSp>
      <p:grpSp>
        <p:nvGrpSpPr>
          <p:cNvPr id="4996" name="Google Shape;4996;p208"/>
          <p:cNvGrpSpPr/>
          <p:nvPr/>
        </p:nvGrpSpPr>
        <p:grpSpPr>
          <a:xfrm>
            <a:off x="450000" y="450000"/>
            <a:ext cx="9018000" cy="276999"/>
            <a:chOff x="450000" y="450000"/>
            <a:chExt cx="9018000" cy="276999"/>
          </a:xfrm>
        </p:grpSpPr>
        <p:sp>
          <p:nvSpPr>
            <p:cNvPr id="4997" name="Google Shape;4997;p2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4998" name="Google Shape;4998;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4999" name="Google Shape;4999;p208"/>
          <p:cNvGrpSpPr/>
          <p:nvPr/>
        </p:nvGrpSpPr>
        <p:grpSpPr>
          <a:xfrm>
            <a:off x="685802" y="1806767"/>
            <a:ext cx="8658224" cy="3733421"/>
            <a:chOff x="685802" y="1806767"/>
            <a:chExt cx="8658224" cy="3733421"/>
          </a:xfrm>
        </p:grpSpPr>
        <p:sp>
          <p:nvSpPr>
            <p:cNvPr id="5000" name="Google Shape;5000;p208"/>
            <p:cNvSpPr/>
            <p:nvPr/>
          </p:nvSpPr>
          <p:spPr>
            <a:xfrm>
              <a:off x="685802" y="1806767"/>
              <a:ext cx="8658224" cy="28823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01" name="Google Shape;5001;p208"/>
            <p:cNvGrpSpPr/>
            <p:nvPr/>
          </p:nvGrpSpPr>
          <p:grpSpPr>
            <a:xfrm>
              <a:off x="685802" y="4833156"/>
              <a:ext cx="8658224" cy="707032"/>
              <a:chOff x="559818" y="3081411"/>
              <a:chExt cx="8658224" cy="707032"/>
            </a:xfrm>
          </p:grpSpPr>
          <p:sp>
            <p:nvSpPr>
              <p:cNvPr id="5002" name="Google Shape;5002;p208"/>
              <p:cNvSpPr/>
              <p:nvPr/>
            </p:nvSpPr>
            <p:spPr>
              <a:xfrm>
                <a:off x="559818" y="3081411"/>
                <a:ext cx="8658224" cy="7070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03" name="Google Shape;5003;p208"/>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004" name="Google Shape;5004;p208"/>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159</a:t>
                </a:r>
                <a:endParaRPr b="1" sz="1300">
                  <a:solidFill>
                    <a:srgbClr val="262626"/>
                  </a:solidFill>
                  <a:latin typeface="Arial"/>
                  <a:ea typeface="Arial"/>
                  <a:cs typeface="Arial"/>
                  <a:sym typeface="Arial"/>
                </a:endParaRPr>
              </a:p>
            </p:txBody>
          </p:sp>
          <p:sp>
            <p:nvSpPr>
              <p:cNvPr id="5005" name="Google Shape;5005;p208"/>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verbose = 0 means no output. verbose = 1 to view the epochs.</a:t>
                </a:r>
                <a:endParaRPr/>
              </a:p>
            </p:txBody>
          </p:sp>
        </p:grpSp>
      </p:grpSp>
      <p:pic>
        <p:nvPicPr>
          <p:cNvPr id="5006" name="Google Shape;5006;p208"/>
          <p:cNvPicPr preferRelativeResize="0"/>
          <p:nvPr/>
        </p:nvPicPr>
        <p:blipFill rotWithShape="1">
          <a:blip r:embed="rId4">
            <a:alphaModFix/>
          </a:blip>
          <a:srcRect b="26167" l="0" r="3480" t="0"/>
          <a:stretch/>
        </p:blipFill>
        <p:spPr>
          <a:xfrm>
            <a:off x="739775" y="1870429"/>
            <a:ext cx="8589786" cy="2818711"/>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1" name="Shape 5011"/>
        <p:cNvGrpSpPr/>
        <p:nvPr/>
      </p:nvGrpSpPr>
      <p:grpSpPr>
        <a:xfrm>
          <a:off x="0" y="0"/>
          <a:ext cx="0" cy="0"/>
          <a:chOff x="0" y="0"/>
          <a:chExt cx="0" cy="0"/>
        </a:xfrm>
      </p:grpSpPr>
      <p:grpSp>
        <p:nvGrpSpPr>
          <p:cNvPr id="5012" name="Google Shape;5012;p209"/>
          <p:cNvGrpSpPr/>
          <p:nvPr/>
        </p:nvGrpSpPr>
        <p:grpSpPr>
          <a:xfrm>
            <a:off x="559817" y="1428745"/>
            <a:ext cx="8783192" cy="215444"/>
            <a:chOff x="559817" y="2136914"/>
            <a:chExt cx="8783192" cy="215444"/>
          </a:xfrm>
        </p:grpSpPr>
        <p:sp>
          <p:nvSpPr>
            <p:cNvPr id="5013" name="Google Shape;5013;p2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14" name="Google Shape;5014;p20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Training the model and visualizing the history</a:t>
              </a:r>
              <a:endParaRPr/>
            </a:p>
          </p:txBody>
        </p:sp>
      </p:grpSp>
      <p:grpSp>
        <p:nvGrpSpPr>
          <p:cNvPr id="5015" name="Google Shape;5015;p209"/>
          <p:cNvGrpSpPr/>
          <p:nvPr/>
        </p:nvGrpSpPr>
        <p:grpSpPr>
          <a:xfrm>
            <a:off x="450000" y="450000"/>
            <a:ext cx="9018000" cy="276999"/>
            <a:chOff x="450000" y="450000"/>
            <a:chExt cx="9018000" cy="276999"/>
          </a:xfrm>
        </p:grpSpPr>
        <p:sp>
          <p:nvSpPr>
            <p:cNvPr id="5016" name="Google Shape;5016;p2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017" name="Google Shape;5017;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5018" name="Google Shape;5018;p209"/>
          <p:cNvGrpSpPr/>
          <p:nvPr/>
        </p:nvGrpSpPr>
        <p:grpSpPr>
          <a:xfrm>
            <a:off x="685802" y="1745807"/>
            <a:ext cx="8658224" cy="4570455"/>
            <a:chOff x="685802" y="1745807"/>
            <a:chExt cx="8658224" cy="4570455"/>
          </a:xfrm>
        </p:grpSpPr>
        <p:sp>
          <p:nvSpPr>
            <p:cNvPr id="5019" name="Google Shape;5019;p209"/>
            <p:cNvSpPr/>
            <p:nvPr/>
          </p:nvSpPr>
          <p:spPr>
            <a:xfrm>
              <a:off x="685802" y="1745807"/>
              <a:ext cx="8658224" cy="45704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20" name="Google Shape;5020;p209"/>
            <p:cNvPicPr preferRelativeResize="0"/>
            <p:nvPr/>
          </p:nvPicPr>
          <p:blipFill rotWithShape="1">
            <a:blip r:embed="rId3">
              <a:alphaModFix/>
            </a:blip>
            <a:srcRect b="0" l="0" r="7204" t="0"/>
            <a:stretch/>
          </p:blipFill>
          <p:spPr>
            <a:xfrm>
              <a:off x="762002" y="1814977"/>
              <a:ext cx="8581008" cy="1733550"/>
            </a:xfrm>
            <a:prstGeom prst="rect">
              <a:avLst/>
            </a:prstGeom>
            <a:noFill/>
            <a:ln>
              <a:noFill/>
            </a:ln>
          </p:spPr>
        </p:pic>
        <p:pic>
          <p:nvPicPr>
            <p:cNvPr id="5021" name="Google Shape;5021;p209"/>
            <p:cNvPicPr preferRelativeResize="0"/>
            <p:nvPr/>
          </p:nvPicPr>
          <p:blipFill rotWithShape="1">
            <a:blip r:embed="rId4">
              <a:alphaModFix/>
            </a:blip>
            <a:srcRect b="0" l="0" r="0" t="0"/>
            <a:stretch/>
          </p:blipFill>
          <p:spPr>
            <a:xfrm>
              <a:off x="1921693" y="3598131"/>
              <a:ext cx="3358758" cy="265027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21"/>
          <p:cNvGrpSpPr/>
          <p:nvPr/>
        </p:nvGrpSpPr>
        <p:grpSpPr>
          <a:xfrm>
            <a:off x="559817" y="1428745"/>
            <a:ext cx="8783192" cy="215444"/>
            <a:chOff x="559817" y="2136914"/>
            <a:chExt cx="8783192" cy="215444"/>
          </a:xfrm>
        </p:grpSpPr>
        <p:sp>
          <p:nvSpPr>
            <p:cNvPr id="670" name="Google Shape;670;p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1" name="Google Shape;671;p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AND operation</a:t>
              </a:r>
              <a:endParaRPr/>
            </a:p>
          </p:txBody>
        </p:sp>
      </p:grpSp>
      <p:grpSp>
        <p:nvGrpSpPr>
          <p:cNvPr id="672" name="Google Shape;672;p21"/>
          <p:cNvGrpSpPr/>
          <p:nvPr/>
        </p:nvGrpSpPr>
        <p:grpSpPr>
          <a:xfrm>
            <a:off x="450000" y="450000"/>
            <a:ext cx="9018000" cy="276999"/>
            <a:chOff x="450000" y="450000"/>
            <a:chExt cx="9018000" cy="276999"/>
          </a:xfrm>
        </p:grpSpPr>
        <p:sp>
          <p:nvSpPr>
            <p:cNvPr id="673" name="Google Shape;673;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674" name="Google Shape;674;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675" name="Google Shape;675;p21"/>
          <p:cNvSpPr/>
          <p:nvPr/>
        </p:nvSpPr>
        <p:spPr>
          <a:xfrm>
            <a:off x="702940" y="1700808"/>
            <a:ext cx="8632825"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To recap, you can solve the OR problem by perceptron with the appropriate w values.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Now, the AND operation. The truth table is on the left, and the geometrical solution is the line that separates the units into two groups.</a:t>
            </a:r>
            <a:endParaRPr/>
          </a:p>
        </p:txBody>
      </p:sp>
      <p:graphicFrame>
        <p:nvGraphicFramePr>
          <p:cNvPr id="676" name="Google Shape;676;p21"/>
          <p:cNvGraphicFramePr/>
          <p:nvPr/>
        </p:nvGraphicFramePr>
        <p:xfrm>
          <a:off x="702940" y="2605590"/>
          <a:ext cx="3000000" cy="3000000"/>
        </p:xfrm>
        <a:graphic>
          <a:graphicData uri="http://schemas.openxmlformats.org/drawingml/2006/table">
            <a:tbl>
              <a:tblPr bandRow="1" firstRow="1">
                <a:noFill/>
                <a:tableStyleId>{B0F2CE99-B44A-4AAD-A28B-D6418A38CF92}</a:tableStyleId>
              </a:tblPr>
              <a:tblGrid>
                <a:gridCol w="924100"/>
                <a:gridCol w="924100"/>
                <a:gridCol w="1356150"/>
              </a:tblGrid>
              <a:tr h="266175">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a:p>
                  </a:txBody>
                  <a:tcPr marT="0" marB="0" marR="72000" marL="72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AND operation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F</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F</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F</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T</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677" name="Google Shape;677;p21"/>
          <p:cNvGrpSpPr/>
          <p:nvPr/>
        </p:nvGrpSpPr>
        <p:grpSpPr>
          <a:xfrm>
            <a:off x="4195328" y="2564904"/>
            <a:ext cx="4697660" cy="3458818"/>
            <a:chOff x="3727276" y="2605590"/>
            <a:chExt cx="4697660" cy="3458818"/>
          </a:xfrm>
        </p:grpSpPr>
        <p:sp>
          <p:nvSpPr>
            <p:cNvPr id="678" name="Google Shape;678;p21"/>
            <p:cNvSpPr/>
            <p:nvPr/>
          </p:nvSpPr>
          <p:spPr>
            <a:xfrm>
              <a:off x="3727276" y="2605590"/>
              <a:ext cx="4697660" cy="345881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9" name="Google Shape;679;p21"/>
            <p:cNvGrpSpPr/>
            <p:nvPr/>
          </p:nvGrpSpPr>
          <p:grpSpPr>
            <a:xfrm>
              <a:off x="3907296" y="3486291"/>
              <a:ext cx="3605501" cy="2210961"/>
              <a:chOff x="1098984" y="2744351"/>
              <a:chExt cx="4032192" cy="2472616"/>
            </a:xfrm>
          </p:grpSpPr>
          <p:cxnSp>
            <p:nvCxnSpPr>
              <p:cNvPr id="680" name="Google Shape;680;p21"/>
              <p:cNvCxnSpPr/>
              <p:nvPr/>
            </p:nvCxnSpPr>
            <p:spPr>
              <a:xfrm>
                <a:off x="1747056" y="2780928"/>
                <a:ext cx="0" cy="2209641"/>
              </a:xfrm>
              <a:prstGeom prst="straightConnector1">
                <a:avLst/>
              </a:prstGeom>
              <a:noFill/>
              <a:ln cap="flat" cmpd="sng" w="12700">
                <a:solidFill>
                  <a:schemeClr val="dk1"/>
                </a:solidFill>
                <a:prstDash val="solid"/>
                <a:miter lim="800000"/>
                <a:headEnd len="sm" w="sm" type="none"/>
                <a:tailEnd len="sm" w="sm" type="none"/>
              </a:ln>
            </p:spPr>
          </p:cxnSp>
          <p:cxnSp>
            <p:nvCxnSpPr>
              <p:cNvPr id="681" name="Google Shape;681;p21"/>
              <p:cNvCxnSpPr/>
              <p:nvPr/>
            </p:nvCxnSpPr>
            <p:spPr>
              <a:xfrm>
                <a:off x="1747056" y="4990569"/>
                <a:ext cx="2700300" cy="0"/>
              </a:xfrm>
              <a:prstGeom prst="straightConnector1">
                <a:avLst/>
              </a:prstGeom>
              <a:noFill/>
              <a:ln cap="flat" cmpd="sng" w="12700">
                <a:solidFill>
                  <a:schemeClr val="dk1"/>
                </a:solidFill>
                <a:prstDash val="solid"/>
                <a:miter lim="800000"/>
                <a:headEnd len="sm" w="sm" type="none"/>
                <a:tailEnd len="sm" w="sm" type="none"/>
              </a:ln>
            </p:spPr>
          </p:cxnSp>
          <p:sp>
            <p:nvSpPr>
              <p:cNvPr id="682" name="Google Shape;682;p21"/>
              <p:cNvSpPr/>
              <p:nvPr/>
            </p:nvSpPr>
            <p:spPr>
              <a:xfrm>
                <a:off x="1643675" y="2760271"/>
                <a:ext cx="205201" cy="205201"/>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21"/>
              <p:cNvSpPr/>
              <p:nvPr/>
            </p:nvSpPr>
            <p:spPr>
              <a:xfrm>
                <a:off x="4313472" y="2744351"/>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21"/>
              <p:cNvSpPr/>
              <p:nvPr/>
            </p:nvSpPr>
            <p:spPr>
              <a:xfrm>
                <a:off x="1698288" y="4871855"/>
                <a:ext cx="205200" cy="205200"/>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21"/>
              <p:cNvSpPr/>
              <p:nvPr/>
            </p:nvSpPr>
            <p:spPr>
              <a:xfrm>
                <a:off x="4378396" y="4871855"/>
                <a:ext cx="205201" cy="205201"/>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21"/>
              <p:cNvSpPr txBox="1"/>
              <p:nvPr/>
            </p:nvSpPr>
            <p:spPr>
              <a:xfrm>
                <a:off x="1098984"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687" name="Google Shape;687;p21"/>
              <p:cNvSpPr txBox="1"/>
              <p:nvPr/>
            </p:nvSpPr>
            <p:spPr>
              <a:xfrm>
                <a:off x="1098984"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(0,0)</a:t>
                </a:r>
                <a:endParaRPr sz="1300">
                  <a:solidFill>
                    <a:srgbClr val="262626"/>
                  </a:solidFill>
                  <a:latin typeface="Arial"/>
                  <a:ea typeface="Arial"/>
                  <a:cs typeface="Arial"/>
                  <a:sym typeface="Arial"/>
                </a:endParaRPr>
              </a:p>
            </p:txBody>
          </p:sp>
          <p:sp>
            <p:nvSpPr>
              <p:cNvPr id="688" name="Google Shape;688;p21"/>
              <p:cNvSpPr txBox="1"/>
              <p:nvPr/>
            </p:nvSpPr>
            <p:spPr>
              <a:xfrm>
                <a:off x="4680176"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(1.1)</a:t>
                </a:r>
                <a:endParaRPr sz="1300">
                  <a:solidFill>
                    <a:srgbClr val="262626"/>
                  </a:solidFill>
                  <a:latin typeface="Arial"/>
                  <a:ea typeface="Arial"/>
                  <a:cs typeface="Arial"/>
                  <a:sym typeface="Arial"/>
                </a:endParaRPr>
              </a:p>
            </p:txBody>
          </p:sp>
          <p:sp>
            <p:nvSpPr>
              <p:cNvPr id="689" name="Google Shape;689;p21"/>
              <p:cNvSpPr txBox="1"/>
              <p:nvPr/>
            </p:nvSpPr>
            <p:spPr>
              <a:xfrm>
                <a:off x="4680176"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cxnSp>
          <p:nvCxnSpPr>
            <p:cNvPr id="690" name="Google Shape;690;p21"/>
            <p:cNvCxnSpPr/>
            <p:nvPr/>
          </p:nvCxnSpPr>
          <p:spPr>
            <a:xfrm>
              <a:off x="4113613" y="2759471"/>
              <a:ext cx="4067675" cy="29300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6" name="Shape 5026"/>
        <p:cNvGrpSpPr/>
        <p:nvPr/>
      </p:nvGrpSpPr>
      <p:grpSpPr>
        <a:xfrm>
          <a:off x="0" y="0"/>
          <a:ext cx="0" cy="0"/>
          <a:chOff x="0" y="0"/>
          <a:chExt cx="0" cy="0"/>
        </a:xfrm>
      </p:grpSpPr>
      <p:grpSp>
        <p:nvGrpSpPr>
          <p:cNvPr id="5027" name="Google Shape;5027;p210"/>
          <p:cNvGrpSpPr/>
          <p:nvPr/>
        </p:nvGrpSpPr>
        <p:grpSpPr>
          <a:xfrm>
            <a:off x="559817" y="1428745"/>
            <a:ext cx="8783192" cy="215444"/>
            <a:chOff x="559817" y="2136914"/>
            <a:chExt cx="8783192" cy="215444"/>
          </a:xfrm>
        </p:grpSpPr>
        <p:sp>
          <p:nvSpPr>
            <p:cNvPr id="5028" name="Google Shape;5028;p2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29" name="Google Shape;5029;p21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Testing</a:t>
              </a:r>
              <a:endParaRPr/>
            </a:p>
          </p:txBody>
        </p:sp>
      </p:grpSp>
      <p:grpSp>
        <p:nvGrpSpPr>
          <p:cNvPr id="5030" name="Google Shape;5030;p210"/>
          <p:cNvGrpSpPr/>
          <p:nvPr/>
        </p:nvGrpSpPr>
        <p:grpSpPr>
          <a:xfrm>
            <a:off x="450000" y="450000"/>
            <a:ext cx="9018000" cy="276999"/>
            <a:chOff x="450000" y="450000"/>
            <a:chExt cx="9018000" cy="276999"/>
          </a:xfrm>
        </p:grpSpPr>
        <p:sp>
          <p:nvSpPr>
            <p:cNvPr id="5031" name="Google Shape;5031;p2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032" name="Google Shape;5032;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5033" name="Google Shape;5033;p210"/>
          <p:cNvGrpSpPr/>
          <p:nvPr/>
        </p:nvGrpSpPr>
        <p:grpSpPr>
          <a:xfrm>
            <a:off x="685802" y="1806768"/>
            <a:ext cx="8658224" cy="1003108"/>
            <a:chOff x="685802" y="1806768"/>
            <a:chExt cx="8658224" cy="1003108"/>
          </a:xfrm>
        </p:grpSpPr>
        <p:sp>
          <p:nvSpPr>
            <p:cNvPr id="5034" name="Google Shape;5034;p210"/>
            <p:cNvSpPr/>
            <p:nvPr/>
          </p:nvSpPr>
          <p:spPr>
            <a:xfrm>
              <a:off x="685802" y="1806768"/>
              <a:ext cx="8658224" cy="10031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35" name="Google Shape;5035;p210"/>
            <p:cNvPicPr preferRelativeResize="0"/>
            <p:nvPr/>
          </p:nvPicPr>
          <p:blipFill rotWithShape="1">
            <a:blip r:embed="rId3">
              <a:alphaModFix/>
            </a:blip>
            <a:srcRect b="0" l="0" r="6677" t="0"/>
            <a:stretch/>
          </p:blipFill>
          <p:spPr>
            <a:xfrm>
              <a:off x="713212" y="1894903"/>
              <a:ext cx="8629797" cy="846963"/>
            </a:xfrm>
            <a:prstGeom prst="rect">
              <a:avLst/>
            </a:prstGeom>
            <a:noFill/>
            <a:ln>
              <a:noFill/>
            </a:ln>
          </p:spPr>
        </p:pic>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0" name="Shape 5040"/>
        <p:cNvGrpSpPr/>
        <p:nvPr/>
      </p:nvGrpSpPr>
      <p:grpSpPr>
        <a:xfrm>
          <a:off x="0" y="0"/>
          <a:ext cx="0" cy="0"/>
          <a:chOff x="0" y="0"/>
          <a:chExt cx="0" cy="0"/>
        </a:xfrm>
      </p:grpSpPr>
      <p:grpSp>
        <p:nvGrpSpPr>
          <p:cNvPr id="5041" name="Google Shape;5041;p211"/>
          <p:cNvGrpSpPr/>
          <p:nvPr/>
        </p:nvGrpSpPr>
        <p:grpSpPr>
          <a:xfrm>
            <a:off x="559817" y="1428745"/>
            <a:ext cx="8783192" cy="215444"/>
            <a:chOff x="559817" y="2136914"/>
            <a:chExt cx="8783192" cy="215444"/>
          </a:xfrm>
        </p:grpSpPr>
        <p:sp>
          <p:nvSpPr>
            <p:cNvPr id="5042" name="Google Shape;5042;p2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43" name="Google Shape;5043;p21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044" name="Google Shape;5044;p211"/>
          <p:cNvGrpSpPr/>
          <p:nvPr/>
        </p:nvGrpSpPr>
        <p:grpSpPr>
          <a:xfrm>
            <a:off x="450000" y="450000"/>
            <a:ext cx="9018000" cy="276999"/>
            <a:chOff x="450000" y="450000"/>
            <a:chExt cx="9018000" cy="276999"/>
          </a:xfrm>
        </p:grpSpPr>
        <p:sp>
          <p:nvSpPr>
            <p:cNvPr id="5045" name="Google Shape;5045;p2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046" name="Google Shape;5046;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cxnSp>
        <p:nvCxnSpPr>
          <p:cNvPr id="5047" name="Google Shape;5047;p211"/>
          <p:cNvCxnSpPr/>
          <p:nvPr/>
        </p:nvCxnSpPr>
        <p:spPr>
          <a:xfrm rot="10800000">
            <a:off x="3740030" y="2432437"/>
            <a:ext cx="0" cy="636482"/>
          </a:xfrm>
          <a:prstGeom prst="straightConnector1">
            <a:avLst/>
          </a:prstGeom>
          <a:noFill/>
          <a:ln cap="flat" cmpd="sng" w="19050">
            <a:solidFill>
              <a:srgbClr val="7F7F7F"/>
            </a:solidFill>
            <a:prstDash val="solid"/>
            <a:miter lim="800000"/>
            <a:headEnd len="sm" w="sm" type="none"/>
            <a:tailEnd len="med" w="med" type="triangle"/>
          </a:ln>
        </p:spPr>
      </p:cxnSp>
      <p:cxnSp>
        <p:nvCxnSpPr>
          <p:cNvPr id="5048" name="Google Shape;5048;p211"/>
          <p:cNvCxnSpPr/>
          <p:nvPr/>
        </p:nvCxnSpPr>
        <p:spPr>
          <a:xfrm rot="10800000">
            <a:off x="3740028" y="3706772"/>
            <a:ext cx="0" cy="637853"/>
          </a:xfrm>
          <a:prstGeom prst="straightConnector1">
            <a:avLst/>
          </a:prstGeom>
          <a:noFill/>
          <a:ln cap="flat" cmpd="sng" w="19050">
            <a:solidFill>
              <a:srgbClr val="7F7F7F"/>
            </a:solidFill>
            <a:prstDash val="solid"/>
            <a:miter lim="800000"/>
            <a:headEnd len="sm" w="sm" type="none"/>
            <a:tailEnd len="med" w="med" type="triangle"/>
          </a:ln>
        </p:spPr>
      </p:cxnSp>
      <p:sp>
        <p:nvSpPr>
          <p:cNvPr id="5049" name="Google Shape;5049;p211"/>
          <p:cNvSpPr txBox="1"/>
          <p:nvPr/>
        </p:nvSpPr>
        <p:spPr>
          <a:xfrm>
            <a:off x="3112192" y="2060849"/>
            <a:ext cx="1255672" cy="34027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050" name="Google Shape;5050;p211"/>
          <p:cNvCxnSpPr/>
          <p:nvPr/>
        </p:nvCxnSpPr>
        <p:spPr>
          <a:xfrm rot="10800000">
            <a:off x="5194813" y="2432862"/>
            <a:ext cx="0" cy="636482"/>
          </a:xfrm>
          <a:prstGeom prst="straightConnector1">
            <a:avLst/>
          </a:prstGeom>
          <a:noFill/>
          <a:ln cap="flat" cmpd="sng" w="19050">
            <a:solidFill>
              <a:srgbClr val="7F7F7F"/>
            </a:solidFill>
            <a:prstDash val="solid"/>
            <a:miter lim="800000"/>
            <a:headEnd len="sm" w="sm" type="none"/>
            <a:tailEnd len="med" w="med" type="triangle"/>
          </a:ln>
        </p:spPr>
      </p:cxnSp>
      <p:cxnSp>
        <p:nvCxnSpPr>
          <p:cNvPr id="5051" name="Google Shape;5051;p211"/>
          <p:cNvCxnSpPr>
            <a:stCxn id="5052" idx="0"/>
          </p:cNvCxnSpPr>
          <p:nvPr/>
        </p:nvCxnSpPr>
        <p:spPr>
          <a:xfrm rot="10800000">
            <a:off x="5194811" y="3701179"/>
            <a:ext cx="0" cy="637800"/>
          </a:xfrm>
          <a:prstGeom prst="straightConnector1">
            <a:avLst/>
          </a:prstGeom>
          <a:noFill/>
          <a:ln cap="flat" cmpd="sng" w="19050">
            <a:solidFill>
              <a:srgbClr val="7F7F7F"/>
            </a:solidFill>
            <a:prstDash val="solid"/>
            <a:miter lim="800000"/>
            <a:headEnd len="sm" w="sm" type="none"/>
            <a:tailEnd len="med" w="med" type="triangle"/>
          </a:ln>
        </p:spPr>
      </p:cxnSp>
      <p:sp>
        <p:nvSpPr>
          <p:cNvPr id="5052" name="Google Shape;5052;p211"/>
          <p:cNvSpPr txBox="1"/>
          <p:nvPr/>
        </p:nvSpPr>
        <p:spPr>
          <a:xfrm>
            <a:off x="4637351" y="4338979"/>
            <a:ext cx="1114919" cy="29976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53" name="Google Shape;5053;p211"/>
          <p:cNvSpPr txBox="1"/>
          <p:nvPr/>
        </p:nvSpPr>
        <p:spPr>
          <a:xfrm>
            <a:off x="4566975" y="2061274"/>
            <a:ext cx="1255672" cy="34027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054" name="Google Shape;5054;p211"/>
          <p:cNvCxnSpPr/>
          <p:nvPr/>
        </p:nvCxnSpPr>
        <p:spPr>
          <a:xfrm rot="10800000">
            <a:off x="6656736" y="2432436"/>
            <a:ext cx="0" cy="636482"/>
          </a:xfrm>
          <a:prstGeom prst="straightConnector1">
            <a:avLst/>
          </a:prstGeom>
          <a:noFill/>
          <a:ln cap="flat" cmpd="sng" w="19050">
            <a:solidFill>
              <a:srgbClr val="7F7F7F"/>
            </a:solidFill>
            <a:prstDash val="solid"/>
            <a:miter lim="800000"/>
            <a:headEnd len="sm" w="sm" type="none"/>
            <a:tailEnd len="med" w="med" type="triangle"/>
          </a:ln>
        </p:spPr>
      </p:cxnSp>
      <p:cxnSp>
        <p:nvCxnSpPr>
          <p:cNvPr id="5055" name="Google Shape;5055;p211"/>
          <p:cNvCxnSpPr>
            <a:stCxn id="5056" idx="0"/>
          </p:cNvCxnSpPr>
          <p:nvPr/>
        </p:nvCxnSpPr>
        <p:spPr>
          <a:xfrm rot="10800000">
            <a:off x="6656735" y="3700752"/>
            <a:ext cx="0" cy="637800"/>
          </a:xfrm>
          <a:prstGeom prst="straightConnector1">
            <a:avLst/>
          </a:prstGeom>
          <a:noFill/>
          <a:ln cap="flat" cmpd="sng" w="19050">
            <a:solidFill>
              <a:srgbClr val="7F7F7F"/>
            </a:solidFill>
            <a:prstDash val="solid"/>
            <a:miter lim="800000"/>
            <a:headEnd len="sm" w="sm" type="none"/>
            <a:tailEnd len="med" w="med" type="triangle"/>
          </a:ln>
        </p:spPr>
      </p:cxnSp>
      <p:sp>
        <p:nvSpPr>
          <p:cNvPr id="5056" name="Google Shape;5056;p211"/>
          <p:cNvSpPr txBox="1"/>
          <p:nvPr/>
        </p:nvSpPr>
        <p:spPr>
          <a:xfrm>
            <a:off x="6099275" y="4338552"/>
            <a:ext cx="1114919" cy="29976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57" name="Google Shape;5057;p211"/>
          <p:cNvSpPr txBox="1"/>
          <p:nvPr/>
        </p:nvSpPr>
        <p:spPr>
          <a:xfrm>
            <a:off x="6028898" y="2060848"/>
            <a:ext cx="1255672" cy="340279"/>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58" name="Google Shape;5058;p211"/>
          <p:cNvSpPr/>
          <p:nvPr/>
        </p:nvSpPr>
        <p:spPr>
          <a:xfrm>
            <a:off x="3259128" y="3068495"/>
            <a:ext cx="956779" cy="637853"/>
          </a:xfrm>
          <a:prstGeom prst="rect">
            <a:avLst/>
          </a:prstGeom>
          <a:solidFill>
            <a:srgbClr val="7F7F7F">
              <a:alpha val="20000"/>
            </a:srgbClr>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9" name="Google Shape;5059;p211"/>
          <p:cNvSpPr/>
          <p:nvPr/>
        </p:nvSpPr>
        <p:spPr>
          <a:xfrm>
            <a:off x="4721050" y="3075730"/>
            <a:ext cx="956779" cy="637853"/>
          </a:xfrm>
          <a:prstGeom prst="rect">
            <a:avLst/>
          </a:prstGeom>
          <a:solidFill>
            <a:srgbClr val="7F7F7F">
              <a:alpha val="20000"/>
            </a:srgbClr>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0" name="Google Shape;5060;p211"/>
          <p:cNvSpPr/>
          <p:nvPr/>
        </p:nvSpPr>
        <p:spPr>
          <a:xfrm>
            <a:off x="3745170" y="2702154"/>
            <a:ext cx="1265257" cy="1437727"/>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61" name="Google Shape;5061;p211"/>
          <p:cNvSpPr/>
          <p:nvPr/>
        </p:nvSpPr>
        <p:spPr>
          <a:xfrm>
            <a:off x="6178345" y="3071785"/>
            <a:ext cx="956779" cy="637853"/>
          </a:xfrm>
          <a:prstGeom prst="rect">
            <a:avLst/>
          </a:prstGeom>
          <a:solidFill>
            <a:srgbClr val="7F7F7F">
              <a:alpha val="20000"/>
            </a:srgbClr>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2" name="Google Shape;5062;p211"/>
          <p:cNvSpPr/>
          <p:nvPr/>
        </p:nvSpPr>
        <p:spPr>
          <a:xfrm>
            <a:off x="5199438" y="2702154"/>
            <a:ext cx="1265257" cy="1437727"/>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63" name="Google Shape;5063;p211"/>
          <p:cNvSpPr/>
          <p:nvPr/>
        </p:nvSpPr>
        <p:spPr>
          <a:xfrm>
            <a:off x="6661361" y="2703984"/>
            <a:ext cx="1265257" cy="1437727"/>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64" name="Google Shape;5064;p211"/>
          <p:cNvSpPr/>
          <p:nvPr/>
        </p:nvSpPr>
        <p:spPr>
          <a:xfrm>
            <a:off x="2284697" y="2698297"/>
            <a:ext cx="1265257" cy="1437727"/>
          </a:xfrm>
          <a:custGeom>
            <a:rect b="b" l="l" r="r" t="t"/>
            <a:pathLst>
              <a:path extrusionOk="0" h="1759501" w="1428206">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65" name="Google Shape;5065;p211"/>
          <p:cNvSpPr txBox="1"/>
          <p:nvPr/>
        </p:nvSpPr>
        <p:spPr>
          <a:xfrm>
            <a:off x="1155385" y="4540201"/>
            <a:ext cx="1415502" cy="50736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time</a:t>
            </a:r>
            <a:endParaRPr sz="1600">
              <a:solidFill>
                <a:srgbClr val="262626"/>
              </a:solidFill>
              <a:latin typeface="Arial"/>
              <a:ea typeface="Arial"/>
              <a:cs typeface="Arial"/>
              <a:sym typeface="Arial"/>
            </a:endParaRPr>
          </a:p>
        </p:txBody>
      </p:sp>
      <p:sp>
        <p:nvSpPr>
          <p:cNvPr id="5066" name="Google Shape;5066;p211"/>
          <p:cNvSpPr txBox="1"/>
          <p:nvPr/>
        </p:nvSpPr>
        <p:spPr>
          <a:xfrm>
            <a:off x="3182568" y="4338553"/>
            <a:ext cx="1114919" cy="299763"/>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067" name="Google Shape;5067;p211"/>
          <p:cNvGrpSpPr/>
          <p:nvPr/>
        </p:nvGrpSpPr>
        <p:grpSpPr>
          <a:xfrm>
            <a:off x="7966609" y="4324837"/>
            <a:ext cx="1371223" cy="338554"/>
            <a:chOff x="9405256" y="4470065"/>
            <a:chExt cx="1547818" cy="382155"/>
          </a:xfrm>
        </p:grpSpPr>
        <p:cxnSp>
          <p:nvCxnSpPr>
            <p:cNvPr id="5068" name="Google Shape;5068;p211"/>
            <p:cNvCxnSpPr/>
            <p:nvPr/>
          </p:nvCxnSpPr>
          <p:spPr>
            <a:xfrm rot="10800000">
              <a:off x="9405256" y="4654731"/>
              <a:ext cx="540000" cy="0"/>
            </a:xfrm>
            <a:prstGeom prst="straightConnector1">
              <a:avLst/>
            </a:prstGeom>
            <a:noFill/>
            <a:ln cap="flat" cmpd="sng" w="19050">
              <a:solidFill>
                <a:srgbClr val="193EB0"/>
              </a:solidFill>
              <a:prstDash val="solid"/>
              <a:miter lim="800000"/>
              <a:headEnd len="sm" w="sm" type="none"/>
              <a:tailEnd len="med" w="med" type="triangle"/>
            </a:ln>
          </p:spPr>
        </p:cxnSp>
        <p:sp>
          <p:nvSpPr>
            <p:cNvPr id="5069" name="Google Shape;5069;p211"/>
            <p:cNvSpPr txBox="1"/>
            <p:nvPr/>
          </p:nvSpPr>
          <p:spPr>
            <a:xfrm>
              <a:off x="9945254" y="4470065"/>
              <a:ext cx="1007820" cy="382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93EB0"/>
                  </a:solidFill>
                  <a:latin typeface="Arial"/>
                  <a:ea typeface="Arial"/>
                  <a:cs typeface="Arial"/>
                  <a:sym typeface="Arial"/>
                </a:rPr>
                <a:t>Input</a:t>
              </a:r>
              <a:endParaRPr sz="1600">
                <a:solidFill>
                  <a:srgbClr val="193EB0"/>
                </a:solidFill>
                <a:latin typeface="Arial"/>
                <a:ea typeface="Arial"/>
                <a:cs typeface="Arial"/>
                <a:sym typeface="Arial"/>
              </a:endParaRPr>
            </a:p>
          </p:txBody>
        </p:sp>
      </p:grpSp>
      <p:grpSp>
        <p:nvGrpSpPr>
          <p:cNvPr id="5070" name="Google Shape;5070;p211"/>
          <p:cNvGrpSpPr/>
          <p:nvPr/>
        </p:nvGrpSpPr>
        <p:grpSpPr>
          <a:xfrm>
            <a:off x="7966608" y="2122119"/>
            <a:ext cx="1378366" cy="338554"/>
            <a:chOff x="9405256" y="4470065"/>
            <a:chExt cx="1555881" cy="382155"/>
          </a:xfrm>
        </p:grpSpPr>
        <p:cxnSp>
          <p:nvCxnSpPr>
            <p:cNvPr id="5071" name="Google Shape;5071;p211"/>
            <p:cNvCxnSpPr/>
            <p:nvPr/>
          </p:nvCxnSpPr>
          <p:spPr>
            <a:xfrm rot="10800000">
              <a:off x="9405256" y="4654731"/>
              <a:ext cx="540000" cy="0"/>
            </a:xfrm>
            <a:prstGeom prst="straightConnector1">
              <a:avLst/>
            </a:prstGeom>
            <a:noFill/>
            <a:ln cap="flat" cmpd="sng" w="19050">
              <a:solidFill>
                <a:srgbClr val="FF0000"/>
              </a:solidFill>
              <a:prstDash val="solid"/>
              <a:miter lim="800000"/>
              <a:headEnd len="sm" w="sm" type="none"/>
              <a:tailEnd len="med" w="med" type="triangle"/>
            </a:ln>
          </p:spPr>
        </p:cxnSp>
        <p:sp>
          <p:nvSpPr>
            <p:cNvPr id="5072" name="Google Shape;5072;p211"/>
            <p:cNvSpPr txBox="1"/>
            <p:nvPr/>
          </p:nvSpPr>
          <p:spPr>
            <a:xfrm>
              <a:off x="9945256" y="4470065"/>
              <a:ext cx="1015881" cy="382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0000"/>
                  </a:solidFill>
                  <a:latin typeface="Arial"/>
                  <a:ea typeface="Arial"/>
                  <a:cs typeface="Arial"/>
                  <a:sym typeface="Arial"/>
                </a:rPr>
                <a:t>Output</a:t>
              </a:r>
              <a:endParaRPr sz="1600">
                <a:solidFill>
                  <a:srgbClr val="FF0000"/>
                </a:solidFill>
                <a:latin typeface="Arial"/>
                <a:ea typeface="Arial"/>
                <a:cs typeface="Arial"/>
                <a:sym typeface="Arial"/>
              </a:endParaRPr>
            </a:p>
          </p:txBody>
        </p:sp>
      </p:grpSp>
      <p:sp>
        <p:nvSpPr>
          <p:cNvPr id="5073" name="Google Shape;5073;p211"/>
          <p:cNvSpPr txBox="1"/>
          <p:nvPr/>
        </p:nvSpPr>
        <p:spPr>
          <a:xfrm>
            <a:off x="4132014" y="2601799"/>
            <a:ext cx="765510" cy="340279"/>
          </a:xfrm>
          <a:prstGeom prst="rect">
            <a:avLst/>
          </a:prstGeom>
          <a:blipFill rotWithShape="1">
            <a:blip r:embed="rId9">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4" name="Google Shape;5074;p211"/>
          <p:cNvSpPr txBox="1"/>
          <p:nvPr/>
        </p:nvSpPr>
        <p:spPr>
          <a:xfrm>
            <a:off x="5496385" y="2602035"/>
            <a:ext cx="765510" cy="340279"/>
          </a:xfrm>
          <a:prstGeom prst="rect">
            <a:avLst/>
          </a:prstGeom>
          <a:blipFill rotWithShape="1">
            <a:blip r:embed="rId10">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5" name="Google Shape;5075;p211"/>
          <p:cNvSpPr txBox="1"/>
          <p:nvPr/>
        </p:nvSpPr>
        <p:spPr>
          <a:xfrm>
            <a:off x="7074106" y="2602036"/>
            <a:ext cx="765510" cy="340279"/>
          </a:xfrm>
          <a:prstGeom prst="rect">
            <a:avLst/>
          </a:prstGeom>
          <a:blipFill rotWithShape="1">
            <a:blip r:embed="rId11">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6" name="Google Shape;5076;p211"/>
          <p:cNvSpPr txBox="1"/>
          <p:nvPr/>
        </p:nvSpPr>
        <p:spPr>
          <a:xfrm>
            <a:off x="2662313" y="2601800"/>
            <a:ext cx="765510" cy="340279"/>
          </a:xfrm>
          <a:prstGeom prst="rect">
            <a:avLst/>
          </a:prstGeom>
          <a:blipFill rotWithShape="1">
            <a:blip r:embed="rId12">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077" name="Google Shape;5077;p211"/>
          <p:cNvGrpSpPr/>
          <p:nvPr/>
        </p:nvGrpSpPr>
        <p:grpSpPr>
          <a:xfrm>
            <a:off x="562133" y="3231867"/>
            <a:ext cx="1370008" cy="338554"/>
            <a:chOff x="898519" y="3244492"/>
            <a:chExt cx="1546447" cy="382155"/>
          </a:xfrm>
        </p:grpSpPr>
        <p:cxnSp>
          <p:nvCxnSpPr>
            <p:cNvPr id="5078" name="Google Shape;5078;p211"/>
            <p:cNvCxnSpPr/>
            <p:nvPr/>
          </p:nvCxnSpPr>
          <p:spPr>
            <a:xfrm>
              <a:off x="1904966" y="3428999"/>
              <a:ext cx="540000" cy="0"/>
            </a:xfrm>
            <a:prstGeom prst="straightConnector1">
              <a:avLst/>
            </a:prstGeom>
            <a:noFill/>
            <a:ln cap="flat" cmpd="sng" w="19050">
              <a:solidFill>
                <a:srgbClr val="A5A5A5"/>
              </a:solidFill>
              <a:prstDash val="solid"/>
              <a:miter lim="800000"/>
              <a:headEnd len="sm" w="sm" type="none"/>
              <a:tailEnd len="med" w="med" type="triangle"/>
            </a:ln>
          </p:spPr>
        </p:cxnSp>
        <p:sp>
          <p:nvSpPr>
            <p:cNvPr id="5079" name="Google Shape;5079;p211"/>
            <p:cNvSpPr txBox="1"/>
            <p:nvPr/>
          </p:nvSpPr>
          <p:spPr>
            <a:xfrm>
              <a:off x="898519" y="3244492"/>
              <a:ext cx="1028246" cy="38215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Hidden</a:t>
              </a:r>
              <a:endParaRPr sz="1600">
                <a:solidFill>
                  <a:srgbClr val="7F7F7F"/>
                </a:solidFill>
                <a:latin typeface="Arial"/>
                <a:ea typeface="Arial"/>
                <a:cs typeface="Arial"/>
                <a:sym typeface="Arial"/>
              </a:endParaRPr>
            </a:p>
          </p:txBody>
        </p:sp>
      </p:grpSp>
      <p:sp>
        <p:nvSpPr>
          <p:cNvPr id="5080" name="Google Shape;5080;p211"/>
          <p:cNvSpPr/>
          <p:nvPr/>
        </p:nvSpPr>
        <p:spPr>
          <a:xfrm>
            <a:off x="1977444" y="4697296"/>
            <a:ext cx="5895828" cy="238804"/>
          </a:xfrm>
          <a:prstGeom prst="rightArrow">
            <a:avLst>
              <a:gd fmla="val 50000" name="adj1"/>
              <a:gd fmla="val 55382"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81" name="Google Shape;5081;p211"/>
          <p:cNvSpPr/>
          <p:nvPr/>
        </p:nvSpPr>
        <p:spPr>
          <a:xfrm>
            <a:off x="3328650" y="3300465"/>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2" name="Google Shape;5082;p211"/>
          <p:cNvSpPr/>
          <p:nvPr/>
        </p:nvSpPr>
        <p:spPr>
          <a:xfrm>
            <a:off x="3644785" y="3295034"/>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3" name="Google Shape;5083;p211"/>
          <p:cNvSpPr/>
          <p:nvPr/>
        </p:nvSpPr>
        <p:spPr>
          <a:xfrm>
            <a:off x="3957621" y="3295034"/>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4" name="Google Shape;5084;p211"/>
          <p:cNvSpPr/>
          <p:nvPr/>
        </p:nvSpPr>
        <p:spPr>
          <a:xfrm>
            <a:off x="4790572" y="3307700"/>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5" name="Google Shape;5085;p211"/>
          <p:cNvSpPr/>
          <p:nvPr/>
        </p:nvSpPr>
        <p:spPr>
          <a:xfrm>
            <a:off x="5106707" y="3302269"/>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6" name="Google Shape;5086;p211"/>
          <p:cNvSpPr/>
          <p:nvPr/>
        </p:nvSpPr>
        <p:spPr>
          <a:xfrm>
            <a:off x="5419543" y="3302269"/>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7" name="Google Shape;5087;p211"/>
          <p:cNvSpPr/>
          <p:nvPr/>
        </p:nvSpPr>
        <p:spPr>
          <a:xfrm>
            <a:off x="6247867" y="3303755"/>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8" name="Google Shape;5088;p211"/>
          <p:cNvSpPr/>
          <p:nvPr/>
        </p:nvSpPr>
        <p:spPr>
          <a:xfrm>
            <a:off x="6564002" y="3298324"/>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9" name="Google Shape;5089;p211"/>
          <p:cNvSpPr/>
          <p:nvPr/>
        </p:nvSpPr>
        <p:spPr>
          <a:xfrm>
            <a:off x="6876838" y="3298324"/>
            <a:ext cx="191356" cy="191356"/>
          </a:xfrm>
          <a:prstGeom prst="ellipse">
            <a:avLst/>
          </a:prstGeom>
          <a:solidFill>
            <a:srgbClr val="FF0000">
              <a:alpha val="29803"/>
            </a:srgbClr>
          </a:solidFill>
          <a:ln cap="flat" cmpd="sng" w="127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0" name="Google Shape;5090;p211"/>
          <p:cNvSpPr/>
          <p:nvPr/>
        </p:nvSpPr>
        <p:spPr>
          <a:xfrm>
            <a:off x="702940" y="524377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This is a “Sequence in and Sequence out” model.</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grpSp>
        <p:nvGrpSpPr>
          <p:cNvPr id="5096" name="Google Shape;5096;p212"/>
          <p:cNvGrpSpPr/>
          <p:nvPr/>
        </p:nvGrpSpPr>
        <p:grpSpPr>
          <a:xfrm>
            <a:off x="559817" y="1428745"/>
            <a:ext cx="8783192" cy="215444"/>
            <a:chOff x="559817" y="2136914"/>
            <a:chExt cx="8783192" cy="215444"/>
          </a:xfrm>
        </p:grpSpPr>
        <p:sp>
          <p:nvSpPr>
            <p:cNvPr id="5097" name="Google Shape;5097;p2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98" name="Google Shape;5098;p21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Long Short Term Memory (LSTM) network</a:t>
              </a:r>
              <a:endParaRPr/>
            </a:p>
          </p:txBody>
        </p:sp>
      </p:grpSp>
      <p:grpSp>
        <p:nvGrpSpPr>
          <p:cNvPr id="5099" name="Google Shape;5099;p212"/>
          <p:cNvGrpSpPr/>
          <p:nvPr/>
        </p:nvGrpSpPr>
        <p:grpSpPr>
          <a:xfrm>
            <a:off x="450000" y="450000"/>
            <a:ext cx="9018000" cy="276999"/>
            <a:chOff x="450000" y="450000"/>
            <a:chExt cx="9018000" cy="276999"/>
          </a:xfrm>
        </p:grpSpPr>
        <p:sp>
          <p:nvSpPr>
            <p:cNvPr id="5100" name="Google Shape;5100;p2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101" name="Google Shape;5101;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102" name="Google Shape;5102;p212"/>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LSTM cells can form a sequence just like the regular RNN cells.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following is a “Sequence in and Sequence out” model.</a:t>
            </a:r>
            <a:endParaRPr/>
          </a:p>
        </p:txBody>
      </p:sp>
      <p:grpSp>
        <p:nvGrpSpPr>
          <p:cNvPr id="5103" name="Google Shape;5103;p212"/>
          <p:cNvGrpSpPr/>
          <p:nvPr/>
        </p:nvGrpSpPr>
        <p:grpSpPr>
          <a:xfrm>
            <a:off x="1592469" y="5026584"/>
            <a:ext cx="6717887" cy="507360"/>
            <a:chOff x="1155385" y="5202826"/>
            <a:chExt cx="6717887" cy="507360"/>
          </a:xfrm>
        </p:grpSpPr>
        <p:sp>
          <p:nvSpPr>
            <p:cNvPr id="5104" name="Google Shape;5104;p212"/>
            <p:cNvSpPr txBox="1"/>
            <p:nvPr/>
          </p:nvSpPr>
          <p:spPr>
            <a:xfrm>
              <a:off x="1155385" y="5202826"/>
              <a:ext cx="1415502" cy="50736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time</a:t>
              </a:r>
              <a:endParaRPr sz="1600">
                <a:solidFill>
                  <a:srgbClr val="262626"/>
                </a:solidFill>
                <a:latin typeface="Arial"/>
                <a:ea typeface="Arial"/>
                <a:cs typeface="Arial"/>
                <a:sym typeface="Arial"/>
              </a:endParaRPr>
            </a:p>
          </p:txBody>
        </p:sp>
        <p:sp>
          <p:nvSpPr>
            <p:cNvPr id="5105" name="Google Shape;5105;p212"/>
            <p:cNvSpPr/>
            <p:nvPr/>
          </p:nvSpPr>
          <p:spPr>
            <a:xfrm>
              <a:off x="1977444" y="5359921"/>
              <a:ext cx="5895828" cy="238804"/>
            </a:xfrm>
            <a:prstGeom prst="rightArrow">
              <a:avLst>
                <a:gd fmla="val 50000" name="adj1"/>
                <a:gd fmla="val 55382" name="adj2"/>
              </a:avLst>
            </a:prstGeom>
            <a:gradFill>
              <a:gsLst>
                <a:gs pos="0">
                  <a:srgbClr val="FFFFFF">
                    <a:alpha val="0"/>
                  </a:srgbClr>
                </a:gs>
                <a:gs pos="62000">
                  <a:srgbClr val="D8D8D8"/>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106" name="Google Shape;5106;p212"/>
          <p:cNvSpPr/>
          <p:nvPr/>
        </p:nvSpPr>
        <p:spPr>
          <a:xfrm>
            <a:off x="2703529" y="3603890"/>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5107" name="Google Shape;5107;p212"/>
          <p:cNvSpPr txBox="1"/>
          <p:nvPr/>
        </p:nvSpPr>
        <p:spPr>
          <a:xfrm>
            <a:off x="2507212" y="4683890"/>
            <a:ext cx="746755" cy="4001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08" name="Google Shape;5108;p212"/>
          <p:cNvCxnSpPr/>
          <p:nvPr/>
        </p:nvCxnSpPr>
        <p:spPr>
          <a:xfrm rot="10800000">
            <a:off x="2880590" y="4323890"/>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5109" name="Google Shape;5109;p212"/>
          <p:cNvCxnSpPr/>
          <p:nvPr/>
        </p:nvCxnSpPr>
        <p:spPr>
          <a:xfrm flipH="1" rot="10800000">
            <a:off x="3818015" y="3243890"/>
            <a:ext cx="1" cy="360000"/>
          </a:xfrm>
          <a:prstGeom prst="straightConnector1">
            <a:avLst/>
          </a:prstGeom>
          <a:noFill/>
          <a:ln cap="flat" cmpd="sng" w="19050">
            <a:solidFill>
              <a:srgbClr val="193EB0"/>
            </a:solidFill>
            <a:prstDash val="solid"/>
            <a:round/>
            <a:headEnd len="sm" w="sm" type="none"/>
            <a:tailEnd len="med" w="med" type="triangle"/>
          </a:ln>
        </p:spPr>
      </p:cxnSp>
      <p:sp>
        <p:nvSpPr>
          <p:cNvPr id="5110" name="Google Shape;5110;p212"/>
          <p:cNvSpPr txBox="1"/>
          <p:nvPr/>
        </p:nvSpPr>
        <p:spPr>
          <a:xfrm>
            <a:off x="3509243" y="2780928"/>
            <a:ext cx="617543" cy="4001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11" name="Google Shape;5111;p212"/>
          <p:cNvCxnSpPr/>
          <p:nvPr/>
        </p:nvCxnSpPr>
        <p:spPr>
          <a:xfrm>
            <a:off x="4003916" y="3752073"/>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5112" name="Google Shape;5112;p212"/>
          <p:cNvCxnSpPr/>
          <p:nvPr/>
        </p:nvCxnSpPr>
        <p:spPr>
          <a:xfrm>
            <a:off x="4003916" y="4174439"/>
            <a:ext cx="288000" cy="0"/>
          </a:xfrm>
          <a:prstGeom prst="straightConnector1">
            <a:avLst/>
          </a:prstGeom>
          <a:noFill/>
          <a:ln cap="flat" cmpd="sng" w="19050">
            <a:solidFill>
              <a:srgbClr val="193EB0"/>
            </a:solidFill>
            <a:prstDash val="solid"/>
            <a:round/>
            <a:headEnd len="sm" w="sm" type="none"/>
            <a:tailEnd len="med" w="med" type="triangle"/>
          </a:ln>
        </p:spPr>
      </p:cxnSp>
      <p:sp>
        <p:nvSpPr>
          <p:cNvPr id="5113" name="Google Shape;5113;p212"/>
          <p:cNvSpPr/>
          <p:nvPr/>
        </p:nvSpPr>
        <p:spPr>
          <a:xfrm>
            <a:off x="4310041" y="3603890"/>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5114" name="Google Shape;5114;p212"/>
          <p:cNvSpPr txBox="1"/>
          <p:nvPr/>
        </p:nvSpPr>
        <p:spPr>
          <a:xfrm>
            <a:off x="4113724" y="4683890"/>
            <a:ext cx="74675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15" name="Google Shape;5115;p212"/>
          <p:cNvCxnSpPr/>
          <p:nvPr/>
        </p:nvCxnSpPr>
        <p:spPr>
          <a:xfrm rot="10800000">
            <a:off x="4487102" y="4323890"/>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5116" name="Google Shape;5116;p212"/>
          <p:cNvCxnSpPr/>
          <p:nvPr/>
        </p:nvCxnSpPr>
        <p:spPr>
          <a:xfrm flipH="1" rot="10800000">
            <a:off x="5424527" y="3243890"/>
            <a:ext cx="1" cy="360000"/>
          </a:xfrm>
          <a:prstGeom prst="straightConnector1">
            <a:avLst/>
          </a:prstGeom>
          <a:noFill/>
          <a:ln cap="flat" cmpd="sng" w="19050">
            <a:solidFill>
              <a:srgbClr val="193EB0"/>
            </a:solidFill>
            <a:prstDash val="solid"/>
            <a:round/>
            <a:headEnd len="sm" w="sm" type="none"/>
            <a:tailEnd len="med" w="med" type="triangle"/>
          </a:ln>
        </p:spPr>
      </p:cxnSp>
      <p:sp>
        <p:nvSpPr>
          <p:cNvPr id="5117" name="Google Shape;5117;p212"/>
          <p:cNvSpPr txBox="1"/>
          <p:nvPr/>
        </p:nvSpPr>
        <p:spPr>
          <a:xfrm>
            <a:off x="5115755" y="2780928"/>
            <a:ext cx="617543" cy="40011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18" name="Google Shape;5118;p212"/>
          <p:cNvCxnSpPr/>
          <p:nvPr/>
        </p:nvCxnSpPr>
        <p:spPr>
          <a:xfrm>
            <a:off x="5610428" y="3752073"/>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5119" name="Google Shape;5119;p212"/>
          <p:cNvCxnSpPr/>
          <p:nvPr/>
        </p:nvCxnSpPr>
        <p:spPr>
          <a:xfrm>
            <a:off x="5610428" y="4174439"/>
            <a:ext cx="288000" cy="0"/>
          </a:xfrm>
          <a:prstGeom prst="straightConnector1">
            <a:avLst/>
          </a:prstGeom>
          <a:noFill/>
          <a:ln cap="flat" cmpd="sng" w="19050">
            <a:solidFill>
              <a:srgbClr val="193EB0"/>
            </a:solidFill>
            <a:prstDash val="solid"/>
            <a:round/>
            <a:headEnd len="sm" w="sm" type="none"/>
            <a:tailEnd len="med" w="med" type="triangle"/>
          </a:ln>
        </p:spPr>
      </p:cxnSp>
      <p:sp>
        <p:nvSpPr>
          <p:cNvPr id="5120" name="Google Shape;5120;p212"/>
          <p:cNvSpPr/>
          <p:nvPr/>
        </p:nvSpPr>
        <p:spPr>
          <a:xfrm>
            <a:off x="5916553" y="3603890"/>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5121" name="Google Shape;5121;p212"/>
          <p:cNvSpPr txBox="1"/>
          <p:nvPr/>
        </p:nvSpPr>
        <p:spPr>
          <a:xfrm>
            <a:off x="5720236" y="4683890"/>
            <a:ext cx="746755" cy="40011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22" name="Google Shape;5122;p212"/>
          <p:cNvCxnSpPr/>
          <p:nvPr/>
        </p:nvCxnSpPr>
        <p:spPr>
          <a:xfrm rot="10800000">
            <a:off x="6093614" y="4323890"/>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5123" name="Google Shape;5123;p212"/>
          <p:cNvCxnSpPr/>
          <p:nvPr/>
        </p:nvCxnSpPr>
        <p:spPr>
          <a:xfrm flipH="1" rot="10800000">
            <a:off x="7031039" y="3243890"/>
            <a:ext cx="1" cy="360000"/>
          </a:xfrm>
          <a:prstGeom prst="straightConnector1">
            <a:avLst/>
          </a:prstGeom>
          <a:noFill/>
          <a:ln cap="flat" cmpd="sng" w="19050">
            <a:solidFill>
              <a:srgbClr val="193EB0"/>
            </a:solidFill>
            <a:prstDash val="solid"/>
            <a:round/>
            <a:headEnd len="sm" w="sm" type="none"/>
            <a:tailEnd len="med" w="med" type="triangle"/>
          </a:ln>
        </p:spPr>
      </p:cxnSp>
      <p:sp>
        <p:nvSpPr>
          <p:cNvPr id="5124" name="Google Shape;5124;p212"/>
          <p:cNvSpPr txBox="1"/>
          <p:nvPr/>
        </p:nvSpPr>
        <p:spPr>
          <a:xfrm>
            <a:off x="6722267" y="2780928"/>
            <a:ext cx="617543" cy="40011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125" name="Google Shape;5125;p212"/>
          <p:cNvCxnSpPr/>
          <p:nvPr/>
        </p:nvCxnSpPr>
        <p:spPr>
          <a:xfrm>
            <a:off x="7216940" y="3752073"/>
            <a:ext cx="288000" cy="0"/>
          </a:xfrm>
          <a:prstGeom prst="straightConnector1">
            <a:avLst/>
          </a:prstGeom>
          <a:noFill/>
          <a:ln cap="flat" cmpd="sng" w="19050">
            <a:solidFill>
              <a:srgbClr val="D8D8D8"/>
            </a:solidFill>
            <a:prstDash val="solid"/>
            <a:miter lim="800000"/>
            <a:headEnd len="sm" w="sm" type="none"/>
            <a:tailEnd len="med" w="med" type="triangle"/>
          </a:ln>
        </p:spPr>
      </p:cxnSp>
      <p:cxnSp>
        <p:nvCxnSpPr>
          <p:cNvPr id="5126" name="Google Shape;5126;p212"/>
          <p:cNvCxnSpPr/>
          <p:nvPr/>
        </p:nvCxnSpPr>
        <p:spPr>
          <a:xfrm>
            <a:off x="7216940" y="4174439"/>
            <a:ext cx="288000" cy="0"/>
          </a:xfrm>
          <a:prstGeom prst="straightConnector1">
            <a:avLst/>
          </a:prstGeom>
          <a:noFill/>
          <a:ln cap="flat" cmpd="sng" w="19050">
            <a:solidFill>
              <a:srgbClr val="D8D8D8"/>
            </a:solidFill>
            <a:prstDash val="solid"/>
            <a:miter lim="800000"/>
            <a:headEnd len="sm" w="sm" type="none"/>
            <a:tailEnd len="med" w="med" type="triangle"/>
          </a:ln>
        </p:spPr>
      </p:cxnSp>
      <p:cxnSp>
        <p:nvCxnSpPr>
          <p:cNvPr id="5127" name="Google Shape;5127;p212"/>
          <p:cNvCxnSpPr/>
          <p:nvPr/>
        </p:nvCxnSpPr>
        <p:spPr>
          <a:xfrm>
            <a:off x="2397884" y="3752043"/>
            <a:ext cx="288000" cy="0"/>
          </a:xfrm>
          <a:prstGeom prst="straightConnector1">
            <a:avLst/>
          </a:prstGeom>
          <a:noFill/>
          <a:ln cap="flat" cmpd="sng" w="19050">
            <a:solidFill>
              <a:srgbClr val="D8D8D8"/>
            </a:solidFill>
            <a:prstDash val="solid"/>
            <a:miter lim="800000"/>
            <a:headEnd len="sm" w="sm" type="none"/>
            <a:tailEnd len="med" w="med" type="triangle"/>
          </a:ln>
        </p:spPr>
      </p:cxnSp>
      <p:cxnSp>
        <p:nvCxnSpPr>
          <p:cNvPr id="5128" name="Google Shape;5128;p212"/>
          <p:cNvCxnSpPr/>
          <p:nvPr/>
        </p:nvCxnSpPr>
        <p:spPr>
          <a:xfrm>
            <a:off x="2397884" y="4174409"/>
            <a:ext cx="288000" cy="0"/>
          </a:xfrm>
          <a:prstGeom prst="straightConnector1">
            <a:avLst/>
          </a:prstGeom>
          <a:noFill/>
          <a:ln cap="flat" cmpd="sng" w="19050">
            <a:solidFill>
              <a:srgbClr val="D8D8D8"/>
            </a:solidFill>
            <a:prstDash val="solid"/>
            <a:miter lim="800000"/>
            <a:headEnd len="sm" w="sm" type="none"/>
            <a:tailEnd len="med" w="med" type="triangle"/>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3" name="Shape 5133"/>
        <p:cNvGrpSpPr/>
        <p:nvPr/>
      </p:nvGrpSpPr>
      <p:grpSpPr>
        <a:xfrm>
          <a:off x="0" y="0"/>
          <a:ext cx="0" cy="0"/>
          <a:chOff x="0" y="0"/>
          <a:chExt cx="0" cy="0"/>
        </a:xfrm>
      </p:grpSpPr>
      <p:grpSp>
        <p:nvGrpSpPr>
          <p:cNvPr id="5134" name="Google Shape;5134;p213"/>
          <p:cNvGrpSpPr/>
          <p:nvPr/>
        </p:nvGrpSpPr>
        <p:grpSpPr>
          <a:xfrm>
            <a:off x="559817" y="1428745"/>
            <a:ext cx="8783192" cy="215444"/>
            <a:chOff x="559817" y="2136914"/>
            <a:chExt cx="8783192" cy="215444"/>
          </a:xfrm>
        </p:grpSpPr>
        <p:sp>
          <p:nvSpPr>
            <p:cNvPr id="5135" name="Google Shape;5135;p2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36" name="Google Shape;5136;p2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with Keras</a:t>
              </a:r>
              <a:endParaRPr sz="1400">
                <a:solidFill>
                  <a:srgbClr val="262626"/>
                </a:solidFill>
                <a:latin typeface="Arial"/>
                <a:ea typeface="Arial"/>
                <a:cs typeface="Arial"/>
                <a:sym typeface="Arial"/>
              </a:endParaRPr>
            </a:p>
          </p:txBody>
        </p:sp>
      </p:grpSp>
      <p:grpSp>
        <p:nvGrpSpPr>
          <p:cNvPr id="5137" name="Google Shape;5137;p213"/>
          <p:cNvGrpSpPr/>
          <p:nvPr/>
        </p:nvGrpSpPr>
        <p:grpSpPr>
          <a:xfrm>
            <a:off x="450000" y="450000"/>
            <a:ext cx="9018000" cy="276999"/>
            <a:chOff x="450000" y="450000"/>
            <a:chExt cx="9018000" cy="276999"/>
          </a:xfrm>
        </p:grpSpPr>
        <p:sp>
          <p:nvSpPr>
            <p:cNvPr id="5138" name="Google Shape;5138;p2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139" name="Google Shape;5139;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5140" name="Google Shape;5140;p213"/>
          <p:cNvGrpSpPr/>
          <p:nvPr/>
        </p:nvGrpSpPr>
        <p:grpSpPr>
          <a:xfrm>
            <a:off x="685802" y="1806768"/>
            <a:ext cx="8658224" cy="2841432"/>
            <a:chOff x="685802" y="1806768"/>
            <a:chExt cx="8658224" cy="2841432"/>
          </a:xfrm>
        </p:grpSpPr>
        <p:sp>
          <p:nvSpPr>
            <p:cNvPr id="5141" name="Google Shape;5141;p213"/>
            <p:cNvSpPr/>
            <p:nvPr/>
          </p:nvSpPr>
          <p:spPr>
            <a:xfrm>
              <a:off x="685802" y="1806768"/>
              <a:ext cx="8658224" cy="28414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42" name="Google Shape;5142;p213"/>
            <p:cNvPicPr preferRelativeResize="0"/>
            <p:nvPr/>
          </p:nvPicPr>
          <p:blipFill rotWithShape="1">
            <a:blip r:embed="rId3">
              <a:alphaModFix/>
            </a:blip>
            <a:srcRect b="0" l="0" r="15183" t="0"/>
            <a:stretch/>
          </p:blipFill>
          <p:spPr>
            <a:xfrm>
              <a:off x="771526" y="1864558"/>
              <a:ext cx="8571483" cy="2726492"/>
            </a:xfrm>
            <a:prstGeom prst="rect">
              <a:avLst/>
            </a:prstGeom>
            <a:noFill/>
            <a:ln>
              <a:noFill/>
            </a:ln>
          </p:spPr>
        </p:pic>
      </p:gr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7" name="Shape 5147"/>
        <p:cNvGrpSpPr/>
        <p:nvPr/>
      </p:nvGrpSpPr>
      <p:grpSpPr>
        <a:xfrm>
          <a:off x="0" y="0"/>
          <a:ext cx="0" cy="0"/>
          <a:chOff x="0" y="0"/>
          <a:chExt cx="0" cy="0"/>
        </a:xfrm>
      </p:grpSpPr>
      <p:grpSp>
        <p:nvGrpSpPr>
          <p:cNvPr id="5148" name="Google Shape;5148;p214"/>
          <p:cNvGrpSpPr/>
          <p:nvPr/>
        </p:nvGrpSpPr>
        <p:grpSpPr>
          <a:xfrm>
            <a:off x="559817" y="1428745"/>
            <a:ext cx="8783192" cy="215444"/>
            <a:chOff x="559817" y="2136914"/>
            <a:chExt cx="8783192" cy="215444"/>
          </a:xfrm>
        </p:grpSpPr>
        <p:sp>
          <p:nvSpPr>
            <p:cNvPr id="5149" name="Google Shape;5149;p2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50" name="Google Shape;5150;p2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 and exploring</a:t>
              </a:r>
              <a:endParaRPr/>
            </a:p>
          </p:txBody>
        </p:sp>
      </p:grpSp>
      <p:grpSp>
        <p:nvGrpSpPr>
          <p:cNvPr id="5151" name="Google Shape;5151;p214"/>
          <p:cNvGrpSpPr/>
          <p:nvPr/>
        </p:nvGrpSpPr>
        <p:grpSpPr>
          <a:xfrm>
            <a:off x="450000" y="450000"/>
            <a:ext cx="9018000" cy="276999"/>
            <a:chOff x="450000" y="450000"/>
            <a:chExt cx="9018000" cy="276999"/>
          </a:xfrm>
        </p:grpSpPr>
        <p:sp>
          <p:nvSpPr>
            <p:cNvPr id="5152" name="Google Shape;5152;p2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153" name="Google Shape;5153;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154" name="Google Shape;5154;p214"/>
          <p:cNvSpPr/>
          <p:nvPr/>
        </p:nvSpPr>
        <p:spPr>
          <a:xfrm>
            <a:off x="702940" y="314439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Display the dataframe.</a:t>
            </a:r>
            <a:endParaRPr/>
          </a:p>
        </p:txBody>
      </p:sp>
      <p:grpSp>
        <p:nvGrpSpPr>
          <p:cNvPr id="5155" name="Google Shape;5155;p214"/>
          <p:cNvGrpSpPr/>
          <p:nvPr/>
        </p:nvGrpSpPr>
        <p:grpSpPr>
          <a:xfrm>
            <a:off x="685802" y="3500263"/>
            <a:ext cx="8658224" cy="2433811"/>
            <a:chOff x="685802" y="3500263"/>
            <a:chExt cx="8658224" cy="2433811"/>
          </a:xfrm>
        </p:grpSpPr>
        <p:sp>
          <p:nvSpPr>
            <p:cNvPr id="5156" name="Google Shape;5156;p214"/>
            <p:cNvSpPr/>
            <p:nvPr/>
          </p:nvSpPr>
          <p:spPr>
            <a:xfrm>
              <a:off x="685802" y="3500263"/>
              <a:ext cx="8658224" cy="24338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57" name="Google Shape;5157;p214"/>
            <p:cNvPicPr preferRelativeResize="0"/>
            <p:nvPr/>
          </p:nvPicPr>
          <p:blipFill rotWithShape="1">
            <a:blip r:embed="rId3">
              <a:alphaModFix/>
            </a:blip>
            <a:srcRect b="0" l="0" r="10766" t="0"/>
            <a:stretch/>
          </p:blipFill>
          <p:spPr>
            <a:xfrm>
              <a:off x="764655" y="3572411"/>
              <a:ext cx="8569079" cy="2319719"/>
            </a:xfrm>
            <a:prstGeom prst="rect">
              <a:avLst/>
            </a:prstGeom>
            <a:noFill/>
            <a:ln>
              <a:noFill/>
            </a:ln>
          </p:spPr>
        </p:pic>
      </p:grpSp>
      <p:grpSp>
        <p:nvGrpSpPr>
          <p:cNvPr id="5158" name="Google Shape;5158;p214"/>
          <p:cNvGrpSpPr/>
          <p:nvPr/>
        </p:nvGrpSpPr>
        <p:grpSpPr>
          <a:xfrm>
            <a:off x="685802" y="1806767"/>
            <a:ext cx="8658224" cy="1190185"/>
            <a:chOff x="685802" y="1806767"/>
            <a:chExt cx="8658224" cy="1190185"/>
          </a:xfrm>
        </p:grpSpPr>
        <p:sp>
          <p:nvSpPr>
            <p:cNvPr id="5159" name="Google Shape;5159;p214"/>
            <p:cNvSpPr/>
            <p:nvPr/>
          </p:nvSpPr>
          <p:spPr>
            <a:xfrm>
              <a:off x="685802" y="1806767"/>
              <a:ext cx="8658224" cy="11901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60" name="Google Shape;5160;p214"/>
            <p:cNvPicPr preferRelativeResize="0"/>
            <p:nvPr/>
          </p:nvPicPr>
          <p:blipFill rotWithShape="1">
            <a:blip r:embed="rId4">
              <a:alphaModFix/>
            </a:blip>
            <a:srcRect b="0" l="0" r="10669" t="0"/>
            <a:stretch/>
          </p:blipFill>
          <p:spPr>
            <a:xfrm>
              <a:off x="764656" y="1877921"/>
              <a:ext cx="8578354" cy="1095566"/>
            </a:xfrm>
            <a:prstGeom prst="rect">
              <a:avLst/>
            </a:prstGeom>
            <a:noFill/>
            <a:ln>
              <a:noFill/>
            </a:ln>
          </p:spPr>
        </p:pic>
      </p:gr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5" name="Shape 5165"/>
        <p:cNvGrpSpPr/>
        <p:nvPr/>
      </p:nvGrpSpPr>
      <p:grpSpPr>
        <a:xfrm>
          <a:off x="0" y="0"/>
          <a:ext cx="0" cy="0"/>
          <a:chOff x="0" y="0"/>
          <a:chExt cx="0" cy="0"/>
        </a:xfrm>
      </p:grpSpPr>
      <p:grpSp>
        <p:nvGrpSpPr>
          <p:cNvPr id="5166" name="Google Shape;5166;p215"/>
          <p:cNvGrpSpPr/>
          <p:nvPr/>
        </p:nvGrpSpPr>
        <p:grpSpPr>
          <a:xfrm>
            <a:off x="559817" y="1428745"/>
            <a:ext cx="8783192" cy="215444"/>
            <a:chOff x="559817" y="2136914"/>
            <a:chExt cx="8783192" cy="215444"/>
          </a:xfrm>
        </p:grpSpPr>
        <p:sp>
          <p:nvSpPr>
            <p:cNvPr id="5167" name="Google Shape;5167;p2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68" name="Google Shape;5168;p21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 and exploring</a:t>
              </a:r>
              <a:endParaRPr/>
            </a:p>
          </p:txBody>
        </p:sp>
      </p:grpSp>
      <p:grpSp>
        <p:nvGrpSpPr>
          <p:cNvPr id="5169" name="Google Shape;5169;p215"/>
          <p:cNvGrpSpPr/>
          <p:nvPr/>
        </p:nvGrpSpPr>
        <p:grpSpPr>
          <a:xfrm>
            <a:off x="450000" y="450000"/>
            <a:ext cx="9018000" cy="276999"/>
            <a:chOff x="450000" y="450000"/>
            <a:chExt cx="9018000" cy="276999"/>
          </a:xfrm>
        </p:grpSpPr>
        <p:sp>
          <p:nvSpPr>
            <p:cNvPr id="5170" name="Google Shape;5170;p2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171" name="Google Shape;5171;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172" name="Google Shape;5172;p21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Visualize the time series.</a:t>
            </a:r>
            <a:endParaRPr sz="1300">
              <a:solidFill>
                <a:srgbClr val="262626"/>
              </a:solidFill>
              <a:latin typeface="Arial"/>
              <a:ea typeface="Arial"/>
              <a:cs typeface="Arial"/>
              <a:sym typeface="Arial"/>
            </a:endParaRPr>
          </a:p>
        </p:txBody>
      </p:sp>
      <p:grpSp>
        <p:nvGrpSpPr>
          <p:cNvPr id="5173" name="Google Shape;5173;p215"/>
          <p:cNvGrpSpPr/>
          <p:nvPr/>
        </p:nvGrpSpPr>
        <p:grpSpPr>
          <a:xfrm>
            <a:off x="685801" y="2052205"/>
            <a:ext cx="8658224" cy="3710420"/>
            <a:chOff x="685801" y="2052205"/>
            <a:chExt cx="8658224" cy="3710420"/>
          </a:xfrm>
        </p:grpSpPr>
        <p:sp>
          <p:nvSpPr>
            <p:cNvPr id="5174" name="Google Shape;5174;p215"/>
            <p:cNvSpPr/>
            <p:nvPr/>
          </p:nvSpPr>
          <p:spPr>
            <a:xfrm>
              <a:off x="685801" y="2052205"/>
              <a:ext cx="8658224" cy="37104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75" name="Google Shape;5175;p215"/>
            <p:cNvPicPr preferRelativeResize="0"/>
            <p:nvPr/>
          </p:nvPicPr>
          <p:blipFill rotWithShape="1">
            <a:blip r:embed="rId3">
              <a:alphaModFix/>
            </a:blip>
            <a:srcRect b="0" l="0" r="0" t="0"/>
            <a:stretch/>
          </p:blipFill>
          <p:spPr>
            <a:xfrm>
              <a:off x="1807788" y="2765905"/>
              <a:ext cx="3874677" cy="2901469"/>
            </a:xfrm>
            <a:prstGeom prst="rect">
              <a:avLst/>
            </a:prstGeom>
            <a:noFill/>
            <a:ln>
              <a:noFill/>
            </a:ln>
          </p:spPr>
        </p:pic>
        <p:pic>
          <p:nvPicPr>
            <p:cNvPr id="5176" name="Google Shape;5176;p215"/>
            <p:cNvPicPr preferRelativeResize="0"/>
            <p:nvPr/>
          </p:nvPicPr>
          <p:blipFill rotWithShape="1">
            <a:blip r:embed="rId4">
              <a:alphaModFix/>
            </a:blip>
            <a:srcRect b="0" l="0" r="8713" t="0"/>
            <a:stretch/>
          </p:blipFill>
          <p:spPr>
            <a:xfrm>
              <a:off x="771526" y="2124279"/>
              <a:ext cx="8571483" cy="595694"/>
            </a:xfrm>
            <a:prstGeom prst="rect">
              <a:avLst/>
            </a:prstGeom>
            <a:noFill/>
            <a:ln>
              <a:noFill/>
            </a:ln>
          </p:spPr>
        </p:pic>
      </p:gr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1" name="Shape 5181"/>
        <p:cNvGrpSpPr/>
        <p:nvPr/>
      </p:nvGrpSpPr>
      <p:grpSpPr>
        <a:xfrm>
          <a:off x="0" y="0"/>
          <a:ext cx="0" cy="0"/>
          <a:chOff x="0" y="0"/>
          <a:chExt cx="0" cy="0"/>
        </a:xfrm>
      </p:grpSpPr>
      <p:grpSp>
        <p:nvGrpSpPr>
          <p:cNvPr id="5182" name="Google Shape;5182;p216"/>
          <p:cNvGrpSpPr/>
          <p:nvPr/>
        </p:nvGrpSpPr>
        <p:grpSpPr>
          <a:xfrm>
            <a:off x="559817" y="1428745"/>
            <a:ext cx="8783192" cy="215444"/>
            <a:chOff x="559817" y="2136914"/>
            <a:chExt cx="8783192" cy="215444"/>
          </a:xfrm>
        </p:grpSpPr>
        <p:sp>
          <p:nvSpPr>
            <p:cNvPr id="5183" name="Google Shape;5183;p2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84" name="Google Shape;5184;p2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Reading the data and exploring</a:t>
              </a:r>
              <a:endParaRPr/>
            </a:p>
          </p:txBody>
        </p:sp>
      </p:grpSp>
      <p:grpSp>
        <p:nvGrpSpPr>
          <p:cNvPr id="5185" name="Google Shape;5185;p216"/>
          <p:cNvGrpSpPr/>
          <p:nvPr/>
        </p:nvGrpSpPr>
        <p:grpSpPr>
          <a:xfrm>
            <a:off x="450000" y="450000"/>
            <a:ext cx="9018000" cy="276999"/>
            <a:chOff x="450000" y="450000"/>
            <a:chExt cx="9018000" cy="276999"/>
          </a:xfrm>
        </p:grpSpPr>
        <p:sp>
          <p:nvSpPr>
            <p:cNvPr id="5186" name="Google Shape;5186;p2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187" name="Google Shape;5187;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188" name="Google Shape;5188;p21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Multiplicative exponential smoothing model</a:t>
            </a:r>
            <a:endParaRPr/>
          </a:p>
        </p:txBody>
      </p:sp>
      <p:grpSp>
        <p:nvGrpSpPr>
          <p:cNvPr id="5189" name="Google Shape;5189;p216"/>
          <p:cNvGrpSpPr/>
          <p:nvPr/>
        </p:nvGrpSpPr>
        <p:grpSpPr>
          <a:xfrm>
            <a:off x="685801" y="2021725"/>
            <a:ext cx="8658224" cy="4303883"/>
            <a:chOff x="685801" y="2021725"/>
            <a:chExt cx="8658224" cy="4303883"/>
          </a:xfrm>
        </p:grpSpPr>
        <p:sp>
          <p:nvSpPr>
            <p:cNvPr id="5190" name="Google Shape;5190;p216"/>
            <p:cNvSpPr/>
            <p:nvPr/>
          </p:nvSpPr>
          <p:spPr>
            <a:xfrm>
              <a:off x="685801" y="2021725"/>
              <a:ext cx="8658224" cy="43038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91" name="Google Shape;5191;p216"/>
            <p:cNvPicPr preferRelativeResize="0"/>
            <p:nvPr/>
          </p:nvPicPr>
          <p:blipFill rotWithShape="1">
            <a:blip r:embed="rId3">
              <a:alphaModFix/>
            </a:blip>
            <a:srcRect b="0" l="0" r="10404" t="0"/>
            <a:stretch/>
          </p:blipFill>
          <p:spPr>
            <a:xfrm>
              <a:off x="771525" y="2088583"/>
              <a:ext cx="8571484" cy="1522476"/>
            </a:xfrm>
            <a:prstGeom prst="rect">
              <a:avLst/>
            </a:prstGeom>
            <a:noFill/>
            <a:ln>
              <a:noFill/>
            </a:ln>
          </p:spPr>
        </p:pic>
        <p:pic>
          <p:nvPicPr>
            <p:cNvPr id="5192" name="Google Shape;5192;p216"/>
            <p:cNvPicPr preferRelativeResize="0"/>
            <p:nvPr/>
          </p:nvPicPr>
          <p:blipFill rotWithShape="1">
            <a:blip r:embed="rId4">
              <a:alphaModFix/>
            </a:blip>
            <a:srcRect b="0" l="0" r="0" t="0"/>
            <a:stretch/>
          </p:blipFill>
          <p:spPr>
            <a:xfrm>
              <a:off x="1751044" y="3635274"/>
              <a:ext cx="3554381" cy="2616740"/>
            </a:xfrm>
            <a:prstGeom prst="rect">
              <a:avLst/>
            </a:prstGeom>
            <a:noFill/>
            <a:ln>
              <a:noFill/>
            </a:ln>
          </p:spPr>
        </p:pic>
      </p:gr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7" name="Shape 5197"/>
        <p:cNvGrpSpPr/>
        <p:nvPr/>
      </p:nvGrpSpPr>
      <p:grpSpPr>
        <a:xfrm>
          <a:off x="0" y="0"/>
          <a:ext cx="0" cy="0"/>
          <a:chOff x="0" y="0"/>
          <a:chExt cx="0" cy="0"/>
        </a:xfrm>
      </p:grpSpPr>
      <p:grpSp>
        <p:nvGrpSpPr>
          <p:cNvPr id="5198" name="Google Shape;5198;p217"/>
          <p:cNvGrpSpPr/>
          <p:nvPr/>
        </p:nvGrpSpPr>
        <p:grpSpPr>
          <a:xfrm>
            <a:off x="559817" y="1428745"/>
            <a:ext cx="8783192" cy="215444"/>
            <a:chOff x="559817" y="2136914"/>
            <a:chExt cx="8783192" cy="215444"/>
          </a:xfrm>
        </p:grpSpPr>
        <p:sp>
          <p:nvSpPr>
            <p:cNvPr id="5199" name="Google Shape;5199;p2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00" name="Google Shape;5200;p2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201" name="Google Shape;5201;p217"/>
          <p:cNvGrpSpPr/>
          <p:nvPr/>
        </p:nvGrpSpPr>
        <p:grpSpPr>
          <a:xfrm>
            <a:off x="450000" y="450000"/>
            <a:ext cx="9018000" cy="276999"/>
            <a:chOff x="450000" y="450000"/>
            <a:chExt cx="9018000" cy="276999"/>
          </a:xfrm>
        </p:grpSpPr>
        <p:sp>
          <p:nvSpPr>
            <p:cNvPr id="5202" name="Google Shape;5202;p2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203" name="Google Shape;5203;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204" name="Google Shape;5204;p217"/>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Pre-processing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Scaling (please pay attention to the vertical scale of the plot)</a:t>
            </a:r>
            <a:endParaRPr/>
          </a:p>
        </p:txBody>
      </p:sp>
      <p:grpSp>
        <p:nvGrpSpPr>
          <p:cNvPr id="5205" name="Google Shape;5205;p217"/>
          <p:cNvGrpSpPr/>
          <p:nvPr/>
        </p:nvGrpSpPr>
        <p:grpSpPr>
          <a:xfrm>
            <a:off x="691177" y="2359390"/>
            <a:ext cx="8658224" cy="3946160"/>
            <a:chOff x="691177" y="2359390"/>
            <a:chExt cx="8658224" cy="3946160"/>
          </a:xfrm>
        </p:grpSpPr>
        <p:sp>
          <p:nvSpPr>
            <p:cNvPr id="5206" name="Google Shape;5206;p217"/>
            <p:cNvSpPr/>
            <p:nvPr/>
          </p:nvSpPr>
          <p:spPr>
            <a:xfrm>
              <a:off x="691177" y="2359390"/>
              <a:ext cx="8658224" cy="3946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07" name="Google Shape;5207;p217"/>
            <p:cNvPicPr preferRelativeResize="0"/>
            <p:nvPr/>
          </p:nvPicPr>
          <p:blipFill rotWithShape="1">
            <a:blip r:embed="rId3">
              <a:alphaModFix/>
            </a:blip>
            <a:srcRect b="0" l="0" r="0" t="0"/>
            <a:stretch/>
          </p:blipFill>
          <p:spPr>
            <a:xfrm>
              <a:off x="1756227" y="3448040"/>
              <a:ext cx="3771250" cy="2779492"/>
            </a:xfrm>
            <a:prstGeom prst="rect">
              <a:avLst/>
            </a:prstGeom>
            <a:noFill/>
            <a:ln>
              <a:noFill/>
            </a:ln>
          </p:spPr>
        </p:pic>
        <p:pic>
          <p:nvPicPr>
            <p:cNvPr id="5208" name="Google Shape;5208;p217"/>
            <p:cNvPicPr preferRelativeResize="0"/>
            <p:nvPr/>
          </p:nvPicPr>
          <p:blipFill rotWithShape="1">
            <a:blip r:embed="rId4">
              <a:alphaModFix/>
            </a:blip>
            <a:srcRect b="0" l="0" r="10537" t="0"/>
            <a:stretch/>
          </p:blipFill>
          <p:spPr>
            <a:xfrm>
              <a:off x="790575" y="2423709"/>
              <a:ext cx="8558826" cy="966978"/>
            </a:xfrm>
            <a:prstGeom prst="rect">
              <a:avLst/>
            </a:prstGeom>
            <a:noFill/>
            <a:ln>
              <a:noFill/>
            </a:ln>
          </p:spPr>
        </p:pic>
      </p:gr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3" name="Shape 5213"/>
        <p:cNvGrpSpPr/>
        <p:nvPr/>
      </p:nvGrpSpPr>
      <p:grpSpPr>
        <a:xfrm>
          <a:off x="0" y="0"/>
          <a:ext cx="0" cy="0"/>
          <a:chOff x="0" y="0"/>
          <a:chExt cx="0" cy="0"/>
        </a:xfrm>
      </p:grpSpPr>
      <p:grpSp>
        <p:nvGrpSpPr>
          <p:cNvPr id="5214" name="Google Shape;5214;p218"/>
          <p:cNvGrpSpPr/>
          <p:nvPr/>
        </p:nvGrpSpPr>
        <p:grpSpPr>
          <a:xfrm>
            <a:off x="559817" y="1428745"/>
            <a:ext cx="8783192" cy="215444"/>
            <a:chOff x="559817" y="2136914"/>
            <a:chExt cx="8783192" cy="215444"/>
          </a:xfrm>
        </p:grpSpPr>
        <p:sp>
          <p:nvSpPr>
            <p:cNvPr id="5215" name="Google Shape;5215;p2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16" name="Google Shape;5216;p21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217" name="Google Shape;5217;p218"/>
          <p:cNvGrpSpPr/>
          <p:nvPr/>
        </p:nvGrpSpPr>
        <p:grpSpPr>
          <a:xfrm>
            <a:off x="450000" y="450000"/>
            <a:ext cx="9018000" cy="276999"/>
            <a:chOff x="450000" y="450000"/>
            <a:chExt cx="9018000" cy="276999"/>
          </a:xfrm>
        </p:grpSpPr>
        <p:sp>
          <p:nvSpPr>
            <p:cNvPr id="5218" name="Google Shape;5218;p2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219" name="Google Shape;5219;p2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5220" name="Google Shape;5220;p218"/>
          <p:cNvGrpSpPr/>
          <p:nvPr/>
        </p:nvGrpSpPr>
        <p:grpSpPr>
          <a:xfrm>
            <a:off x="685801" y="1700808"/>
            <a:ext cx="8658224" cy="832842"/>
            <a:chOff x="685801" y="1700808"/>
            <a:chExt cx="8658224" cy="832842"/>
          </a:xfrm>
        </p:grpSpPr>
        <p:sp>
          <p:nvSpPr>
            <p:cNvPr id="5221" name="Google Shape;5221;p21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Reshaping (batch_size, time series length, n_input)</a:t>
              </a:r>
              <a:endParaRPr/>
            </a:p>
          </p:txBody>
        </p:sp>
        <p:sp>
          <p:nvSpPr>
            <p:cNvPr id="5222" name="Google Shape;5222;p218"/>
            <p:cNvSpPr/>
            <p:nvPr/>
          </p:nvSpPr>
          <p:spPr>
            <a:xfrm>
              <a:off x="685801" y="2052205"/>
              <a:ext cx="8658224" cy="4814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5223" name="Google Shape;5223;p218"/>
          <p:cNvPicPr preferRelativeResize="0"/>
          <p:nvPr/>
        </p:nvPicPr>
        <p:blipFill rotWithShape="1">
          <a:blip r:embed="rId3">
            <a:alphaModFix/>
          </a:blip>
          <a:srcRect b="1948" l="0" r="10394" t="-1"/>
          <a:stretch/>
        </p:blipFill>
        <p:spPr>
          <a:xfrm>
            <a:off x="762000" y="2102735"/>
            <a:ext cx="8572500" cy="38329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8" name="Shape 5228"/>
        <p:cNvGrpSpPr/>
        <p:nvPr/>
      </p:nvGrpSpPr>
      <p:grpSpPr>
        <a:xfrm>
          <a:off x="0" y="0"/>
          <a:ext cx="0" cy="0"/>
          <a:chOff x="0" y="0"/>
          <a:chExt cx="0" cy="0"/>
        </a:xfrm>
      </p:grpSpPr>
      <p:grpSp>
        <p:nvGrpSpPr>
          <p:cNvPr id="5229" name="Google Shape;5229;p219"/>
          <p:cNvGrpSpPr/>
          <p:nvPr/>
        </p:nvGrpSpPr>
        <p:grpSpPr>
          <a:xfrm>
            <a:off x="559817" y="1428745"/>
            <a:ext cx="8783192" cy="215444"/>
            <a:chOff x="559817" y="2136914"/>
            <a:chExt cx="8783192" cy="215444"/>
          </a:xfrm>
        </p:grpSpPr>
        <p:sp>
          <p:nvSpPr>
            <p:cNvPr id="5230" name="Google Shape;5230;p2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31" name="Google Shape;5231;p2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Necessary definitions</a:t>
              </a:r>
              <a:endParaRPr/>
            </a:p>
          </p:txBody>
        </p:sp>
      </p:grpSp>
      <p:grpSp>
        <p:nvGrpSpPr>
          <p:cNvPr id="5232" name="Google Shape;5232;p219"/>
          <p:cNvGrpSpPr/>
          <p:nvPr/>
        </p:nvGrpSpPr>
        <p:grpSpPr>
          <a:xfrm>
            <a:off x="450000" y="450000"/>
            <a:ext cx="9018000" cy="276999"/>
            <a:chOff x="450000" y="450000"/>
            <a:chExt cx="9018000" cy="276999"/>
          </a:xfrm>
        </p:grpSpPr>
        <p:sp>
          <p:nvSpPr>
            <p:cNvPr id="5233" name="Google Shape;5233;p2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234" name="Google Shape;5234;p2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235" name="Google Shape;5235;p21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Hyperparameters</a:t>
            </a:r>
            <a:endParaRPr/>
          </a:p>
        </p:txBody>
      </p:sp>
      <p:grpSp>
        <p:nvGrpSpPr>
          <p:cNvPr id="5236" name="Google Shape;5236;p219"/>
          <p:cNvGrpSpPr/>
          <p:nvPr/>
        </p:nvGrpSpPr>
        <p:grpSpPr>
          <a:xfrm>
            <a:off x="685802" y="3034152"/>
            <a:ext cx="8658224" cy="740718"/>
            <a:chOff x="559818" y="3081411"/>
            <a:chExt cx="8658224" cy="740718"/>
          </a:xfrm>
        </p:grpSpPr>
        <p:sp>
          <p:nvSpPr>
            <p:cNvPr id="5237" name="Google Shape;5237;p219"/>
            <p:cNvSpPr/>
            <p:nvPr/>
          </p:nvSpPr>
          <p:spPr>
            <a:xfrm>
              <a:off x="559818" y="3081411"/>
              <a:ext cx="8658224" cy="7407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238" name="Google Shape;5238;p219"/>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239" name="Google Shape;5239;p219"/>
            <p:cNvSpPr txBox="1"/>
            <p:nvPr/>
          </p:nvSpPr>
          <p:spPr>
            <a:xfrm>
              <a:off x="907642" y="3168076"/>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170-2</a:t>
              </a:r>
              <a:endParaRPr b="1" sz="1300">
                <a:solidFill>
                  <a:srgbClr val="262626"/>
                </a:solidFill>
                <a:latin typeface="Arial"/>
                <a:ea typeface="Arial"/>
                <a:cs typeface="Arial"/>
                <a:sym typeface="Arial"/>
              </a:endParaRPr>
            </a:p>
          </p:txBody>
        </p:sp>
        <p:sp>
          <p:nvSpPr>
            <p:cNvPr id="5240" name="Google Shape;5240;p219"/>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There is only 1 time series data. No other choice but 1.</a:t>
              </a:r>
              <a:endParaRPr/>
            </a:p>
          </p:txBody>
        </p:sp>
      </p:grpSp>
      <p:grpSp>
        <p:nvGrpSpPr>
          <p:cNvPr id="5241" name="Google Shape;5241;p219"/>
          <p:cNvGrpSpPr/>
          <p:nvPr/>
        </p:nvGrpSpPr>
        <p:grpSpPr>
          <a:xfrm>
            <a:off x="685801" y="2052205"/>
            <a:ext cx="8658224" cy="900545"/>
            <a:chOff x="685801" y="2052205"/>
            <a:chExt cx="8658224" cy="900545"/>
          </a:xfrm>
        </p:grpSpPr>
        <p:sp>
          <p:nvSpPr>
            <p:cNvPr id="5242" name="Google Shape;5242;p219"/>
            <p:cNvSpPr/>
            <p:nvPr/>
          </p:nvSpPr>
          <p:spPr>
            <a:xfrm>
              <a:off x="685801" y="2052205"/>
              <a:ext cx="8658224" cy="9005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3" name="Google Shape;5243;p219"/>
            <p:cNvPicPr preferRelativeResize="0"/>
            <p:nvPr/>
          </p:nvPicPr>
          <p:blipFill rotWithShape="1">
            <a:blip r:embed="rId4">
              <a:alphaModFix/>
            </a:blip>
            <a:srcRect b="0" l="0" r="10603" t="0"/>
            <a:stretch/>
          </p:blipFill>
          <p:spPr>
            <a:xfrm>
              <a:off x="790575" y="2114557"/>
              <a:ext cx="8552434" cy="78181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22"/>
          <p:cNvGrpSpPr/>
          <p:nvPr/>
        </p:nvGrpSpPr>
        <p:grpSpPr>
          <a:xfrm>
            <a:off x="559817" y="1428745"/>
            <a:ext cx="8783192" cy="215444"/>
            <a:chOff x="559817" y="2136914"/>
            <a:chExt cx="8783192" cy="215444"/>
          </a:xfrm>
        </p:grpSpPr>
        <p:sp>
          <p:nvSpPr>
            <p:cNvPr id="697" name="Google Shape;697;p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8" name="Google Shape;698;p2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AND operation</a:t>
              </a:r>
              <a:endParaRPr/>
            </a:p>
          </p:txBody>
        </p:sp>
      </p:grpSp>
      <p:grpSp>
        <p:nvGrpSpPr>
          <p:cNvPr id="699" name="Google Shape;699;p22"/>
          <p:cNvGrpSpPr/>
          <p:nvPr/>
        </p:nvGrpSpPr>
        <p:grpSpPr>
          <a:xfrm>
            <a:off x="450000" y="450000"/>
            <a:ext cx="9018000" cy="276999"/>
            <a:chOff x="450000" y="450000"/>
            <a:chExt cx="9018000" cy="276999"/>
          </a:xfrm>
        </p:grpSpPr>
        <p:sp>
          <p:nvSpPr>
            <p:cNvPr id="700" name="Google Shape;700;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701" name="Google Shape;701;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702" name="Google Shape;702;p22"/>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Find the values of w0, w1, and w2 that return the result from the previous slide.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let’s apply a random value, and then gradually change the values of w0, w1, and w2 to find the solution. </a:t>
            </a:r>
            <a:endParaRPr/>
          </a:p>
        </p:txBody>
      </p:sp>
      <p:sp>
        <p:nvSpPr>
          <p:cNvPr id="703" name="Google Shape;703;p22"/>
          <p:cNvSpPr/>
          <p:nvPr/>
        </p:nvSpPr>
        <p:spPr>
          <a:xfrm>
            <a:off x="685800" y="2488123"/>
            <a:ext cx="5237720" cy="331714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22"/>
          <p:cNvSpPr txBox="1"/>
          <p:nvPr/>
        </p:nvSpPr>
        <p:spPr>
          <a:xfrm>
            <a:off x="775188" y="2553981"/>
            <a:ext cx="242887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The bias is generally fixed as 1.</a:t>
            </a:r>
            <a:endParaRPr sz="1300">
              <a:solidFill>
                <a:schemeClr val="dk1"/>
              </a:solidFill>
              <a:latin typeface="Arial"/>
              <a:ea typeface="Arial"/>
              <a:cs typeface="Arial"/>
              <a:sym typeface="Arial"/>
            </a:endParaRPr>
          </a:p>
        </p:txBody>
      </p:sp>
      <p:grpSp>
        <p:nvGrpSpPr>
          <p:cNvPr id="705" name="Google Shape;705;p22"/>
          <p:cNvGrpSpPr/>
          <p:nvPr/>
        </p:nvGrpSpPr>
        <p:grpSpPr>
          <a:xfrm>
            <a:off x="805688" y="2855485"/>
            <a:ext cx="4751769" cy="2696368"/>
            <a:chOff x="1656270" y="3163927"/>
            <a:chExt cx="4751769" cy="2696368"/>
          </a:xfrm>
        </p:grpSpPr>
        <p:sp>
          <p:nvSpPr>
            <p:cNvPr id="706" name="Google Shape;706;p22"/>
            <p:cNvSpPr/>
            <p:nvPr/>
          </p:nvSpPr>
          <p:spPr>
            <a:xfrm>
              <a:off x="4726761" y="4129070"/>
              <a:ext cx="666055" cy="666055"/>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-0.5</a:t>
              </a:r>
              <a:endParaRPr sz="1300">
                <a:solidFill>
                  <a:schemeClr val="lt1"/>
                </a:solidFill>
                <a:latin typeface="Arial"/>
                <a:ea typeface="Arial"/>
                <a:cs typeface="Arial"/>
                <a:sym typeface="Arial"/>
              </a:endParaRPr>
            </a:p>
          </p:txBody>
        </p:sp>
        <p:sp>
          <p:nvSpPr>
            <p:cNvPr id="707" name="Google Shape;707;p22"/>
            <p:cNvSpPr/>
            <p:nvPr/>
          </p:nvSpPr>
          <p:spPr>
            <a:xfrm>
              <a:off x="3097188" y="3163927"/>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708" name="Google Shape;708;p22"/>
            <p:cNvSpPr/>
            <p:nvPr/>
          </p:nvSpPr>
          <p:spPr>
            <a:xfrm>
              <a:off x="3097188" y="4255066"/>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709" name="Google Shape;709;p22"/>
            <p:cNvSpPr/>
            <p:nvPr/>
          </p:nvSpPr>
          <p:spPr>
            <a:xfrm>
              <a:off x="3097188" y="5346204"/>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cxnSp>
          <p:nvCxnSpPr>
            <p:cNvPr id="710" name="Google Shape;710;p22"/>
            <p:cNvCxnSpPr>
              <a:endCxn id="707" idx="2"/>
            </p:cNvCxnSpPr>
            <p:nvPr/>
          </p:nvCxnSpPr>
          <p:spPr>
            <a:xfrm>
              <a:off x="2503188" y="3370959"/>
              <a:ext cx="5940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11" name="Google Shape;711;p22"/>
            <p:cNvCxnSpPr/>
            <p:nvPr/>
          </p:nvCxnSpPr>
          <p:spPr>
            <a:xfrm>
              <a:off x="2503140" y="4462097"/>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12" name="Google Shape;712;p22"/>
            <p:cNvCxnSpPr/>
            <p:nvPr/>
          </p:nvCxnSpPr>
          <p:spPr>
            <a:xfrm>
              <a:off x="2503140" y="5553236"/>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13" name="Google Shape;713;p22"/>
            <p:cNvCxnSpPr>
              <a:stCxn id="709" idx="6"/>
            </p:cNvCxnSpPr>
            <p:nvPr/>
          </p:nvCxnSpPr>
          <p:spPr>
            <a:xfrm flipH="1" rot="10800000">
              <a:off x="3511252" y="4570136"/>
              <a:ext cx="1224600" cy="983100"/>
            </a:xfrm>
            <a:prstGeom prst="straightConnector1">
              <a:avLst/>
            </a:prstGeom>
            <a:noFill/>
            <a:ln cap="flat" cmpd="sng" w="12700">
              <a:solidFill>
                <a:srgbClr val="1429A0"/>
              </a:solidFill>
              <a:prstDash val="solid"/>
              <a:miter lim="800000"/>
              <a:headEnd len="sm" w="sm" type="none"/>
              <a:tailEnd len="med" w="med" type="triangle"/>
            </a:ln>
          </p:spPr>
        </p:cxnSp>
        <p:cxnSp>
          <p:nvCxnSpPr>
            <p:cNvPr id="714" name="Google Shape;714;p22"/>
            <p:cNvCxnSpPr>
              <a:stCxn id="707" idx="6"/>
            </p:cNvCxnSpPr>
            <p:nvPr/>
          </p:nvCxnSpPr>
          <p:spPr>
            <a:xfrm>
              <a:off x="3511252" y="3370959"/>
              <a:ext cx="1215600" cy="994200"/>
            </a:xfrm>
            <a:prstGeom prst="straightConnector1">
              <a:avLst/>
            </a:prstGeom>
            <a:noFill/>
            <a:ln cap="flat" cmpd="sng" w="12700">
              <a:solidFill>
                <a:srgbClr val="1429A0"/>
              </a:solidFill>
              <a:prstDash val="solid"/>
              <a:miter lim="800000"/>
              <a:headEnd len="sm" w="sm" type="none"/>
              <a:tailEnd len="med" w="med" type="triangle"/>
            </a:ln>
          </p:spPr>
        </p:cxnSp>
        <p:cxnSp>
          <p:nvCxnSpPr>
            <p:cNvPr id="715" name="Google Shape;715;p22"/>
            <p:cNvCxnSpPr>
              <a:stCxn id="708" idx="6"/>
              <a:endCxn id="706" idx="2"/>
            </p:cNvCxnSpPr>
            <p:nvPr/>
          </p:nvCxnSpPr>
          <p:spPr>
            <a:xfrm>
              <a:off x="3511252" y="4462098"/>
              <a:ext cx="1215600" cy="0"/>
            </a:xfrm>
            <a:prstGeom prst="straightConnector1">
              <a:avLst/>
            </a:prstGeom>
            <a:noFill/>
            <a:ln cap="flat" cmpd="sng" w="12700">
              <a:solidFill>
                <a:srgbClr val="1429A0"/>
              </a:solidFill>
              <a:prstDash val="solid"/>
              <a:miter lim="800000"/>
              <a:headEnd len="sm" w="sm" type="none"/>
              <a:tailEnd len="med" w="med" type="triangle"/>
            </a:ln>
          </p:spPr>
        </p:cxnSp>
        <p:sp>
          <p:nvSpPr>
            <p:cNvPr id="716" name="Google Shape;716;p22"/>
            <p:cNvSpPr txBox="1"/>
            <p:nvPr/>
          </p:nvSpPr>
          <p:spPr>
            <a:xfrm>
              <a:off x="2662396" y="3270821"/>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17" name="Google Shape;717;p22"/>
            <p:cNvSpPr txBox="1"/>
            <p:nvPr/>
          </p:nvSpPr>
          <p:spPr>
            <a:xfrm>
              <a:off x="2662396" y="4368936"/>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18" name="Google Shape;718;p22"/>
            <p:cNvSpPr txBox="1"/>
            <p:nvPr/>
          </p:nvSpPr>
          <p:spPr>
            <a:xfrm>
              <a:off x="2662396" y="5460184"/>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19" name="Google Shape;719;p22"/>
            <p:cNvSpPr txBox="1"/>
            <p:nvPr/>
          </p:nvSpPr>
          <p:spPr>
            <a:xfrm>
              <a:off x="3920652" y="3537013"/>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w0</a:t>
              </a:r>
              <a:endParaRPr sz="1300">
                <a:solidFill>
                  <a:srgbClr val="262626"/>
                </a:solidFill>
                <a:latin typeface="Arial"/>
                <a:ea typeface="Arial"/>
                <a:cs typeface="Arial"/>
                <a:sym typeface="Arial"/>
              </a:endParaRPr>
            </a:p>
          </p:txBody>
        </p:sp>
        <p:sp>
          <p:nvSpPr>
            <p:cNvPr id="720" name="Google Shape;720;p22"/>
            <p:cNvSpPr txBox="1"/>
            <p:nvPr/>
          </p:nvSpPr>
          <p:spPr>
            <a:xfrm>
              <a:off x="3920652" y="4257092"/>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w1</a:t>
              </a:r>
              <a:endParaRPr sz="1300">
                <a:solidFill>
                  <a:srgbClr val="262626"/>
                </a:solidFill>
                <a:latin typeface="Arial"/>
                <a:ea typeface="Arial"/>
                <a:cs typeface="Arial"/>
                <a:sym typeface="Arial"/>
              </a:endParaRPr>
            </a:p>
          </p:txBody>
        </p:sp>
        <p:sp>
          <p:nvSpPr>
            <p:cNvPr id="721" name="Google Shape;721;p22"/>
            <p:cNvSpPr txBox="1"/>
            <p:nvPr/>
          </p:nvSpPr>
          <p:spPr>
            <a:xfrm>
              <a:off x="3920652" y="5121189"/>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w2</a:t>
              </a:r>
              <a:endParaRPr sz="1300">
                <a:solidFill>
                  <a:srgbClr val="262626"/>
                </a:solidFill>
                <a:latin typeface="Arial"/>
                <a:ea typeface="Arial"/>
                <a:cs typeface="Arial"/>
                <a:sym typeface="Arial"/>
              </a:endParaRPr>
            </a:p>
          </p:txBody>
        </p:sp>
        <p:sp>
          <p:nvSpPr>
            <p:cNvPr id="722" name="Google Shape;722;p22"/>
            <p:cNvSpPr txBox="1"/>
            <p:nvPr/>
          </p:nvSpPr>
          <p:spPr>
            <a:xfrm>
              <a:off x="5382264" y="353701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x0*w0</a:t>
              </a:r>
              <a:endParaRPr sz="1300">
                <a:solidFill>
                  <a:srgbClr val="262626"/>
                </a:solidFill>
                <a:latin typeface="Arial"/>
                <a:ea typeface="Arial"/>
                <a:cs typeface="Arial"/>
                <a:sym typeface="Arial"/>
              </a:endParaRPr>
            </a:p>
          </p:txBody>
        </p:sp>
        <p:sp>
          <p:nvSpPr>
            <p:cNvPr id="723" name="Google Shape;723;p22"/>
            <p:cNvSpPr txBox="1"/>
            <p:nvPr/>
          </p:nvSpPr>
          <p:spPr>
            <a:xfrm>
              <a:off x="5382264" y="429014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x1*w1</a:t>
              </a:r>
              <a:endParaRPr sz="1300">
                <a:solidFill>
                  <a:srgbClr val="262626"/>
                </a:solidFill>
                <a:latin typeface="Arial"/>
                <a:ea typeface="Arial"/>
                <a:cs typeface="Arial"/>
                <a:sym typeface="Arial"/>
              </a:endParaRPr>
            </a:p>
          </p:txBody>
        </p:sp>
        <p:sp>
          <p:nvSpPr>
            <p:cNvPr id="724" name="Google Shape;724;p22"/>
            <p:cNvSpPr txBox="1"/>
            <p:nvPr/>
          </p:nvSpPr>
          <p:spPr>
            <a:xfrm>
              <a:off x="5382264" y="5121189"/>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x2*w2</a:t>
              </a:r>
              <a:endParaRPr sz="1300">
                <a:solidFill>
                  <a:srgbClr val="262626"/>
                </a:solidFill>
                <a:latin typeface="Arial"/>
                <a:ea typeface="Arial"/>
                <a:cs typeface="Arial"/>
                <a:sym typeface="Arial"/>
              </a:endParaRPr>
            </a:p>
          </p:txBody>
        </p:sp>
        <p:sp>
          <p:nvSpPr>
            <p:cNvPr id="725" name="Google Shape;725;p22"/>
            <p:cNvSpPr txBox="1"/>
            <p:nvPr/>
          </p:nvSpPr>
          <p:spPr>
            <a:xfrm>
              <a:off x="6007147" y="3537012"/>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26" name="Google Shape;726;p22"/>
            <p:cNvSpPr txBox="1"/>
            <p:nvPr/>
          </p:nvSpPr>
          <p:spPr>
            <a:xfrm>
              <a:off x="6007147" y="4285476"/>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27" name="Google Shape;727;p22"/>
            <p:cNvSpPr txBox="1"/>
            <p:nvPr/>
          </p:nvSpPr>
          <p:spPr>
            <a:xfrm>
              <a:off x="6007147" y="5121188"/>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728" name="Google Shape;728;p22"/>
            <p:cNvSpPr txBox="1"/>
            <p:nvPr/>
          </p:nvSpPr>
          <p:spPr>
            <a:xfrm>
              <a:off x="5872793" y="3921578"/>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729" name="Google Shape;729;p22"/>
            <p:cNvSpPr txBox="1"/>
            <p:nvPr/>
          </p:nvSpPr>
          <p:spPr>
            <a:xfrm>
              <a:off x="5872793" y="4691531"/>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730" name="Google Shape;730;p22"/>
            <p:cNvSpPr txBox="1"/>
            <p:nvPr/>
          </p:nvSpPr>
          <p:spPr>
            <a:xfrm>
              <a:off x="5382264" y="5660240"/>
              <a:ext cx="60271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Sum</a:t>
              </a:r>
              <a:endParaRPr/>
            </a:p>
          </p:txBody>
        </p:sp>
        <p:sp>
          <p:nvSpPr>
            <p:cNvPr id="731" name="Google Shape;731;p22"/>
            <p:cNvSpPr txBox="1"/>
            <p:nvPr/>
          </p:nvSpPr>
          <p:spPr>
            <a:xfrm>
              <a:off x="5984977" y="5660239"/>
              <a:ext cx="42306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732" name="Google Shape;732;p22"/>
            <p:cNvSpPr txBox="1"/>
            <p:nvPr/>
          </p:nvSpPr>
          <p:spPr>
            <a:xfrm>
              <a:off x="1656270" y="3270821"/>
              <a:ext cx="735416"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x0(bias)</a:t>
              </a:r>
              <a:endParaRPr sz="1300">
                <a:solidFill>
                  <a:srgbClr val="262626"/>
                </a:solidFill>
                <a:latin typeface="Arial"/>
                <a:ea typeface="Arial"/>
                <a:cs typeface="Arial"/>
                <a:sym typeface="Arial"/>
              </a:endParaRPr>
            </a:p>
          </p:txBody>
        </p:sp>
        <p:sp>
          <p:nvSpPr>
            <p:cNvPr id="733" name="Google Shape;733;p22"/>
            <p:cNvSpPr txBox="1"/>
            <p:nvPr/>
          </p:nvSpPr>
          <p:spPr>
            <a:xfrm>
              <a:off x="2089076" y="4368936"/>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a:t>
              </a:r>
              <a:endParaRPr sz="1300">
                <a:solidFill>
                  <a:srgbClr val="262626"/>
                </a:solidFill>
                <a:latin typeface="Arial"/>
                <a:ea typeface="Arial"/>
                <a:cs typeface="Arial"/>
                <a:sym typeface="Arial"/>
              </a:endParaRPr>
            </a:p>
          </p:txBody>
        </p:sp>
        <p:sp>
          <p:nvSpPr>
            <p:cNvPr id="734" name="Google Shape;734;p22"/>
            <p:cNvSpPr txBox="1"/>
            <p:nvPr/>
          </p:nvSpPr>
          <p:spPr>
            <a:xfrm>
              <a:off x="2089076" y="5460184"/>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a:t>
              </a:r>
              <a:endParaRPr sz="1300">
                <a:solidFill>
                  <a:srgbClr val="262626"/>
                </a:solidFill>
                <a:latin typeface="Arial"/>
                <a:ea typeface="Arial"/>
                <a:cs typeface="Arial"/>
                <a:sym typeface="Arial"/>
              </a:endParaRPr>
            </a:p>
          </p:txBody>
        </p:sp>
        <p:sp>
          <p:nvSpPr>
            <p:cNvPr id="735" name="Google Shape;735;p22"/>
            <p:cNvSpPr txBox="1"/>
            <p:nvPr/>
          </p:nvSpPr>
          <p:spPr>
            <a:xfrm>
              <a:off x="4257590" y="3537013"/>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36" name="Google Shape;736;p22"/>
            <p:cNvSpPr txBox="1"/>
            <p:nvPr/>
          </p:nvSpPr>
          <p:spPr>
            <a:xfrm>
              <a:off x="4257590" y="4257092"/>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37" name="Google Shape;737;p22"/>
            <p:cNvSpPr txBox="1"/>
            <p:nvPr/>
          </p:nvSpPr>
          <p:spPr>
            <a:xfrm>
              <a:off x="4257590" y="5121189"/>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grpSp>
      <p:sp>
        <p:nvSpPr>
          <p:cNvPr id="738" name="Google Shape;738;p22"/>
          <p:cNvSpPr/>
          <p:nvPr/>
        </p:nvSpPr>
        <p:spPr>
          <a:xfrm>
            <a:off x="6179931" y="2502279"/>
            <a:ext cx="3155834" cy="345461"/>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results can be displayed in a table. </a:t>
            </a:r>
            <a:endParaRPr/>
          </a:p>
        </p:txBody>
      </p:sp>
      <p:graphicFrame>
        <p:nvGraphicFramePr>
          <p:cNvPr id="739" name="Google Shape;739;p22"/>
          <p:cNvGraphicFramePr/>
          <p:nvPr/>
        </p:nvGraphicFramePr>
        <p:xfrm>
          <a:off x="6194230" y="2859548"/>
          <a:ext cx="3000000" cy="3000000"/>
        </p:xfrm>
        <a:graphic>
          <a:graphicData uri="http://schemas.openxmlformats.org/drawingml/2006/table">
            <a:tbl>
              <a:tblPr bandRow="1" firstRow="1">
                <a:noFill/>
                <a:tableStyleId>{B0F2CE99-B44A-4AAD-A28B-D6418A38CF92}</a:tableStyleId>
              </a:tblPr>
              <a:tblGrid>
                <a:gridCol w="788950"/>
                <a:gridCol w="788950"/>
                <a:gridCol w="788950"/>
                <a:gridCol w="788950"/>
              </a:tblGrid>
              <a:tr h="342900">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b="1" sz="1400">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b="1" sz="14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0.5</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0.4</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bl>
          </a:graphicData>
        </a:graphic>
      </p:graphicFrame>
      <p:sp>
        <p:nvSpPr>
          <p:cNvPr id="740" name="Google Shape;740;p22"/>
          <p:cNvSpPr/>
          <p:nvPr/>
        </p:nvSpPr>
        <p:spPr>
          <a:xfrm>
            <a:off x="6179931" y="4390340"/>
            <a:ext cx="3155834" cy="345461"/>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AND operation of a truth table</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8" name="Shape 5248"/>
        <p:cNvGrpSpPr/>
        <p:nvPr/>
      </p:nvGrpSpPr>
      <p:grpSpPr>
        <a:xfrm>
          <a:off x="0" y="0"/>
          <a:ext cx="0" cy="0"/>
          <a:chOff x="0" y="0"/>
          <a:chExt cx="0" cy="0"/>
        </a:xfrm>
      </p:grpSpPr>
      <p:grpSp>
        <p:nvGrpSpPr>
          <p:cNvPr id="5249" name="Google Shape;5249;p220"/>
          <p:cNvGrpSpPr/>
          <p:nvPr/>
        </p:nvGrpSpPr>
        <p:grpSpPr>
          <a:xfrm>
            <a:off x="559817" y="1428745"/>
            <a:ext cx="8783192" cy="215444"/>
            <a:chOff x="559817" y="2136914"/>
            <a:chExt cx="8783192" cy="215444"/>
          </a:xfrm>
        </p:grpSpPr>
        <p:sp>
          <p:nvSpPr>
            <p:cNvPr id="5250" name="Google Shape;5250;p2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51" name="Google Shape;5251;p2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Necessary definitions</a:t>
              </a:r>
              <a:endParaRPr/>
            </a:p>
          </p:txBody>
        </p:sp>
      </p:grpSp>
      <p:grpSp>
        <p:nvGrpSpPr>
          <p:cNvPr id="5252" name="Google Shape;5252;p220"/>
          <p:cNvGrpSpPr/>
          <p:nvPr/>
        </p:nvGrpSpPr>
        <p:grpSpPr>
          <a:xfrm>
            <a:off x="450000" y="450000"/>
            <a:ext cx="9018000" cy="276999"/>
            <a:chOff x="450000" y="450000"/>
            <a:chExt cx="9018000" cy="276999"/>
          </a:xfrm>
        </p:grpSpPr>
        <p:sp>
          <p:nvSpPr>
            <p:cNvPr id="5253" name="Google Shape;5253;p2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254" name="Google Shape;5254;p2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255" name="Google Shape;5255;p22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Hyperparameters</a:t>
            </a:r>
            <a:endParaRPr sz="1300">
              <a:solidFill>
                <a:srgbClr val="262626"/>
              </a:solidFill>
              <a:latin typeface="Arial"/>
              <a:ea typeface="Arial"/>
              <a:cs typeface="Arial"/>
              <a:sym typeface="Arial"/>
            </a:endParaRPr>
          </a:p>
        </p:txBody>
      </p:sp>
      <p:grpSp>
        <p:nvGrpSpPr>
          <p:cNvPr id="5256" name="Google Shape;5256;p220"/>
          <p:cNvGrpSpPr/>
          <p:nvPr/>
        </p:nvGrpSpPr>
        <p:grpSpPr>
          <a:xfrm>
            <a:off x="685950" y="3021334"/>
            <a:ext cx="8748368" cy="2016225"/>
            <a:chOff x="557644" y="3212973"/>
            <a:chExt cx="8748368" cy="2016225"/>
          </a:xfrm>
        </p:grpSpPr>
        <p:grpSp>
          <p:nvGrpSpPr>
            <p:cNvPr id="5257" name="Google Shape;5257;p220"/>
            <p:cNvGrpSpPr/>
            <p:nvPr/>
          </p:nvGrpSpPr>
          <p:grpSpPr>
            <a:xfrm>
              <a:off x="557644" y="3212973"/>
              <a:ext cx="8748069" cy="2016225"/>
              <a:chOff x="568325" y="5114923"/>
              <a:chExt cx="8748069" cy="2083416"/>
            </a:xfrm>
          </p:grpSpPr>
          <p:sp>
            <p:nvSpPr>
              <p:cNvPr id="5258" name="Google Shape;5258;p220"/>
              <p:cNvSpPr/>
              <p:nvPr/>
            </p:nvSpPr>
            <p:spPr>
              <a:xfrm>
                <a:off x="568325" y="5114923"/>
                <a:ext cx="8643610" cy="2083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59" name="Google Shape;5259;p220"/>
              <p:cNvGrpSpPr/>
              <p:nvPr/>
            </p:nvGrpSpPr>
            <p:grpSpPr>
              <a:xfrm>
                <a:off x="675835" y="5210925"/>
                <a:ext cx="2918106" cy="302131"/>
                <a:chOff x="732985" y="5582396"/>
                <a:chExt cx="2918106" cy="302131"/>
              </a:xfrm>
            </p:grpSpPr>
            <p:pic>
              <p:nvPicPr>
                <p:cNvPr descr="Byte - Free electronics icons" id="5260" name="Google Shape;5260;p22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261" name="Google Shape;5261;p22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171-1</a:t>
                  </a:r>
                  <a:endParaRPr b="1" sz="1300">
                    <a:solidFill>
                      <a:srgbClr val="262626"/>
                    </a:solidFill>
                    <a:latin typeface="Arial"/>
                    <a:ea typeface="Arial"/>
                    <a:cs typeface="Arial"/>
                    <a:sym typeface="Arial"/>
                  </a:endParaRPr>
                </a:p>
              </p:txBody>
            </p:sp>
          </p:grpSp>
          <p:sp>
            <p:nvSpPr>
              <p:cNvPr id="5262" name="Google Shape;5262;p22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Scalar input</a:t>
                </a:r>
                <a:endParaRPr sz="1300">
                  <a:solidFill>
                    <a:srgbClr val="262626"/>
                  </a:solidFill>
                  <a:latin typeface="Arial"/>
                  <a:ea typeface="Arial"/>
                  <a:cs typeface="Arial"/>
                  <a:sym typeface="Arial"/>
                </a:endParaRPr>
              </a:p>
            </p:txBody>
          </p:sp>
        </p:grpSp>
        <p:pic>
          <p:nvPicPr>
            <p:cNvPr descr="Byte - Free electronics icons" id="5263" name="Google Shape;5263;p220"/>
            <p:cNvPicPr preferRelativeResize="0"/>
            <p:nvPr/>
          </p:nvPicPr>
          <p:blipFill rotWithShape="1">
            <a:blip r:embed="rId3">
              <a:alphaModFix/>
            </a:blip>
            <a:srcRect b="-5938" l="13871" r="14480" t="-7084"/>
            <a:stretch/>
          </p:blipFill>
          <p:spPr>
            <a:xfrm>
              <a:off x="662397" y="3955788"/>
              <a:ext cx="295715" cy="236991"/>
            </a:xfrm>
            <a:prstGeom prst="rect">
              <a:avLst/>
            </a:prstGeom>
            <a:noFill/>
            <a:ln>
              <a:noFill/>
            </a:ln>
          </p:spPr>
        </p:pic>
        <p:sp>
          <p:nvSpPr>
            <p:cNvPr id="5264" name="Google Shape;5264;p220"/>
            <p:cNvSpPr txBox="1"/>
            <p:nvPr/>
          </p:nvSpPr>
          <p:spPr>
            <a:xfrm>
              <a:off x="921178" y="393305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171-2</a:t>
              </a:r>
              <a:endParaRPr b="1" sz="1300">
                <a:solidFill>
                  <a:srgbClr val="262626"/>
                </a:solidFill>
                <a:latin typeface="Arial"/>
                <a:ea typeface="Arial"/>
                <a:cs typeface="Arial"/>
                <a:sym typeface="Arial"/>
              </a:endParaRPr>
            </a:p>
          </p:txBody>
        </p:sp>
        <p:sp>
          <p:nvSpPr>
            <p:cNvPr id="5265" name="Google Shape;5265;p220"/>
            <p:cNvSpPr txBox="1"/>
            <p:nvPr/>
          </p:nvSpPr>
          <p:spPr>
            <a:xfrm>
              <a:off x="1021818" y="426795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 of neurons per layer</a:t>
              </a:r>
              <a:endParaRPr sz="1300">
                <a:solidFill>
                  <a:srgbClr val="262626"/>
                </a:solidFill>
                <a:latin typeface="Arial"/>
                <a:ea typeface="Arial"/>
                <a:cs typeface="Arial"/>
                <a:sym typeface="Arial"/>
              </a:endParaRPr>
            </a:p>
          </p:txBody>
        </p:sp>
        <p:pic>
          <p:nvPicPr>
            <p:cNvPr descr="Byte - Free electronics icons" id="5266" name="Google Shape;5266;p220"/>
            <p:cNvPicPr preferRelativeResize="0"/>
            <p:nvPr/>
          </p:nvPicPr>
          <p:blipFill rotWithShape="1">
            <a:blip r:embed="rId3">
              <a:alphaModFix/>
            </a:blip>
            <a:srcRect b="-5938" l="13871" r="14480" t="-7084"/>
            <a:stretch/>
          </p:blipFill>
          <p:spPr>
            <a:xfrm>
              <a:off x="665453" y="4572967"/>
              <a:ext cx="295715" cy="236991"/>
            </a:xfrm>
            <a:prstGeom prst="rect">
              <a:avLst/>
            </a:prstGeom>
            <a:noFill/>
            <a:ln>
              <a:noFill/>
            </a:ln>
          </p:spPr>
        </p:pic>
        <p:sp>
          <p:nvSpPr>
            <p:cNvPr id="5267" name="Google Shape;5267;p220"/>
            <p:cNvSpPr txBox="1"/>
            <p:nvPr/>
          </p:nvSpPr>
          <p:spPr>
            <a:xfrm>
              <a:off x="924234" y="45502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171-3</a:t>
              </a:r>
              <a:endParaRPr b="1" sz="1300">
                <a:solidFill>
                  <a:srgbClr val="262626"/>
                </a:solidFill>
                <a:latin typeface="Arial"/>
                <a:ea typeface="Arial"/>
                <a:cs typeface="Arial"/>
                <a:sym typeface="Arial"/>
              </a:endParaRPr>
            </a:p>
          </p:txBody>
        </p:sp>
        <p:sp>
          <p:nvSpPr>
            <p:cNvPr id="5268" name="Google Shape;5268;p220"/>
            <p:cNvSpPr txBox="1"/>
            <p:nvPr/>
          </p:nvSpPr>
          <p:spPr>
            <a:xfrm>
              <a:off x="1024874" y="48851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Scalar output</a:t>
              </a:r>
              <a:endParaRPr sz="1300">
                <a:solidFill>
                  <a:srgbClr val="262626"/>
                </a:solidFill>
                <a:latin typeface="Arial"/>
                <a:ea typeface="Arial"/>
                <a:cs typeface="Arial"/>
                <a:sym typeface="Arial"/>
              </a:endParaRPr>
            </a:p>
          </p:txBody>
        </p:sp>
      </p:grpSp>
      <p:grpSp>
        <p:nvGrpSpPr>
          <p:cNvPr id="5269" name="Google Shape;5269;p220"/>
          <p:cNvGrpSpPr/>
          <p:nvPr/>
        </p:nvGrpSpPr>
        <p:grpSpPr>
          <a:xfrm>
            <a:off x="685801" y="2052205"/>
            <a:ext cx="8658224" cy="881495"/>
            <a:chOff x="685801" y="2052205"/>
            <a:chExt cx="8658224" cy="881495"/>
          </a:xfrm>
        </p:grpSpPr>
        <p:sp>
          <p:nvSpPr>
            <p:cNvPr id="5270" name="Google Shape;5270;p220"/>
            <p:cNvSpPr/>
            <p:nvPr/>
          </p:nvSpPr>
          <p:spPr>
            <a:xfrm>
              <a:off x="685801" y="2052205"/>
              <a:ext cx="8658224" cy="8814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71" name="Google Shape;5271;p220"/>
            <p:cNvPicPr preferRelativeResize="0"/>
            <p:nvPr/>
          </p:nvPicPr>
          <p:blipFill rotWithShape="1">
            <a:blip r:embed="rId4">
              <a:alphaModFix/>
            </a:blip>
            <a:srcRect b="0" l="0" r="10505" t="0"/>
            <a:stretch/>
          </p:blipFill>
          <p:spPr>
            <a:xfrm>
              <a:off x="781050" y="2111091"/>
              <a:ext cx="8561959" cy="761238"/>
            </a:xfrm>
            <a:prstGeom prst="rect">
              <a:avLst/>
            </a:prstGeom>
            <a:noFill/>
            <a:ln>
              <a:noFill/>
            </a:ln>
          </p:spPr>
        </p:pic>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6" name="Shape 5276"/>
        <p:cNvGrpSpPr/>
        <p:nvPr/>
      </p:nvGrpSpPr>
      <p:grpSpPr>
        <a:xfrm>
          <a:off x="0" y="0"/>
          <a:ext cx="0" cy="0"/>
          <a:chOff x="0" y="0"/>
          <a:chExt cx="0" cy="0"/>
        </a:xfrm>
      </p:grpSpPr>
      <p:grpSp>
        <p:nvGrpSpPr>
          <p:cNvPr id="5277" name="Google Shape;5277;p221"/>
          <p:cNvGrpSpPr/>
          <p:nvPr/>
        </p:nvGrpSpPr>
        <p:grpSpPr>
          <a:xfrm>
            <a:off x="559817" y="1428745"/>
            <a:ext cx="8783192" cy="215444"/>
            <a:chOff x="559817" y="2136914"/>
            <a:chExt cx="8783192" cy="215444"/>
          </a:xfrm>
        </p:grpSpPr>
        <p:sp>
          <p:nvSpPr>
            <p:cNvPr id="5278" name="Google Shape;5278;p2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79" name="Google Shape;5279;p2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280" name="Google Shape;5280;p221"/>
          <p:cNvGrpSpPr/>
          <p:nvPr/>
        </p:nvGrpSpPr>
        <p:grpSpPr>
          <a:xfrm>
            <a:off x="450000" y="450000"/>
            <a:ext cx="9018000" cy="276999"/>
            <a:chOff x="450000" y="450000"/>
            <a:chExt cx="9018000" cy="276999"/>
          </a:xfrm>
        </p:grpSpPr>
        <p:sp>
          <p:nvSpPr>
            <p:cNvPr id="5281" name="Google Shape;5281;p2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282" name="Google Shape;5282;p2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283" name="Google Shape;5283;p22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RNN or LSTM network</a:t>
            </a:r>
            <a:endParaRPr/>
          </a:p>
        </p:txBody>
      </p:sp>
      <p:grpSp>
        <p:nvGrpSpPr>
          <p:cNvPr id="5284" name="Google Shape;5284;p221"/>
          <p:cNvGrpSpPr/>
          <p:nvPr/>
        </p:nvGrpSpPr>
        <p:grpSpPr>
          <a:xfrm>
            <a:off x="685802" y="3169102"/>
            <a:ext cx="8658224" cy="1064755"/>
            <a:chOff x="559818" y="3081410"/>
            <a:chExt cx="8658224" cy="1064755"/>
          </a:xfrm>
        </p:grpSpPr>
        <p:sp>
          <p:nvSpPr>
            <p:cNvPr id="5285" name="Google Shape;5285;p221"/>
            <p:cNvSpPr/>
            <p:nvPr/>
          </p:nvSpPr>
          <p:spPr>
            <a:xfrm>
              <a:off x="559818" y="3081410"/>
              <a:ext cx="8658224" cy="10647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286" name="Google Shape;5286;p221"/>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287" name="Google Shape;5287;p221"/>
            <p:cNvSpPr txBox="1"/>
            <p:nvPr/>
          </p:nvSpPr>
          <p:spPr>
            <a:xfrm>
              <a:off x="907642" y="3168076"/>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172</a:t>
              </a:r>
              <a:endParaRPr b="1" sz="1300">
                <a:solidFill>
                  <a:srgbClr val="262626"/>
                </a:solidFill>
                <a:latin typeface="Arial"/>
                <a:ea typeface="Arial"/>
                <a:cs typeface="Arial"/>
                <a:sym typeface="Arial"/>
              </a:endParaRPr>
            </a:p>
          </p:txBody>
        </p:sp>
        <p:sp>
          <p:nvSpPr>
            <p:cNvPr id="5288" name="Google Shape;5288;p221"/>
            <p:cNvSpPr txBox="1"/>
            <p:nvPr/>
          </p:nvSpPr>
          <p:spPr>
            <a:xfrm>
              <a:off x="1036273" y="3467475"/>
              <a:ext cx="8167303" cy="5078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Return sequences = True: means “Sequence to Sequence."</a:t>
              </a:r>
              <a:endParaRPr/>
            </a:p>
            <a:p>
              <a:pPr indent="-182563" lvl="0" marL="182563" marR="0" rtl="0" algn="l">
                <a:spcBef>
                  <a:spcPts val="600"/>
                </a:spcBef>
                <a:spcAft>
                  <a:spcPts val="0"/>
                </a:spcAft>
                <a:buClr>
                  <a:srgbClr val="262626"/>
                </a:buClr>
                <a:buSzPts val="1400"/>
                <a:buFont typeface="Arial"/>
                <a:buChar char="•"/>
              </a:pPr>
              <a:r>
                <a:rPr lang="en-US" sz="1400">
                  <a:solidFill>
                    <a:srgbClr val="262626"/>
                  </a:solidFill>
                  <a:latin typeface="Arial"/>
                  <a:ea typeface="Arial"/>
                  <a:cs typeface="Arial"/>
                  <a:sym typeface="Arial"/>
                </a:rPr>
                <a:t>Input shape = (None, n inputs): the variable length of the time series.</a:t>
              </a:r>
              <a:endParaRPr/>
            </a:p>
          </p:txBody>
        </p:sp>
      </p:grpSp>
      <p:grpSp>
        <p:nvGrpSpPr>
          <p:cNvPr id="5289" name="Google Shape;5289;p221"/>
          <p:cNvGrpSpPr/>
          <p:nvPr/>
        </p:nvGrpSpPr>
        <p:grpSpPr>
          <a:xfrm>
            <a:off x="685801" y="2052205"/>
            <a:ext cx="8658224" cy="1043420"/>
            <a:chOff x="685801" y="2052205"/>
            <a:chExt cx="8658224" cy="1043420"/>
          </a:xfrm>
        </p:grpSpPr>
        <p:sp>
          <p:nvSpPr>
            <p:cNvPr id="5290" name="Google Shape;5290;p221"/>
            <p:cNvSpPr/>
            <p:nvPr/>
          </p:nvSpPr>
          <p:spPr>
            <a:xfrm>
              <a:off x="685801" y="2052205"/>
              <a:ext cx="8658224" cy="10434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91" name="Google Shape;5291;p221"/>
            <p:cNvPicPr preferRelativeResize="0"/>
            <p:nvPr/>
          </p:nvPicPr>
          <p:blipFill rotWithShape="1">
            <a:blip r:embed="rId4">
              <a:alphaModFix/>
            </a:blip>
            <a:srcRect b="0" l="0" r="10505" t="0"/>
            <a:stretch/>
          </p:blipFill>
          <p:spPr>
            <a:xfrm>
              <a:off x="781050" y="2095659"/>
              <a:ext cx="8561959" cy="956691"/>
            </a:xfrm>
            <a:prstGeom prst="rect">
              <a:avLst/>
            </a:prstGeom>
            <a:noFill/>
            <a:ln>
              <a:noFill/>
            </a:ln>
          </p:spPr>
        </p:pic>
      </p:gr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6" name="Shape 5296"/>
        <p:cNvGrpSpPr/>
        <p:nvPr/>
      </p:nvGrpSpPr>
      <p:grpSpPr>
        <a:xfrm>
          <a:off x="0" y="0"/>
          <a:ext cx="0" cy="0"/>
          <a:chOff x="0" y="0"/>
          <a:chExt cx="0" cy="0"/>
        </a:xfrm>
      </p:grpSpPr>
      <p:grpSp>
        <p:nvGrpSpPr>
          <p:cNvPr id="5297" name="Google Shape;5297;p222"/>
          <p:cNvGrpSpPr/>
          <p:nvPr/>
        </p:nvGrpSpPr>
        <p:grpSpPr>
          <a:xfrm>
            <a:off x="559817" y="1428745"/>
            <a:ext cx="8783192" cy="215444"/>
            <a:chOff x="559817" y="2136914"/>
            <a:chExt cx="8783192" cy="215444"/>
          </a:xfrm>
        </p:grpSpPr>
        <p:sp>
          <p:nvSpPr>
            <p:cNvPr id="5298" name="Google Shape;5298;p2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99" name="Google Shape;5299;p22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00" name="Google Shape;5300;p222"/>
          <p:cNvGrpSpPr/>
          <p:nvPr/>
        </p:nvGrpSpPr>
        <p:grpSpPr>
          <a:xfrm>
            <a:off x="450000" y="450000"/>
            <a:ext cx="9018000" cy="276999"/>
            <a:chOff x="450000" y="450000"/>
            <a:chExt cx="9018000" cy="276999"/>
          </a:xfrm>
        </p:grpSpPr>
        <p:sp>
          <p:nvSpPr>
            <p:cNvPr id="5301" name="Google Shape;5301;p2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02" name="Google Shape;5302;p2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303" name="Google Shape;5303;p222"/>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View the summary.</a:t>
            </a:r>
            <a:endParaRPr/>
          </a:p>
        </p:txBody>
      </p:sp>
      <p:grpSp>
        <p:nvGrpSpPr>
          <p:cNvPr id="5304" name="Google Shape;5304;p222"/>
          <p:cNvGrpSpPr/>
          <p:nvPr/>
        </p:nvGrpSpPr>
        <p:grpSpPr>
          <a:xfrm>
            <a:off x="685801" y="2052205"/>
            <a:ext cx="8658224" cy="3053195"/>
            <a:chOff x="685801" y="2052205"/>
            <a:chExt cx="8658224" cy="3053195"/>
          </a:xfrm>
        </p:grpSpPr>
        <p:sp>
          <p:nvSpPr>
            <p:cNvPr id="5305" name="Google Shape;5305;p222"/>
            <p:cNvSpPr/>
            <p:nvPr/>
          </p:nvSpPr>
          <p:spPr>
            <a:xfrm>
              <a:off x="685801" y="2052205"/>
              <a:ext cx="8658224" cy="30531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06" name="Google Shape;5306;p222"/>
            <p:cNvPicPr preferRelativeResize="0"/>
            <p:nvPr/>
          </p:nvPicPr>
          <p:blipFill rotWithShape="1">
            <a:blip r:embed="rId3">
              <a:alphaModFix/>
            </a:blip>
            <a:srcRect b="0" l="0" r="8511" t="0"/>
            <a:stretch/>
          </p:blipFill>
          <p:spPr>
            <a:xfrm>
              <a:off x="752476" y="2128045"/>
              <a:ext cx="8590533" cy="2882551"/>
            </a:xfrm>
            <a:prstGeom prst="rect">
              <a:avLst/>
            </a:prstGeom>
            <a:noFill/>
            <a:ln>
              <a:noFill/>
            </a:ln>
          </p:spPr>
        </p:pic>
      </p:gr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1" name="Shape 5311"/>
        <p:cNvGrpSpPr/>
        <p:nvPr/>
      </p:nvGrpSpPr>
      <p:grpSpPr>
        <a:xfrm>
          <a:off x="0" y="0"/>
          <a:ext cx="0" cy="0"/>
          <a:chOff x="0" y="0"/>
          <a:chExt cx="0" cy="0"/>
        </a:xfrm>
      </p:grpSpPr>
      <p:grpSp>
        <p:nvGrpSpPr>
          <p:cNvPr id="5312" name="Google Shape;5312;p223"/>
          <p:cNvGrpSpPr/>
          <p:nvPr/>
        </p:nvGrpSpPr>
        <p:grpSpPr>
          <a:xfrm>
            <a:off x="559817" y="1428745"/>
            <a:ext cx="8783192" cy="215444"/>
            <a:chOff x="559817" y="2136914"/>
            <a:chExt cx="8783192" cy="215444"/>
          </a:xfrm>
        </p:grpSpPr>
        <p:sp>
          <p:nvSpPr>
            <p:cNvPr id="5313" name="Google Shape;5313;p2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14" name="Google Shape;5314;p22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15" name="Google Shape;5315;p223"/>
          <p:cNvGrpSpPr/>
          <p:nvPr/>
        </p:nvGrpSpPr>
        <p:grpSpPr>
          <a:xfrm>
            <a:off x="450000" y="450000"/>
            <a:ext cx="9018000" cy="276999"/>
            <a:chOff x="450000" y="450000"/>
            <a:chExt cx="9018000" cy="276999"/>
          </a:xfrm>
        </p:grpSpPr>
        <p:sp>
          <p:nvSpPr>
            <p:cNvPr id="5316" name="Google Shape;5316;p2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17" name="Google Shape;5317;p2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318" name="Google Shape;5318;p22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Define the optimizer and compile.</a:t>
            </a:r>
            <a:endParaRPr/>
          </a:p>
        </p:txBody>
      </p:sp>
      <p:grpSp>
        <p:nvGrpSpPr>
          <p:cNvPr id="5319" name="Google Shape;5319;p223"/>
          <p:cNvGrpSpPr/>
          <p:nvPr/>
        </p:nvGrpSpPr>
        <p:grpSpPr>
          <a:xfrm>
            <a:off x="685801" y="2052205"/>
            <a:ext cx="8658224" cy="743547"/>
            <a:chOff x="685801" y="2052205"/>
            <a:chExt cx="8658224" cy="743547"/>
          </a:xfrm>
        </p:grpSpPr>
        <p:sp>
          <p:nvSpPr>
            <p:cNvPr id="5320" name="Google Shape;5320;p223"/>
            <p:cNvSpPr/>
            <p:nvPr/>
          </p:nvSpPr>
          <p:spPr>
            <a:xfrm>
              <a:off x="685801" y="2052205"/>
              <a:ext cx="8658224" cy="7435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21" name="Google Shape;5321;p223"/>
            <p:cNvPicPr preferRelativeResize="0"/>
            <p:nvPr/>
          </p:nvPicPr>
          <p:blipFill rotWithShape="1">
            <a:blip r:embed="rId3">
              <a:alphaModFix/>
            </a:blip>
            <a:srcRect b="0" l="0" r="8689" t="0"/>
            <a:stretch/>
          </p:blipFill>
          <p:spPr>
            <a:xfrm>
              <a:off x="762002" y="2153561"/>
              <a:ext cx="8573764" cy="540163"/>
            </a:xfrm>
            <a:prstGeom prst="rect">
              <a:avLst/>
            </a:prstGeom>
            <a:noFill/>
            <a:ln>
              <a:noFill/>
            </a:ln>
          </p:spPr>
        </p:pic>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6" name="Shape 5326"/>
        <p:cNvGrpSpPr/>
        <p:nvPr/>
      </p:nvGrpSpPr>
      <p:grpSpPr>
        <a:xfrm>
          <a:off x="0" y="0"/>
          <a:ext cx="0" cy="0"/>
          <a:chOff x="0" y="0"/>
          <a:chExt cx="0" cy="0"/>
        </a:xfrm>
      </p:grpSpPr>
      <p:grpSp>
        <p:nvGrpSpPr>
          <p:cNvPr id="5327" name="Google Shape;5327;p224"/>
          <p:cNvGrpSpPr/>
          <p:nvPr/>
        </p:nvGrpSpPr>
        <p:grpSpPr>
          <a:xfrm>
            <a:off x="559817" y="1428745"/>
            <a:ext cx="8783192" cy="215444"/>
            <a:chOff x="559817" y="2136914"/>
            <a:chExt cx="8783192" cy="215444"/>
          </a:xfrm>
        </p:grpSpPr>
        <p:sp>
          <p:nvSpPr>
            <p:cNvPr id="5328" name="Google Shape;5328;p2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29" name="Google Shape;5329;p22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30" name="Google Shape;5330;p224"/>
          <p:cNvGrpSpPr/>
          <p:nvPr/>
        </p:nvGrpSpPr>
        <p:grpSpPr>
          <a:xfrm>
            <a:off x="450000" y="450000"/>
            <a:ext cx="9018000" cy="276999"/>
            <a:chOff x="450000" y="450000"/>
            <a:chExt cx="9018000" cy="276999"/>
          </a:xfrm>
        </p:grpSpPr>
        <p:sp>
          <p:nvSpPr>
            <p:cNvPr id="5331" name="Google Shape;5331;p2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32" name="Google Shape;5332;p2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333" name="Google Shape;5333;p22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Train the model.</a:t>
            </a:r>
            <a:endParaRPr/>
          </a:p>
        </p:txBody>
      </p:sp>
      <p:grpSp>
        <p:nvGrpSpPr>
          <p:cNvPr id="5334" name="Google Shape;5334;p224"/>
          <p:cNvGrpSpPr/>
          <p:nvPr/>
        </p:nvGrpSpPr>
        <p:grpSpPr>
          <a:xfrm>
            <a:off x="685802" y="3609020"/>
            <a:ext cx="8658224" cy="1064755"/>
            <a:chOff x="559818" y="3081410"/>
            <a:chExt cx="8658224" cy="1064755"/>
          </a:xfrm>
        </p:grpSpPr>
        <p:sp>
          <p:nvSpPr>
            <p:cNvPr id="5335" name="Google Shape;5335;p224"/>
            <p:cNvSpPr/>
            <p:nvPr/>
          </p:nvSpPr>
          <p:spPr>
            <a:xfrm>
              <a:off x="559818" y="3081410"/>
              <a:ext cx="8658224" cy="10647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336" name="Google Shape;5336;p224"/>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337" name="Google Shape;5337;p224"/>
            <p:cNvSpPr txBox="1"/>
            <p:nvPr/>
          </p:nvSpPr>
          <p:spPr>
            <a:xfrm>
              <a:off x="907642" y="3168076"/>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176</a:t>
              </a:r>
              <a:endParaRPr b="1" sz="1300">
                <a:solidFill>
                  <a:srgbClr val="262626"/>
                </a:solidFill>
                <a:latin typeface="Arial"/>
                <a:ea typeface="Arial"/>
                <a:cs typeface="Arial"/>
                <a:sym typeface="Arial"/>
              </a:endParaRPr>
            </a:p>
          </p:txBody>
        </p:sp>
        <p:sp>
          <p:nvSpPr>
            <p:cNvPr id="5338" name="Google Shape;5338;p224"/>
            <p:cNvSpPr txBox="1"/>
            <p:nvPr/>
          </p:nvSpPr>
          <p:spPr>
            <a:xfrm>
              <a:off x="1036273" y="3467475"/>
              <a:ext cx="8167303" cy="5078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No validation.</a:t>
              </a:r>
              <a:endParaRPr/>
            </a:p>
            <a:p>
              <a:pPr indent="-182563" lvl="0" marL="182563" marR="0" rtl="0" algn="l">
                <a:spcBef>
                  <a:spcPts val="600"/>
                </a:spcBef>
                <a:spcAft>
                  <a:spcPts val="0"/>
                </a:spcAft>
                <a:buClr>
                  <a:srgbClr val="262626"/>
                </a:buClr>
                <a:buSzPts val="1400"/>
                <a:buFont typeface="Arial"/>
                <a:buChar char="•"/>
              </a:pPr>
              <a:r>
                <a:rPr lang="en-US" sz="1400">
                  <a:solidFill>
                    <a:srgbClr val="262626"/>
                  </a:solidFill>
                  <a:latin typeface="Arial"/>
                  <a:ea typeface="Arial"/>
                  <a:cs typeface="Arial"/>
                  <a:sym typeface="Arial"/>
                </a:rPr>
                <a:t>CAUTION: y is X shifted by +1.</a:t>
              </a:r>
              <a:endParaRPr/>
            </a:p>
          </p:txBody>
        </p:sp>
      </p:grpSp>
      <p:grpSp>
        <p:nvGrpSpPr>
          <p:cNvPr id="5339" name="Google Shape;5339;p224"/>
          <p:cNvGrpSpPr/>
          <p:nvPr/>
        </p:nvGrpSpPr>
        <p:grpSpPr>
          <a:xfrm>
            <a:off x="685801" y="2052205"/>
            <a:ext cx="8658224" cy="1425029"/>
            <a:chOff x="685801" y="2052205"/>
            <a:chExt cx="8658224" cy="1425029"/>
          </a:xfrm>
        </p:grpSpPr>
        <p:sp>
          <p:nvSpPr>
            <p:cNvPr id="5340" name="Google Shape;5340;p224"/>
            <p:cNvSpPr/>
            <p:nvPr/>
          </p:nvSpPr>
          <p:spPr>
            <a:xfrm>
              <a:off x="685801" y="2052205"/>
              <a:ext cx="8658224" cy="14250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41" name="Google Shape;5341;p224"/>
            <p:cNvPicPr preferRelativeResize="0"/>
            <p:nvPr/>
          </p:nvPicPr>
          <p:blipFill rotWithShape="1">
            <a:blip r:embed="rId4">
              <a:alphaModFix/>
            </a:blip>
            <a:srcRect b="0" l="0" r="6855" t="0"/>
            <a:stretch/>
          </p:blipFill>
          <p:spPr>
            <a:xfrm>
              <a:off x="762001" y="2123410"/>
              <a:ext cx="8581008" cy="1263015"/>
            </a:xfrm>
            <a:prstGeom prst="rect">
              <a:avLst/>
            </a:prstGeom>
            <a:noFill/>
            <a:ln>
              <a:noFill/>
            </a:ln>
          </p:spPr>
        </p:pic>
        <p:sp>
          <p:nvSpPr>
            <p:cNvPr id="5342" name="Google Shape;5342;p224"/>
            <p:cNvSpPr/>
            <p:nvPr/>
          </p:nvSpPr>
          <p:spPr>
            <a:xfrm>
              <a:off x="1111457" y="2227791"/>
              <a:ext cx="212518" cy="1558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D3C9D"/>
                  </a:solidFill>
                  <a:latin typeface="Arial"/>
                  <a:ea typeface="Arial"/>
                  <a:cs typeface="Arial"/>
                  <a:sym typeface="Arial"/>
                </a:rPr>
                <a:t>176</a:t>
              </a:r>
              <a:endParaRPr sz="1200">
                <a:solidFill>
                  <a:srgbClr val="2D3C9D"/>
                </a:solidFill>
                <a:latin typeface="Arial"/>
                <a:ea typeface="Arial"/>
                <a:cs typeface="Arial"/>
                <a:sym typeface="Arial"/>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grpSp>
        <p:nvGrpSpPr>
          <p:cNvPr id="5348" name="Google Shape;5348;p225"/>
          <p:cNvGrpSpPr/>
          <p:nvPr/>
        </p:nvGrpSpPr>
        <p:grpSpPr>
          <a:xfrm>
            <a:off x="559817" y="1428745"/>
            <a:ext cx="8783192" cy="215444"/>
            <a:chOff x="559817" y="2136914"/>
            <a:chExt cx="8783192" cy="215444"/>
          </a:xfrm>
        </p:grpSpPr>
        <p:sp>
          <p:nvSpPr>
            <p:cNvPr id="5349" name="Google Shape;5349;p2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50" name="Google Shape;5350;p22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51" name="Google Shape;5351;p225"/>
          <p:cNvGrpSpPr/>
          <p:nvPr/>
        </p:nvGrpSpPr>
        <p:grpSpPr>
          <a:xfrm>
            <a:off x="450000" y="450000"/>
            <a:ext cx="9018000" cy="276999"/>
            <a:chOff x="450000" y="450000"/>
            <a:chExt cx="9018000" cy="276999"/>
          </a:xfrm>
        </p:grpSpPr>
        <p:sp>
          <p:nvSpPr>
            <p:cNvPr id="5352" name="Google Shape;5352;p2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53" name="Google Shape;5353;p2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grpSp>
        <p:nvGrpSpPr>
          <p:cNvPr id="5354" name="Google Shape;5354;p225"/>
          <p:cNvGrpSpPr/>
          <p:nvPr/>
        </p:nvGrpSpPr>
        <p:grpSpPr>
          <a:xfrm>
            <a:off x="685802" y="1806767"/>
            <a:ext cx="8658224" cy="4470208"/>
            <a:chOff x="685802" y="1806767"/>
            <a:chExt cx="8658224" cy="4470208"/>
          </a:xfrm>
        </p:grpSpPr>
        <p:sp>
          <p:nvSpPr>
            <p:cNvPr id="5355" name="Google Shape;5355;p225"/>
            <p:cNvSpPr/>
            <p:nvPr/>
          </p:nvSpPr>
          <p:spPr>
            <a:xfrm>
              <a:off x="685802" y="1806767"/>
              <a:ext cx="8658224" cy="44702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56" name="Google Shape;5356;p225"/>
            <p:cNvPicPr preferRelativeResize="0"/>
            <p:nvPr/>
          </p:nvPicPr>
          <p:blipFill rotWithShape="1">
            <a:blip r:embed="rId3">
              <a:alphaModFix/>
            </a:blip>
            <a:srcRect b="0" l="0" r="6959" t="0"/>
            <a:stretch/>
          </p:blipFill>
          <p:spPr>
            <a:xfrm>
              <a:off x="771526" y="1876956"/>
              <a:ext cx="8571483" cy="1292733"/>
            </a:xfrm>
            <a:prstGeom prst="rect">
              <a:avLst/>
            </a:prstGeom>
            <a:noFill/>
            <a:ln>
              <a:noFill/>
            </a:ln>
          </p:spPr>
        </p:pic>
        <p:pic>
          <p:nvPicPr>
            <p:cNvPr id="5357" name="Google Shape;5357;p225"/>
            <p:cNvPicPr preferRelativeResize="0"/>
            <p:nvPr/>
          </p:nvPicPr>
          <p:blipFill rotWithShape="1">
            <a:blip r:embed="rId4">
              <a:alphaModFix/>
            </a:blip>
            <a:srcRect b="0" l="0" r="0" t="0"/>
            <a:stretch/>
          </p:blipFill>
          <p:spPr>
            <a:xfrm>
              <a:off x="1756002" y="3194696"/>
              <a:ext cx="3932777" cy="2996553"/>
            </a:xfrm>
            <a:prstGeom prst="rect">
              <a:avLst/>
            </a:prstGeom>
            <a:noFill/>
            <a:ln>
              <a:noFill/>
            </a:ln>
          </p:spPr>
        </p:pic>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2" name="Shape 5362"/>
        <p:cNvGrpSpPr/>
        <p:nvPr/>
      </p:nvGrpSpPr>
      <p:grpSpPr>
        <a:xfrm>
          <a:off x="0" y="0"/>
          <a:ext cx="0" cy="0"/>
          <a:chOff x="0" y="0"/>
          <a:chExt cx="0" cy="0"/>
        </a:xfrm>
      </p:grpSpPr>
      <p:grpSp>
        <p:nvGrpSpPr>
          <p:cNvPr id="5363" name="Google Shape;5363;p226"/>
          <p:cNvGrpSpPr/>
          <p:nvPr/>
        </p:nvGrpSpPr>
        <p:grpSpPr>
          <a:xfrm>
            <a:off x="559817" y="1428745"/>
            <a:ext cx="8783192" cy="215444"/>
            <a:chOff x="559817" y="2136914"/>
            <a:chExt cx="8783192" cy="215444"/>
          </a:xfrm>
        </p:grpSpPr>
        <p:sp>
          <p:nvSpPr>
            <p:cNvPr id="5364" name="Google Shape;5364;p2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65" name="Google Shape;5365;p22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66" name="Google Shape;5366;p226"/>
          <p:cNvGrpSpPr/>
          <p:nvPr/>
        </p:nvGrpSpPr>
        <p:grpSpPr>
          <a:xfrm>
            <a:off x="450000" y="450000"/>
            <a:ext cx="9018000" cy="276999"/>
            <a:chOff x="450000" y="450000"/>
            <a:chExt cx="9018000" cy="276999"/>
          </a:xfrm>
        </p:grpSpPr>
        <p:sp>
          <p:nvSpPr>
            <p:cNvPr id="5367" name="Google Shape;5367;p2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68" name="Google Shape;5368;p2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369" name="Google Shape;5369;p22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Predict the future.</a:t>
            </a:r>
            <a:endParaRPr/>
          </a:p>
        </p:txBody>
      </p:sp>
      <p:grpSp>
        <p:nvGrpSpPr>
          <p:cNvPr id="5370" name="Google Shape;5370;p226"/>
          <p:cNvGrpSpPr/>
          <p:nvPr/>
        </p:nvGrpSpPr>
        <p:grpSpPr>
          <a:xfrm>
            <a:off x="685801" y="2052205"/>
            <a:ext cx="8658225" cy="2240891"/>
            <a:chOff x="685801" y="2052205"/>
            <a:chExt cx="8658225" cy="2240891"/>
          </a:xfrm>
        </p:grpSpPr>
        <p:grpSp>
          <p:nvGrpSpPr>
            <p:cNvPr id="5371" name="Google Shape;5371;p226"/>
            <p:cNvGrpSpPr/>
            <p:nvPr/>
          </p:nvGrpSpPr>
          <p:grpSpPr>
            <a:xfrm>
              <a:off x="685801" y="2052205"/>
              <a:ext cx="8658225" cy="2240891"/>
              <a:chOff x="685801" y="2052205"/>
              <a:chExt cx="8658225" cy="2240891"/>
            </a:xfrm>
          </p:grpSpPr>
          <p:sp>
            <p:nvSpPr>
              <p:cNvPr id="5372" name="Google Shape;5372;p226"/>
              <p:cNvSpPr/>
              <p:nvPr/>
            </p:nvSpPr>
            <p:spPr>
              <a:xfrm>
                <a:off x="685801" y="2052205"/>
                <a:ext cx="8658224" cy="7647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73" name="Google Shape;5373;p226"/>
              <p:cNvGrpSpPr/>
              <p:nvPr/>
            </p:nvGrpSpPr>
            <p:grpSpPr>
              <a:xfrm>
                <a:off x="685802" y="2955294"/>
                <a:ext cx="8658224" cy="1337802"/>
                <a:chOff x="559818" y="3081410"/>
                <a:chExt cx="8658224" cy="1337802"/>
              </a:xfrm>
            </p:grpSpPr>
            <p:sp>
              <p:nvSpPr>
                <p:cNvPr id="5374" name="Google Shape;5374;p226"/>
                <p:cNvSpPr/>
                <p:nvPr/>
              </p:nvSpPr>
              <p:spPr>
                <a:xfrm>
                  <a:off x="559818" y="3081410"/>
                  <a:ext cx="8658224" cy="13378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375" name="Google Shape;5375;p226"/>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376" name="Google Shape;5376;p226"/>
                <p:cNvSpPr txBox="1"/>
                <p:nvPr/>
              </p:nvSpPr>
              <p:spPr>
                <a:xfrm>
                  <a:off x="907642" y="3168076"/>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180-1</a:t>
                  </a:r>
                  <a:endParaRPr b="1" sz="1300">
                    <a:solidFill>
                      <a:srgbClr val="262626"/>
                    </a:solidFill>
                    <a:latin typeface="Arial"/>
                    <a:ea typeface="Arial"/>
                    <a:cs typeface="Arial"/>
                    <a:sym typeface="Arial"/>
                  </a:endParaRPr>
                </a:p>
              </p:txBody>
            </p:sp>
            <p:sp>
              <p:nvSpPr>
                <p:cNvPr id="5377" name="Google Shape;5377;p226"/>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Seed length</a:t>
                  </a:r>
                  <a:endParaRPr/>
                </a:p>
              </p:txBody>
            </p:sp>
            <p:pic>
              <p:nvPicPr>
                <p:cNvPr descr="Byte - Free electronics icons" id="5378" name="Google Shape;5378;p226"/>
                <p:cNvPicPr preferRelativeResize="0"/>
                <p:nvPr/>
              </p:nvPicPr>
              <p:blipFill rotWithShape="1">
                <a:blip r:embed="rId3">
                  <a:alphaModFix/>
                </a:blip>
                <a:srcRect b="-5938" l="13871" r="14480" t="-7084"/>
                <a:stretch/>
              </p:blipFill>
              <p:spPr>
                <a:xfrm>
                  <a:off x="676852" y="3756590"/>
                  <a:ext cx="295715" cy="244889"/>
                </a:xfrm>
                <a:prstGeom prst="rect">
                  <a:avLst/>
                </a:prstGeom>
                <a:noFill/>
                <a:ln>
                  <a:noFill/>
                </a:ln>
              </p:spPr>
            </p:pic>
            <p:sp>
              <p:nvSpPr>
                <p:cNvPr id="5379" name="Google Shape;5379;p226"/>
                <p:cNvSpPr txBox="1"/>
                <p:nvPr/>
              </p:nvSpPr>
              <p:spPr>
                <a:xfrm>
                  <a:off x="907642" y="3723769"/>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180-2</a:t>
                  </a:r>
                  <a:endParaRPr b="1" sz="1300">
                    <a:solidFill>
                      <a:srgbClr val="262626"/>
                    </a:solidFill>
                    <a:latin typeface="Arial"/>
                    <a:ea typeface="Arial"/>
                    <a:cs typeface="Arial"/>
                    <a:sym typeface="Arial"/>
                  </a:endParaRPr>
                </a:p>
              </p:txBody>
            </p:sp>
            <p:sp>
              <p:nvSpPr>
                <p:cNvPr id="5380" name="Google Shape;5380;p226"/>
                <p:cNvSpPr txBox="1"/>
                <p:nvPr/>
              </p:nvSpPr>
              <p:spPr>
                <a:xfrm>
                  <a:off x="1036273" y="4023168"/>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Prediction length</a:t>
                  </a:r>
                  <a:endParaRPr/>
                </a:p>
              </p:txBody>
            </p:sp>
          </p:grpSp>
        </p:grpSp>
        <p:pic>
          <p:nvPicPr>
            <p:cNvPr id="5381" name="Google Shape;5381;p226"/>
            <p:cNvPicPr preferRelativeResize="0"/>
            <p:nvPr/>
          </p:nvPicPr>
          <p:blipFill rotWithShape="1">
            <a:blip r:embed="rId4">
              <a:alphaModFix/>
            </a:blip>
            <a:srcRect b="0" l="0" r="6751" t="0"/>
            <a:stretch/>
          </p:blipFill>
          <p:spPr>
            <a:xfrm>
              <a:off x="752478" y="2126357"/>
              <a:ext cx="8590531" cy="564642"/>
            </a:xfrm>
            <a:prstGeom prst="rect">
              <a:avLst/>
            </a:prstGeom>
            <a:noFill/>
            <a:ln>
              <a:noFill/>
            </a:ln>
          </p:spPr>
        </p:pic>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grpSp>
        <p:nvGrpSpPr>
          <p:cNvPr id="5387" name="Google Shape;5387;p227"/>
          <p:cNvGrpSpPr/>
          <p:nvPr/>
        </p:nvGrpSpPr>
        <p:grpSpPr>
          <a:xfrm>
            <a:off x="559817" y="1428745"/>
            <a:ext cx="8783192" cy="215444"/>
            <a:chOff x="559817" y="2136914"/>
            <a:chExt cx="8783192" cy="215444"/>
          </a:xfrm>
        </p:grpSpPr>
        <p:sp>
          <p:nvSpPr>
            <p:cNvPr id="5388" name="Google Shape;5388;p2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89" name="Google Shape;5389;p22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390" name="Google Shape;5390;p227"/>
          <p:cNvGrpSpPr/>
          <p:nvPr/>
        </p:nvGrpSpPr>
        <p:grpSpPr>
          <a:xfrm>
            <a:off x="450000" y="450000"/>
            <a:ext cx="9018000" cy="276999"/>
            <a:chOff x="450000" y="450000"/>
            <a:chExt cx="9018000" cy="276999"/>
          </a:xfrm>
        </p:grpSpPr>
        <p:sp>
          <p:nvSpPr>
            <p:cNvPr id="5391" name="Google Shape;5391;p2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392" name="Google Shape;5392;p2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393" name="Google Shape;5393;p227"/>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Prediction loop</a:t>
            </a:r>
            <a:endParaRPr/>
          </a:p>
        </p:txBody>
      </p:sp>
      <p:grpSp>
        <p:nvGrpSpPr>
          <p:cNvPr id="5394" name="Google Shape;5394;p227"/>
          <p:cNvGrpSpPr/>
          <p:nvPr/>
        </p:nvGrpSpPr>
        <p:grpSpPr>
          <a:xfrm>
            <a:off x="685801" y="2052206"/>
            <a:ext cx="8658225" cy="2919124"/>
            <a:chOff x="685801" y="2052206"/>
            <a:chExt cx="8658225" cy="2919124"/>
          </a:xfrm>
        </p:grpSpPr>
        <p:grpSp>
          <p:nvGrpSpPr>
            <p:cNvPr id="5395" name="Google Shape;5395;p227"/>
            <p:cNvGrpSpPr/>
            <p:nvPr/>
          </p:nvGrpSpPr>
          <p:grpSpPr>
            <a:xfrm>
              <a:off x="685801" y="2052206"/>
              <a:ext cx="8658225" cy="2919124"/>
              <a:chOff x="685801" y="2052206"/>
              <a:chExt cx="8658225" cy="2919124"/>
            </a:xfrm>
          </p:grpSpPr>
          <p:sp>
            <p:nvSpPr>
              <p:cNvPr id="5396" name="Google Shape;5396;p227"/>
              <p:cNvSpPr/>
              <p:nvPr/>
            </p:nvSpPr>
            <p:spPr>
              <a:xfrm>
                <a:off x="685801" y="2052206"/>
                <a:ext cx="8658224" cy="14357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97" name="Google Shape;5397;p227"/>
              <p:cNvGrpSpPr/>
              <p:nvPr/>
            </p:nvGrpSpPr>
            <p:grpSpPr>
              <a:xfrm>
                <a:off x="685802" y="3633528"/>
                <a:ext cx="8658224" cy="1337802"/>
                <a:chOff x="559818" y="3081410"/>
                <a:chExt cx="8658224" cy="1337802"/>
              </a:xfrm>
            </p:grpSpPr>
            <p:sp>
              <p:nvSpPr>
                <p:cNvPr id="5398" name="Google Shape;5398;p227"/>
                <p:cNvSpPr/>
                <p:nvPr/>
              </p:nvSpPr>
              <p:spPr>
                <a:xfrm>
                  <a:off x="559818" y="3081410"/>
                  <a:ext cx="8658224" cy="13378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399" name="Google Shape;5399;p227"/>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400" name="Google Shape;5400;p227"/>
                <p:cNvSpPr txBox="1"/>
                <p:nvPr/>
              </p:nvSpPr>
              <p:spPr>
                <a:xfrm>
                  <a:off x="907642" y="3168076"/>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181-3</a:t>
                  </a:r>
                  <a:endParaRPr b="1" sz="1300">
                    <a:solidFill>
                      <a:srgbClr val="262626"/>
                    </a:solidFill>
                    <a:latin typeface="Arial"/>
                    <a:ea typeface="Arial"/>
                    <a:cs typeface="Arial"/>
                    <a:sym typeface="Arial"/>
                  </a:endParaRPr>
                </a:p>
              </p:txBody>
            </p:sp>
            <p:sp>
              <p:nvSpPr>
                <p:cNvPr id="5401" name="Google Shape;5401;p227"/>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Reshape.</a:t>
                  </a:r>
                  <a:endParaRPr/>
                </a:p>
              </p:txBody>
            </p:sp>
            <p:pic>
              <p:nvPicPr>
                <p:cNvPr descr="Byte - Free electronics icons" id="5402" name="Google Shape;5402;p227"/>
                <p:cNvPicPr preferRelativeResize="0"/>
                <p:nvPr/>
              </p:nvPicPr>
              <p:blipFill rotWithShape="1">
                <a:blip r:embed="rId3">
                  <a:alphaModFix/>
                </a:blip>
                <a:srcRect b="-5938" l="13871" r="14480" t="-7084"/>
                <a:stretch/>
              </p:blipFill>
              <p:spPr>
                <a:xfrm>
                  <a:off x="676852" y="3756590"/>
                  <a:ext cx="295715" cy="244889"/>
                </a:xfrm>
                <a:prstGeom prst="rect">
                  <a:avLst/>
                </a:prstGeom>
                <a:noFill/>
                <a:ln>
                  <a:noFill/>
                </a:ln>
              </p:spPr>
            </p:pic>
            <p:sp>
              <p:nvSpPr>
                <p:cNvPr id="5403" name="Google Shape;5403;p227"/>
                <p:cNvSpPr txBox="1"/>
                <p:nvPr/>
              </p:nvSpPr>
              <p:spPr>
                <a:xfrm>
                  <a:off x="907642" y="3723769"/>
                  <a:ext cx="208158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181-5</a:t>
                  </a:r>
                  <a:endParaRPr b="1" sz="1300">
                    <a:solidFill>
                      <a:srgbClr val="262626"/>
                    </a:solidFill>
                    <a:latin typeface="Arial"/>
                    <a:ea typeface="Arial"/>
                    <a:cs typeface="Arial"/>
                    <a:sym typeface="Arial"/>
                  </a:endParaRPr>
                </a:p>
              </p:txBody>
            </p:sp>
            <p:sp>
              <p:nvSpPr>
                <p:cNvPr id="5404" name="Google Shape;5404;p227"/>
                <p:cNvSpPr txBox="1"/>
                <p:nvPr/>
              </p:nvSpPr>
              <p:spPr>
                <a:xfrm>
                  <a:off x="1036273" y="4023168"/>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The last output is the predicted y.</a:t>
                  </a:r>
                  <a:endParaRPr/>
                </a:p>
              </p:txBody>
            </p:sp>
          </p:grpSp>
        </p:grpSp>
        <p:pic>
          <p:nvPicPr>
            <p:cNvPr id="5405" name="Google Shape;5405;p227"/>
            <p:cNvPicPr preferRelativeResize="0"/>
            <p:nvPr/>
          </p:nvPicPr>
          <p:blipFill rotWithShape="1">
            <a:blip r:embed="rId4">
              <a:alphaModFix/>
            </a:blip>
            <a:srcRect b="0" l="0" r="6886" t="0"/>
            <a:stretch/>
          </p:blipFill>
          <p:spPr>
            <a:xfrm>
              <a:off x="764945" y="2135997"/>
              <a:ext cx="8578064" cy="1287780"/>
            </a:xfrm>
            <a:prstGeom prst="rect">
              <a:avLst/>
            </a:prstGeom>
            <a:noFill/>
            <a:ln>
              <a:noFill/>
            </a:ln>
          </p:spPr>
        </p:pic>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0" name="Shape 5410"/>
        <p:cNvGrpSpPr/>
        <p:nvPr/>
      </p:nvGrpSpPr>
      <p:grpSpPr>
        <a:xfrm>
          <a:off x="0" y="0"/>
          <a:ext cx="0" cy="0"/>
          <a:chOff x="0" y="0"/>
          <a:chExt cx="0" cy="0"/>
        </a:xfrm>
      </p:grpSpPr>
      <p:grpSp>
        <p:nvGrpSpPr>
          <p:cNvPr id="5411" name="Google Shape;5411;p228"/>
          <p:cNvGrpSpPr/>
          <p:nvPr/>
        </p:nvGrpSpPr>
        <p:grpSpPr>
          <a:xfrm>
            <a:off x="559817" y="1428745"/>
            <a:ext cx="8783192" cy="215444"/>
            <a:chOff x="559817" y="2136914"/>
            <a:chExt cx="8783192" cy="215444"/>
          </a:xfrm>
        </p:grpSpPr>
        <p:sp>
          <p:nvSpPr>
            <p:cNvPr id="5412" name="Google Shape;5412;p2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13" name="Google Shape;5413;p22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Recurrent neural network (RNN)</a:t>
              </a:r>
              <a:endParaRPr/>
            </a:p>
          </p:txBody>
        </p:sp>
      </p:grpSp>
      <p:grpSp>
        <p:nvGrpSpPr>
          <p:cNvPr id="5414" name="Google Shape;5414;p228"/>
          <p:cNvGrpSpPr/>
          <p:nvPr/>
        </p:nvGrpSpPr>
        <p:grpSpPr>
          <a:xfrm>
            <a:off x="450000" y="450000"/>
            <a:ext cx="9018000" cy="276999"/>
            <a:chOff x="450000" y="450000"/>
            <a:chExt cx="9018000" cy="276999"/>
          </a:xfrm>
        </p:grpSpPr>
        <p:sp>
          <p:nvSpPr>
            <p:cNvPr id="5415" name="Google Shape;5415;p2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AI with Keras</a:t>
              </a:r>
              <a:endParaRPr sz="1800">
                <a:solidFill>
                  <a:schemeClr val="lt1"/>
                </a:solidFill>
                <a:latin typeface="Arial"/>
                <a:ea typeface="Arial"/>
                <a:cs typeface="Arial"/>
                <a:sym typeface="Arial"/>
              </a:endParaRPr>
            </a:p>
          </p:txBody>
        </p:sp>
        <p:sp>
          <p:nvSpPr>
            <p:cNvPr id="5416" name="Google Shape;5416;p2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03</a:t>
              </a:r>
              <a:endParaRPr/>
            </a:p>
          </p:txBody>
        </p:sp>
      </p:grpSp>
      <p:sp>
        <p:nvSpPr>
          <p:cNvPr id="5417" name="Google Shape;5417;p22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the inverse transform and show the times series.</a:t>
            </a:r>
            <a:endParaRPr/>
          </a:p>
        </p:txBody>
      </p:sp>
      <p:grpSp>
        <p:nvGrpSpPr>
          <p:cNvPr id="5418" name="Google Shape;5418;p228"/>
          <p:cNvGrpSpPr/>
          <p:nvPr/>
        </p:nvGrpSpPr>
        <p:grpSpPr>
          <a:xfrm>
            <a:off x="685801" y="2052206"/>
            <a:ext cx="8658224" cy="4221110"/>
            <a:chOff x="685801" y="2052206"/>
            <a:chExt cx="8658224" cy="4221110"/>
          </a:xfrm>
        </p:grpSpPr>
        <p:sp>
          <p:nvSpPr>
            <p:cNvPr id="5419" name="Google Shape;5419;p228"/>
            <p:cNvSpPr/>
            <p:nvPr/>
          </p:nvSpPr>
          <p:spPr>
            <a:xfrm>
              <a:off x="685801" y="2052206"/>
              <a:ext cx="8658224" cy="42211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20" name="Google Shape;5420;p228"/>
            <p:cNvPicPr preferRelativeResize="0"/>
            <p:nvPr/>
          </p:nvPicPr>
          <p:blipFill rotWithShape="1">
            <a:blip r:embed="rId3">
              <a:alphaModFix/>
            </a:blip>
            <a:srcRect b="0" l="0" r="13229" t="0"/>
            <a:stretch/>
          </p:blipFill>
          <p:spPr>
            <a:xfrm>
              <a:off x="742950" y="2086925"/>
              <a:ext cx="8592815" cy="1541150"/>
            </a:xfrm>
            <a:prstGeom prst="rect">
              <a:avLst/>
            </a:prstGeom>
            <a:noFill/>
            <a:ln>
              <a:noFill/>
            </a:ln>
          </p:spPr>
        </p:pic>
        <p:pic>
          <p:nvPicPr>
            <p:cNvPr id="5421" name="Google Shape;5421;p228"/>
            <p:cNvPicPr preferRelativeResize="0"/>
            <p:nvPr/>
          </p:nvPicPr>
          <p:blipFill rotWithShape="1">
            <a:blip r:embed="rId4">
              <a:alphaModFix/>
            </a:blip>
            <a:srcRect b="0" l="0" r="0" t="0"/>
            <a:stretch/>
          </p:blipFill>
          <p:spPr>
            <a:xfrm>
              <a:off x="1744381" y="3667125"/>
              <a:ext cx="3456269" cy="2525404"/>
            </a:xfrm>
            <a:prstGeom prst="rect">
              <a:avLst/>
            </a:prstGeom>
            <a:noFill/>
            <a:ln>
              <a:noFill/>
            </a:ln>
          </p:spPr>
        </p:pic>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5" name="Shape 5425"/>
        <p:cNvGrpSpPr/>
        <p:nvPr/>
      </p:nvGrpSpPr>
      <p:grpSpPr>
        <a:xfrm>
          <a:off x="0" y="0"/>
          <a:ext cx="0" cy="0"/>
          <a:chOff x="0" y="0"/>
          <a:chExt cx="0" cy="0"/>
        </a:xfrm>
      </p:grpSpPr>
      <p:grpSp>
        <p:nvGrpSpPr>
          <p:cNvPr id="5426" name="Google Shape;5426;p229"/>
          <p:cNvGrpSpPr/>
          <p:nvPr/>
        </p:nvGrpSpPr>
        <p:grpSpPr>
          <a:xfrm>
            <a:off x="-1" y="0"/>
            <a:ext cx="9902826" cy="6858000"/>
            <a:chOff x="-1" y="0"/>
            <a:chExt cx="9902826" cy="6858000"/>
          </a:xfrm>
        </p:grpSpPr>
        <p:pic>
          <p:nvPicPr>
            <p:cNvPr id="5427" name="Google Shape;5427;p22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5428" name="Google Shape;5428;p22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5429" name="Google Shape;5429;p22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5430" name="Google Shape;5430;p229"/>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Document</a:t>
              </a:r>
              <a:endParaRPr/>
            </a:p>
          </p:txBody>
        </p:sp>
      </p:grpSp>
      <p:cxnSp>
        <p:nvCxnSpPr>
          <p:cNvPr id="5431" name="Google Shape;5431;p229"/>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5432" name="Google Shape;5432;p229"/>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pSp>
        <p:nvGrpSpPr>
          <p:cNvPr id="746" name="Google Shape;746;p23"/>
          <p:cNvGrpSpPr/>
          <p:nvPr/>
        </p:nvGrpSpPr>
        <p:grpSpPr>
          <a:xfrm>
            <a:off x="559817" y="1428745"/>
            <a:ext cx="8783192" cy="215444"/>
            <a:chOff x="559817" y="2136914"/>
            <a:chExt cx="8783192" cy="215444"/>
          </a:xfrm>
        </p:grpSpPr>
        <p:sp>
          <p:nvSpPr>
            <p:cNvPr id="747" name="Google Shape;747;p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8" name="Google Shape;748;p2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AND operation</a:t>
              </a:r>
              <a:endParaRPr/>
            </a:p>
          </p:txBody>
        </p:sp>
      </p:grpSp>
      <p:grpSp>
        <p:nvGrpSpPr>
          <p:cNvPr id="749" name="Google Shape;749;p23"/>
          <p:cNvGrpSpPr/>
          <p:nvPr/>
        </p:nvGrpSpPr>
        <p:grpSpPr>
          <a:xfrm>
            <a:off x="450000" y="450000"/>
            <a:ext cx="9018000" cy="276999"/>
            <a:chOff x="450000" y="450000"/>
            <a:chExt cx="9018000" cy="276999"/>
          </a:xfrm>
        </p:grpSpPr>
        <p:sp>
          <p:nvSpPr>
            <p:cNvPr id="750" name="Google Shape;750;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751" name="Google Shape;751;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752" name="Google Shape;752;p23"/>
          <p:cNvSpPr/>
          <p:nvPr/>
        </p:nvSpPr>
        <p:spPr>
          <a:xfrm>
            <a:off x="702940" y="5249041"/>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By substituting w0 with 0.5, w1 with -0.5, and w2 with -0.1, the equation solves the AND operation.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 found that a structure with appropriate values for the w vector solves a certain problem.</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Although the perceptron solved the OR and AND problems, it could not solve the XOR. Let’s find out why.</a:t>
            </a:r>
            <a:endParaRPr/>
          </a:p>
        </p:txBody>
      </p:sp>
      <p:sp>
        <p:nvSpPr>
          <p:cNvPr id="753" name="Google Shape;753;p23"/>
          <p:cNvSpPr/>
          <p:nvPr/>
        </p:nvSpPr>
        <p:spPr>
          <a:xfrm>
            <a:off x="685800" y="1772816"/>
            <a:ext cx="5237720" cy="331714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23"/>
          <p:cNvSpPr txBox="1"/>
          <p:nvPr/>
        </p:nvSpPr>
        <p:spPr>
          <a:xfrm>
            <a:off x="775188" y="1838674"/>
            <a:ext cx="242887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The bias is generally fixed as 1.</a:t>
            </a:r>
            <a:endParaRPr sz="1300">
              <a:solidFill>
                <a:schemeClr val="dk1"/>
              </a:solidFill>
              <a:latin typeface="Arial"/>
              <a:ea typeface="Arial"/>
              <a:cs typeface="Arial"/>
              <a:sym typeface="Arial"/>
            </a:endParaRPr>
          </a:p>
        </p:txBody>
      </p:sp>
      <p:grpSp>
        <p:nvGrpSpPr>
          <p:cNvPr id="755" name="Google Shape;755;p23"/>
          <p:cNvGrpSpPr/>
          <p:nvPr/>
        </p:nvGrpSpPr>
        <p:grpSpPr>
          <a:xfrm>
            <a:off x="805688" y="2140178"/>
            <a:ext cx="4751769" cy="2696368"/>
            <a:chOff x="1656270" y="3163927"/>
            <a:chExt cx="4751769" cy="2696368"/>
          </a:xfrm>
        </p:grpSpPr>
        <p:sp>
          <p:nvSpPr>
            <p:cNvPr id="756" name="Google Shape;756;p23"/>
            <p:cNvSpPr/>
            <p:nvPr/>
          </p:nvSpPr>
          <p:spPr>
            <a:xfrm>
              <a:off x="4726761" y="4129070"/>
              <a:ext cx="666055" cy="666055"/>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-0.5</a:t>
              </a:r>
              <a:endParaRPr sz="1300">
                <a:solidFill>
                  <a:schemeClr val="lt1"/>
                </a:solidFill>
                <a:latin typeface="Arial"/>
                <a:ea typeface="Arial"/>
                <a:cs typeface="Arial"/>
                <a:sym typeface="Arial"/>
              </a:endParaRPr>
            </a:p>
          </p:txBody>
        </p:sp>
        <p:sp>
          <p:nvSpPr>
            <p:cNvPr id="757" name="Google Shape;757;p23"/>
            <p:cNvSpPr/>
            <p:nvPr/>
          </p:nvSpPr>
          <p:spPr>
            <a:xfrm>
              <a:off x="3097188" y="3163927"/>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758" name="Google Shape;758;p23"/>
            <p:cNvSpPr/>
            <p:nvPr/>
          </p:nvSpPr>
          <p:spPr>
            <a:xfrm>
              <a:off x="3097188" y="4255066"/>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759" name="Google Shape;759;p23"/>
            <p:cNvSpPr/>
            <p:nvPr/>
          </p:nvSpPr>
          <p:spPr>
            <a:xfrm>
              <a:off x="3097188" y="5346204"/>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cxnSp>
          <p:nvCxnSpPr>
            <p:cNvPr id="760" name="Google Shape;760;p23"/>
            <p:cNvCxnSpPr>
              <a:endCxn id="757" idx="2"/>
            </p:cNvCxnSpPr>
            <p:nvPr/>
          </p:nvCxnSpPr>
          <p:spPr>
            <a:xfrm>
              <a:off x="2503188" y="3370959"/>
              <a:ext cx="5940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61" name="Google Shape;761;p23"/>
            <p:cNvCxnSpPr/>
            <p:nvPr/>
          </p:nvCxnSpPr>
          <p:spPr>
            <a:xfrm>
              <a:off x="2503140" y="4462097"/>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62" name="Google Shape;762;p23"/>
            <p:cNvCxnSpPr/>
            <p:nvPr/>
          </p:nvCxnSpPr>
          <p:spPr>
            <a:xfrm>
              <a:off x="2503140" y="5553236"/>
              <a:ext cx="594048" cy="0"/>
            </a:xfrm>
            <a:prstGeom prst="straightConnector1">
              <a:avLst/>
            </a:prstGeom>
            <a:noFill/>
            <a:ln cap="flat" cmpd="sng" w="12700">
              <a:solidFill>
                <a:srgbClr val="1429A0"/>
              </a:solidFill>
              <a:prstDash val="solid"/>
              <a:miter lim="800000"/>
              <a:headEnd len="sm" w="sm" type="none"/>
              <a:tailEnd len="med" w="med" type="triangle"/>
            </a:ln>
          </p:spPr>
        </p:cxnSp>
        <p:cxnSp>
          <p:nvCxnSpPr>
            <p:cNvPr id="763" name="Google Shape;763;p23"/>
            <p:cNvCxnSpPr>
              <a:stCxn id="759" idx="6"/>
            </p:cNvCxnSpPr>
            <p:nvPr/>
          </p:nvCxnSpPr>
          <p:spPr>
            <a:xfrm flipH="1" rot="10800000">
              <a:off x="3511252" y="4570136"/>
              <a:ext cx="1224600" cy="983100"/>
            </a:xfrm>
            <a:prstGeom prst="straightConnector1">
              <a:avLst/>
            </a:prstGeom>
            <a:noFill/>
            <a:ln cap="flat" cmpd="sng" w="12700">
              <a:solidFill>
                <a:srgbClr val="1429A0"/>
              </a:solidFill>
              <a:prstDash val="solid"/>
              <a:miter lim="800000"/>
              <a:headEnd len="sm" w="sm" type="none"/>
              <a:tailEnd len="med" w="med" type="triangle"/>
            </a:ln>
          </p:spPr>
        </p:cxnSp>
        <p:cxnSp>
          <p:nvCxnSpPr>
            <p:cNvPr id="764" name="Google Shape;764;p23"/>
            <p:cNvCxnSpPr>
              <a:stCxn id="757" idx="6"/>
            </p:cNvCxnSpPr>
            <p:nvPr/>
          </p:nvCxnSpPr>
          <p:spPr>
            <a:xfrm>
              <a:off x="3511252" y="3370959"/>
              <a:ext cx="1215600" cy="994200"/>
            </a:xfrm>
            <a:prstGeom prst="straightConnector1">
              <a:avLst/>
            </a:prstGeom>
            <a:noFill/>
            <a:ln cap="flat" cmpd="sng" w="12700">
              <a:solidFill>
                <a:srgbClr val="1429A0"/>
              </a:solidFill>
              <a:prstDash val="solid"/>
              <a:miter lim="800000"/>
              <a:headEnd len="sm" w="sm" type="none"/>
              <a:tailEnd len="med" w="med" type="triangle"/>
            </a:ln>
          </p:spPr>
        </p:cxnSp>
        <p:cxnSp>
          <p:nvCxnSpPr>
            <p:cNvPr id="765" name="Google Shape;765;p23"/>
            <p:cNvCxnSpPr>
              <a:stCxn id="758" idx="6"/>
              <a:endCxn id="756" idx="2"/>
            </p:cNvCxnSpPr>
            <p:nvPr/>
          </p:nvCxnSpPr>
          <p:spPr>
            <a:xfrm>
              <a:off x="3511252" y="4462098"/>
              <a:ext cx="1215600" cy="0"/>
            </a:xfrm>
            <a:prstGeom prst="straightConnector1">
              <a:avLst/>
            </a:prstGeom>
            <a:noFill/>
            <a:ln cap="flat" cmpd="sng" w="12700">
              <a:solidFill>
                <a:srgbClr val="1429A0"/>
              </a:solidFill>
              <a:prstDash val="solid"/>
              <a:miter lim="800000"/>
              <a:headEnd len="sm" w="sm" type="none"/>
              <a:tailEnd len="med" w="med" type="triangle"/>
            </a:ln>
          </p:spPr>
        </p:cxnSp>
        <p:sp>
          <p:nvSpPr>
            <p:cNvPr id="766" name="Google Shape;766;p23"/>
            <p:cNvSpPr txBox="1"/>
            <p:nvPr/>
          </p:nvSpPr>
          <p:spPr>
            <a:xfrm>
              <a:off x="2662396" y="3270821"/>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67" name="Google Shape;767;p23"/>
            <p:cNvSpPr txBox="1"/>
            <p:nvPr/>
          </p:nvSpPr>
          <p:spPr>
            <a:xfrm>
              <a:off x="2662396" y="4368936"/>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68" name="Google Shape;768;p23"/>
            <p:cNvSpPr txBox="1"/>
            <p:nvPr/>
          </p:nvSpPr>
          <p:spPr>
            <a:xfrm>
              <a:off x="2662396" y="5460184"/>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769" name="Google Shape;769;p23"/>
            <p:cNvSpPr txBox="1"/>
            <p:nvPr/>
          </p:nvSpPr>
          <p:spPr>
            <a:xfrm>
              <a:off x="3920652" y="3537013"/>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w0</a:t>
              </a:r>
              <a:endParaRPr sz="1300">
                <a:solidFill>
                  <a:srgbClr val="262626"/>
                </a:solidFill>
                <a:latin typeface="Arial"/>
                <a:ea typeface="Arial"/>
                <a:cs typeface="Arial"/>
                <a:sym typeface="Arial"/>
              </a:endParaRPr>
            </a:p>
          </p:txBody>
        </p:sp>
        <p:sp>
          <p:nvSpPr>
            <p:cNvPr id="770" name="Google Shape;770;p23"/>
            <p:cNvSpPr txBox="1"/>
            <p:nvPr/>
          </p:nvSpPr>
          <p:spPr>
            <a:xfrm>
              <a:off x="3920652" y="4257092"/>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w1</a:t>
              </a:r>
              <a:endParaRPr sz="1300">
                <a:solidFill>
                  <a:srgbClr val="262626"/>
                </a:solidFill>
                <a:latin typeface="Arial"/>
                <a:ea typeface="Arial"/>
                <a:cs typeface="Arial"/>
                <a:sym typeface="Arial"/>
              </a:endParaRPr>
            </a:p>
          </p:txBody>
        </p:sp>
        <p:sp>
          <p:nvSpPr>
            <p:cNvPr id="771" name="Google Shape;771;p23"/>
            <p:cNvSpPr txBox="1"/>
            <p:nvPr/>
          </p:nvSpPr>
          <p:spPr>
            <a:xfrm>
              <a:off x="3920652" y="5121189"/>
              <a:ext cx="23459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w2</a:t>
              </a:r>
              <a:endParaRPr sz="1300">
                <a:solidFill>
                  <a:srgbClr val="262626"/>
                </a:solidFill>
                <a:latin typeface="Arial"/>
                <a:ea typeface="Arial"/>
                <a:cs typeface="Arial"/>
                <a:sym typeface="Arial"/>
              </a:endParaRPr>
            </a:p>
          </p:txBody>
        </p:sp>
        <p:sp>
          <p:nvSpPr>
            <p:cNvPr id="772" name="Google Shape;772;p23"/>
            <p:cNvSpPr txBox="1"/>
            <p:nvPr/>
          </p:nvSpPr>
          <p:spPr>
            <a:xfrm>
              <a:off x="5382264" y="353701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x0*w0</a:t>
              </a:r>
              <a:endParaRPr sz="1300">
                <a:solidFill>
                  <a:srgbClr val="262626"/>
                </a:solidFill>
                <a:latin typeface="Arial"/>
                <a:ea typeface="Arial"/>
                <a:cs typeface="Arial"/>
                <a:sym typeface="Arial"/>
              </a:endParaRPr>
            </a:p>
          </p:txBody>
        </p:sp>
        <p:sp>
          <p:nvSpPr>
            <p:cNvPr id="773" name="Google Shape;773;p23"/>
            <p:cNvSpPr txBox="1"/>
            <p:nvPr/>
          </p:nvSpPr>
          <p:spPr>
            <a:xfrm>
              <a:off x="5382264" y="4290142"/>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x1*w1</a:t>
              </a:r>
              <a:endParaRPr sz="1300">
                <a:solidFill>
                  <a:srgbClr val="262626"/>
                </a:solidFill>
                <a:latin typeface="Arial"/>
                <a:ea typeface="Arial"/>
                <a:cs typeface="Arial"/>
                <a:sym typeface="Arial"/>
              </a:endParaRPr>
            </a:p>
          </p:txBody>
        </p:sp>
        <p:sp>
          <p:nvSpPr>
            <p:cNvPr id="774" name="Google Shape;774;p23"/>
            <p:cNvSpPr txBox="1"/>
            <p:nvPr/>
          </p:nvSpPr>
          <p:spPr>
            <a:xfrm>
              <a:off x="5382264" y="5121189"/>
              <a:ext cx="602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x2*w2</a:t>
              </a:r>
              <a:endParaRPr sz="1300">
                <a:solidFill>
                  <a:srgbClr val="262626"/>
                </a:solidFill>
                <a:latin typeface="Arial"/>
                <a:ea typeface="Arial"/>
                <a:cs typeface="Arial"/>
                <a:sym typeface="Arial"/>
              </a:endParaRPr>
            </a:p>
          </p:txBody>
        </p:sp>
        <p:sp>
          <p:nvSpPr>
            <p:cNvPr id="775" name="Google Shape;775;p23"/>
            <p:cNvSpPr txBox="1"/>
            <p:nvPr/>
          </p:nvSpPr>
          <p:spPr>
            <a:xfrm>
              <a:off x="6007147" y="3537012"/>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76" name="Google Shape;776;p23"/>
            <p:cNvSpPr txBox="1"/>
            <p:nvPr/>
          </p:nvSpPr>
          <p:spPr>
            <a:xfrm>
              <a:off x="6007147" y="4285476"/>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77" name="Google Shape;777;p23"/>
            <p:cNvSpPr txBox="1"/>
            <p:nvPr/>
          </p:nvSpPr>
          <p:spPr>
            <a:xfrm>
              <a:off x="6007147" y="5121188"/>
              <a:ext cx="400891"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778" name="Google Shape;778;p23"/>
            <p:cNvSpPr txBox="1"/>
            <p:nvPr/>
          </p:nvSpPr>
          <p:spPr>
            <a:xfrm>
              <a:off x="5872793" y="3921578"/>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779" name="Google Shape;779;p23"/>
            <p:cNvSpPr txBox="1"/>
            <p:nvPr/>
          </p:nvSpPr>
          <p:spPr>
            <a:xfrm>
              <a:off x="5872793" y="4691531"/>
              <a:ext cx="40804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780" name="Google Shape;780;p23"/>
            <p:cNvSpPr txBox="1"/>
            <p:nvPr/>
          </p:nvSpPr>
          <p:spPr>
            <a:xfrm>
              <a:off x="5382264" y="5660240"/>
              <a:ext cx="60271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Sum</a:t>
              </a:r>
              <a:endParaRPr/>
            </a:p>
          </p:txBody>
        </p:sp>
        <p:sp>
          <p:nvSpPr>
            <p:cNvPr id="781" name="Google Shape;781;p23"/>
            <p:cNvSpPr txBox="1"/>
            <p:nvPr/>
          </p:nvSpPr>
          <p:spPr>
            <a:xfrm>
              <a:off x="5984977" y="5660239"/>
              <a:ext cx="423062" cy="200055"/>
            </a:xfrm>
            <a:prstGeom prst="rect">
              <a:avLst/>
            </a:prstGeom>
            <a:solidFill>
              <a:schemeClr val="accent4"/>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782" name="Google Shape;782;p23"/>
            <p:cNvSpPr txBox="1"/>
            <p:nvPr/>
          </p:nvSpPr>
          <p:spPr>
            <a:xfrm>
              <a:off x="1656270" y="3270821"/>
              <a:ext cx="735416"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x0(bias)</a:t>
              </a:r>
              <a:endParaRPr sz="1300">
                <a:solidFill>
                  <a:srgbClr val="262626"/>
                </a:solidFill>
                <a:latin typeface="Arial"/>
                <a:ea typeface="Arial"/>
                <a:cs typeface="Arial"/>
                <a:sym typeface="Arial"/>
              </a:endParaRPr>
            </a:p>
          </p:txBody>
        </p:sp>
        <p:sp>
          <p:nvSpPr>
            <p:cNvPr id="783" name="Google Shape;783;p23"/>
            <p:cNvSpPr txBox="1"/>
            <p:nvPr/>
          </p:nvSpPr>
          <p:spPr>
            <a:xfrm>
              <a:off x="2089076" y="4368936"/>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x1</a:t>
              </a:r>
              <a:endParaRPr sz="1300">
                <a:solidFill>
                  <a:srgbClr val="262626"/>
                </a:solidFill>
                <a:latin typeface="Arial"/>
                <a:ea typeface="Arial"/>
                <a:cs typeface="Arial"/>
                <a:sym typeface="Arial"/>
              </a:endParaRPr>
            </a:p>
          </p:txBody>
        </p:sp>
        <p:sp>
          <p:nvSpPr>
            <p:cNvPr id="784" name="Google Shape;784;p23"/>
            <p:cNvSpPr txBox="1"/>
            <p:nvPr/>
          </p:nvSpPr>
          <p:spPr>
            <a:xfrm>
              <a:off x="2089076" y="5460184"/>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x2</a:t>
              </a:r>
              <a:endParaRPr sz="1300">
                <a:solidFill>
                  <a:srgbClr val="262626"/>
                </a:solidFill>
                <a:latin typeface="Arial"/>
                <a:ea typeface="Arial"/>
                <a:cs typeface="Arial"/>
                <a:sym typeface="Arial"/>
              </a:endParaRPr>
            </a:p>
          </p:txBody>
        </p:sp>
        <p:sp>
          <p:nvSpPr>
            <p:cNvPr id="785" name="Google Shape;785;p23"/>
            <p:cNvSpPr txBox="1"/>
            <p:nvPr/>
          </p:nvSpPr>
          <p:spPr>
            <a:xfrm>
              <a:off x="4257590" y="3537013"/>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86" name="Google Shape;786;p23"/>
            <p:cNvSpPr txBox="1"/>
            <p:nvPr/>
          </p:nvSpPr>
          <p:spPr>
            <a:xfrm>
              <a:off x="4257590" y="4257092"/>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787" name="Google Shape;787;p23"/>
            <p:cNvSpPr txBox="1"/>
            <p:nvPr/>
          </p:nvSpPr>
          <p:spPr>
            <a:xfrm>
              <a:off x="4257590" y="5121189"/>
              <a:ext cx="400404"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grpSp>
      <p:sp>
        <p:nvSpPr>
          <p:cNvPr id="788" name="Google Shape;788;p23"/>
          <p:cNvSpPr/>
          <p:nvPr/>
        </p:nvSpPr>
        <p:spPr>
          <a:xfrm>
            <a:off x="6179931" y="1786972"/>
            <a:ext cx="3155834" cy="345461"/>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results can be displayed in a table. </a:t>
            </a:r>
            <a:endParaRPr/>
          </a:p>
        </p:txBody>
      </p:sp>
      <p:graphicFrame>
        <p:nvGraphicFramePr>
          <p:cNvPr id="789" name="Google Shape;789;p23"/>
          <p:cNvGraphicFramePr/>
          <p:nvPr/>
        </p:nvGraphicFramePr>
        <p:xfrm>
          <a:off x="6194230" y="2144241"/>
          <a:ext cx="3000000" cy="3000000"/>
        </p:xfrm>
        <a:graphic>
          <a:graphicData uri="http://schemas.openxmlformats.org/drawingml/2006/table">
            <a:tbl>
              <a:tblPr bandRow="1" firstRow="1">
                <a:noFill/>
                <a:tableStyleId>{B0F2CE99-B44A-4AAD-A28B-D6418A38CF92}</a:tableStyleId>
              </a:tblPr>
              <a:tblGrid>
                <a:gridCol w="788950"/>
                <a:gridCol w="788950"/>
                <a:gridCol w="788950"/>
                <a:gridCol w="788950"/>
              </a:tblGrid>
              <a:tr h="342900">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b="1" sz="1400">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b="1" sz="14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0.5</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0.4</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sz="1300" u="none" cap="none" strike="noStrike">
                        <a:solidFill>
                          <a:schemeClr val="lt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895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c>
                  <a:txBody>
                    <a:bodyPr/>
                    <a:lstStyle/>
                    <a:p>
                      <a:pPr indent="0" lvl="1" marL="0" marR="0" rtl="0" algn="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C000"/>
                    </a:solidFill>
                  </a:tcPr>
                </a:tc>
              </a:tr>
            </a:tbl>
          </a:graphicData>
        </a:graphic>
      </p:graphicFrame>
      <p:sp>
        <p:nvSpPr>
          <p:cNvPr id="790" name="Google Shape;790;p23"/>
          <p:cNvSpPr/>
          <p:nvPr/>
        </p:nvSpPr>
        <p:spPr>
          <a:xfrm>
            <a:off x="6179931" y="3675033"/>
            <a:ext cx="3155834" cy="345461"/>
          </a:xfrm>
          <a:prstGeom prst="rect">
            <a:avLst/>
          </a:prstGeom>
          <a:noFill/>
          <a:ln>
            <a:noFill/>
          </a:ln>
        </p:spPr>
        <p:txBody>
          <a:bodyPr anchorCtr="0" anchor="t" bIns="72000" lIns="0" spcFirstLastPara="1" rIns="144000" wrap="square" tIns="72000">
            <a:spAutoFit/>
          </a:bodyPr>
          <a:lstStyle/>
          <a:p>
            <a:pPr indent="-180975" lvl="1" marL="1809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AND operation of a truth table</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6" name="Shape 5436"/>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24"/>
          <p:cNvGrpSpPr/>
          <p:nvPr/>
        </p:nvGrpSpPr>
        <p:grpSpPr>
          <a:xfrm>
            <a:off x="559817" y="1428745"/>
            <a:ext cx="8783192" cy="215444"/>
            <a:chOff x="559817" y="2136914"/>
            <a:chExt cx="8783192" cy="215444"/>
          </a:xfrm>
        </p:grpSpPr>
        <p:sp>
          <p:nvSpPr>
            <p:cNvPr id="797" name="Google Shape;797;p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98" name="Google Shape;798;p2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XOR operation</a:t>
              </a:r>
              <a:endParaRPr/>
            </a:p>
          </p:txBody>
        </p:sp>
      </p:grpSp>
      <p:grpSp>
        <p:nvGrpSpPr>
          <p:cNvPr id="799" name="Google Shape;799;p24"/>
          <p:cNvGrpSpPr/>
          <p:nvPr/>
        </p:nvGrpSpPr>
        <p:grpSpPr>
          <a:xfrm>
            <a:off x="450000" y="480778"/>
            <a:ext cx="9018000" cy="322322"/>
            <a:chOff x="450000" y="480778"/>
            <a:chExt cx="9018000" cy="322322"/>
          </a:xfrm>
        </p:grpSpPr>
        <p:sp>
          <p:nvSpPr>
            <p:cNvPr id="800" name="Google Shape;800;p24"/>
            <p:cNvSpPr/>
            <p:nvPr/>
          </p:nvSpPr>
          <p:spPr>
            <a:xfrm>
              <a:off x="450000" y="526200"/>
              <a:ext cx="8785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801" name="Google Shape;80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802" name="Google Shape;802;p24"/>
          <p:cNvSpPr/>
          <p:nvPr/>
        </p:nvSpPr>
        <p:spPr>
          <a:xfrm>
            <a:off x="702940" y="1700808"/>
            <a:ext cx="8632825" cy="436707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XOR operation in a truth table</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XOR, the result is true if two propositions are the opposite.</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Since the perceptron is a linear classifier, you cannot find a line separating the blue and red dots.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multilayer perceptron solved the problem. </a:t>
            </a:r>
            <a:endParaRPr/>
          </a:p>
        </p:txBody>
      </p:sp>
      <p:graphicFrame>
        <p:nvGraphicFramePr>
          <p:cNvPr id="803" name="Google Shape;803;p24"/>
          <p:cNvGraphicFramePr/>
          <p:nvPr/>
        </p:nvGraphicFramePr>
        <p:xfrm>
          <a:off x="702940" y="2405535"/>
          <a:ext cx="3000000" cy="3000000"/>
        </p:xfrm>
        <a:graphic>
          <a:graphicData uri="http://schemas.openxmlformats.org/drawingml/2006/table">
            <a:tbl>
              <a:tblPr bandRow="1" firstRow="1">
                <a:noFill/>
                <a:tableStyleId>{B0F2CE99-B44A-4AAD-A28B-D6418A38CF92}</a:tableStyleId>
              </a:tblPr>
              <a:tblGrid>
                <a:gridCol w="924100"/>
                <a:gridCol w="924100"/>
                <a:gridCol w="1320150"/>
              </a:tblGrid>
              <a:tr h="266175">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a:p>
                  </a:txBody>
                  <a:tcPr marT="0" marB="0" marR="72000" marL="72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XOR Operation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F</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T</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T</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r>
              <a:tr h="278850">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chemeClr val="lt1"/>
                          </a:solidFill>
                          <a:latin typeface="Arial"/>
                          <a:ea typeface="Arial"/>
                          <a:cs typeface="Arial"/>
                          <a:sym typeface="Arial"/>
                        </a:rPr>
                        <a:t>F</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429A0"/>
                    </a:solidFill>
                  </a:tcPr>
                </a:tc>
              </a:tr>
            </a:tbl>
          </a:graphicData>
        </a:graphic>
      </p:graphicFrame>
      <p:grpSp>
        <p:nvGrpSpPr>
          <p:cNvPr id="804" name="Google Shape;804;p24"/>
          <p:cNvGrpSpPr/>
          <p:nvPr/>
        </p:nvGrpSpPr>
        <p:grpSpPr>
          <a:xfrm>
            <a:off x="4159324" y="2405535"/>
            <a:ext cx="4697660" cy="2859669"/>
            <a:chOff x="3727276" y="2405535"/>
            <a:chExt cx="4697660" cy="2859669"/>
          </a:xfrm>
        </p:grpSpPr>
        <p:sp>
          <p:nvSpPr>
            <p:cNvPr id="805" name="Google Shape;805;p24"/>
            <p:cNvSpPr/>
            <p:nvPr/>
          </p:nvSpPr>
          <p:spPr>
            <a:xfrm>
              <a:off x="3727276" y="2405535"/>
              <a:ext cx="4697660" cy="28596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06" name="Google Shape;806;p24"/>
            <p:cNvGrpSpPr/>
            <p:nvPr/>
          </p:nvGrpSpPr>
          <p:grpSpPr>
            <a:xfrm>
              <a:off x="4273355" y="2700172"/>
              <a:ext cx="3605501" cy="2210961"/>
              <a:chOff x="1098984" y="2744351"/>
              <a:chExt cx="4032192" cy="2472616"/>
            </a:xfrm>
          </p:grpSpPr>
          <p:cxnSp>
            <p:nvCxnSpPr>
              <p:cNvPr id="807" name="Google Shape;807;p24"/>
              <p:cNvCxnSpPr/>
              <p:nvPr/>
            </p:nvCxnSpPr>
            <p:spPr>
              <a:xfrm>
                <a:off x="1747056" y="2780928"/>
                <a:ext cx="0" cy="2209641"/>
              </a:xfrm>
              <a:prstGeom prst="straightConnector1">
                <a:avLst/>
              </a:prstGeom>
              <a:noFill/>
              <a:ln cap="flat" cmpd="sng" w="12700">
                <a:solidFill>
                  <a:schemeClr val="dk1"/>
                </a:solidFill>
                <a:prstDash val="solid"/>
                <a:miter lim="800000"/>
                <a:headEnd len="sm" w="sm" type="none"/>
                <a:tailEnd len="sm" w="sm" type="none"/>
              </a:ln>
            </p:spPr>
          </p:cxnSp>
          <p:cxnSp>
            <p:nvCxnSpPr>
              <p:cNvPr id="808" name="Google Shape;808;p24"/>
              <p:cNvCxnSpPr/>
              <p:nvPr/>
            </p:nvCxnSpPr>
            <p:spPr>
              <a:xfrm>
                <a:off x="1747056" y="4990569"/>
                <a:ext cx="2700300" cy="0"/>
              </a:xfrm>
              <a:prstGeom prst="straightConnector1">
                <a:avLst/>
              </a:prstGeom>
              <a:noFill/>
              <a:ln cap="flat" cmpd="sng" w="12700">
                <a:solidFill>
                  <a:schemeClr val="dk1"/>
                </a:solidFill>
                <a:prstDash val="solid"/>
                <a:miter lim="800000"/>
                <a:headEnd len="sm" w="sm" type="none"/>
                <a:tailEnd len="sm" w="sm" type="none"/>
              </a:ln>
            </p:spPr>
          </p:cxnSp>
          <p:sp>
            <p:nvSpPr>
              <p:cNvPr id="809" name="Google Shape;809;p24"/>
              <p:cNvSpPr/>
              <p:nvPr/>
            </p:nvSpPr>
            <p:spPr>
              <a:xfrm>
                <a:off x="1692192" y="2780927"/>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 name="Google Shape;810;p24"/>
              <p:cNvSpPr/>
              <p:nvPr/>
            </p:nvSpPr>
            <p:spPr>
              <a:xfrm>
                <a:off x="4313472" y="2744351"/>
                <a:ext cx="205200" cy="205200"/>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24"/>
              <p:cNvSpPr/>
              <p:nvPr/>
            </p:nvSpPr>
            <p:spPr>
              <a:xfrm>
                <a:off x="1698288" y="4871855"/>
                <a:ext cx="205200" cy="205200"/>
              </a:xfrm>
              <a:prstGeom prst="ellipse">
                <a:avLst/>
              </a:prstGeom>
              <a:solidFill>
                <a:srgbClr val="1429A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24"/>
              <p:cNvSpPr/>
              <p:nvPr/>
            </p:nvSpPr>
            <p:spPr>
              <a:xfrm>
                <a:off x="4356144" y="4804799"/>
                <a:ext cx="205200" cy="205200"/>
              </a:xfrm>
              <a:prstGeom prst="ellipse">
                <a:avLst/>
              </a:prstGeom>
              <a:solidFill>
                <a:schemeClr val="accent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24"/>
              <p:cNvSpPr txBox="1"/>
              <p:nvPr/>
            </p:nvSpPr>
            <p:spPr>
              <a:xfrm>
                <a:off x="1098984"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(0,1)</a:t>
                </a:r>
                <a:endParaRPr sz="1300">
                  <a:solidFill>
                    <a:srgbClr val="262626"/>
                  </a:solidFill>
                  <a:latin typeface="Arial"/>
                  <a:ea typeface="Arial"/>
                  <a:cs typeface="Arial"/>
                  <a:sym typeface="Arial"/>
                </a:endParaRPr>
              </a:p>
            </p:txBody>
          </p:sp>
          <p:sp>
            <p:nvSpPr>
              <p:cNvPr id="814" name="Google Shape;814;p24"/>
              <p:cNvSpPr txBox="1"/>
              <p:nvPr/>
            </p:nvSpPr>
            <p:spPr>
              <a:xfrm>
                <a:off x="1098984"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(0,0)</a:t>
                </a:r>
                <a:endParaRPr sz="1300">
                  <a:solidFill>
                    <a:srgbClr val="262626"/>
                  </a:solidFill>
                  <a:latin typeface="Arial"/>
                  <a:ea typeface="Arial"/>
                  <a:cs typeface="Arial"/>
                  <a:sym typeface="Arial"/>
                </a:endParaRPr>
              </a:p>
            </p:txBody>
          </p:sp>
          <p:sp>
            <p:nvSpPr>
              <p:cNvPr id="815" name="Google Shape;815;p24"/>
              <p:cNvSpPr txBox="1"/>
              <p:nvPr/>
            </p:nvSpPr>
            <p:spPr>
              <a:xfrm>
                <a:off x="4680176" y="281828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(1.1)</a:t>
                </a:r>
                <a:endParaRPr sz="1300">
                  <a:solidFill>
                    <a:srgbClr val="262626"/>
                  </a:solidFill>
                  <a:latin typeface="Arial"/>
                  <a:ea typeface="Arial"/>
                  <a:cs typeface="Arial"/>
                  <a:sym typeface="Arial"/>
                </a:endParaRPr>
              </a:p>
            </p:txBody>
          </p:sp>
          <p:sp>
            <p:nvSpPr>
              <p:cNvPr id="816" name="Google Shape;816;p24"/>
              <p:cNvSpPr txBox="1"/>
              <p:nvPr/>
            </p:nvSpPr>
            <p:spPr>
              <a:xfrm>
                <a:off x="4680176" y="5016912"/>
                <a:ext cx="4510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cxnSp>
          <p:nvCxnSpPr>
            <p:cNvPr id="817" name="Google Shape;817;p24"/>
            <p:cNvCxnSpPr/>
            <p:nvPr/>
          </p:nvCxnSpPr>
          <p:spPr>
            <a:xfrm flipH="1" rot="10800000">
              <a:off x="4273355" y="2979437"/>
              <a:ext cx="3644293" cy="873632"/>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pSp>
        <p:nvGrpSpPr>
          <p:cNvPr id="823" name="Google Shape;823;p25"/>
          <p:cNvGrpSpPr/>
          <p:nvPr/>
        </p:nvGrpSpPr>
        <p:grpSpPr>
          <a:xfrm>
            <a:off x="559817" y="1301443"/>
            <a:ext cx="8783192" cy="215444"/>
            <a:chOff x="559817" y="2136914"/>
            <a:chExt cx="8783192" cy="215444"/>
          </a:xfrm>
        </p:grpSpPr>
        <p:sp>
          <p:nvSpPr>
            <p:cNvPr id="824" name="Google Shape;824;p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5" name="Google Shape;825;p2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Summary of Perceptron’s Structure</a:t>
              </a:r>
              <a:endParaRPr/>
            </a:p>
          </p:txBody>
        </p:sp>
      </p:grpSp>
      <p:sp>
        <p:nvSpPr>
          <p:cNvPr id="826" name="Google Shape;826;p25"/>
          <p:cNvSpPr/>
          <p:nvPr/>
        </p:nvSpPr>
        <p:spPr>
          <a:xfrm>
            <a:off x="710184" y="1576132"/>
            <a:ext cx="8632825" cy="1605806"/>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827" name="Google Shape;827;p25"/>
          <p:cNvGrpSpPr/>
          <p:nvPr/>
        </p:nvGrpSpPr>
        <p:grpSpPr>
          <a:xfrm>
            <a:off x="450000" y="450000"/>
            <a:ext cx="9018000" cy="276999"/>
            <a:chOff x="450000" y="450000"/>
            <a:chExt cx="9018000" cy="276999"/>
          </a:xfrm>
        </p:grpSpPr>
        <p:sp>
          <p:nvSpPr>
            <p:cNvPr id="828" name="Google Shape;828;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829" name="Google Shape;829;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830" name="Google Shape;830;p25"/>
          <p:cNvGrpSpPr/>
          <p:nvPr/>
        </p:nvGrpSpPr>
        <p:grpSpPr>
          <a:xfrm>
            <a:off x="1004768" y="3471166"/>
            <a:ext cx="7847572" cy="2714279"/>
            <a:chOff x="1387017" y="3681028"/>
            <a:chExt cx="7847572" cy="2714279"/>
          </a:xfrm>
        </p:grpSpPr>
        <p:sp>
          <p:nvSpPr>
            <p:cNvPr id="831" name="Google Shape;831;p25"/>
            <p:cNvSpPr txBox="1"/>
            <p:nvPr/>
          </p:nvSpPr>
          <p:spPr>
            <a:xfrm>
              <a:off x="1916738" y="5765050"/>
              <a:ext cx="208871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Structure of a perceptron</a:t>
              </a:r>
              <a:endParaRPr sz="1300">
                <a:solidFill>
                  <a:srgbClr val="262626"/>
                </a:solidFill>
                <a:latin typeface="Arial"/>
                <a:ea typeface="Arial"/>
                <a:cs typeface="Arial"/>
                <a:sym typeface="Arial"/>
              </a:endParaRPr>
            </a:p>
          </p:txBody>
        </p:sp>
        <p:grpSp>
          <p:nvGrpSpPr>
            <p:cNvPr id="832" name="Google Shape;832;p25"/>
            <p:cNvGrpSpPr/>
            <p:nvPr/>
          </p:nvGrpSpPr>
          <p:grpSpPr>
            <a:xfrm>
              <a:off x="1387017" y="3681028"/>
              <a:ext cx="3148152" cy="2014663"/>
              <a:chOff x="2214507" y="2579481"/>
              <a:chExt cx="3876635" cy="2480857"/>
            </a:xfrm>
          </p:grpSpPr>
          <p:sp>
            <p:nvSpPr>
              <p:cNvPr id="833" name="Google Shape;833;p25"/>
              <p:cNvSpPr txBox="1"/>
              <p:nvPr/>
            </p:nvSpPr>
            <p:spPr>
              <a:xfrm>
                <a:off x="3259224" y="2579481"/>
                <a:ext cx="612067" cy="246348"/>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Input</a:t>
                </a:r>
                <a:endParaRPr sz="1300">
                  <a:solidFill>
                    <a:srgbClr val="262626"/>
                  </a:solidFill>
                  <a:latin typeface="Arial"/>
                  <a:ea typeface="Arial"/>
                  <a:cs typeface="Arial"/>
                  <a:sym typeface="Arial"/>
                </a:endParaRPr>
              </a:p>
            </p:txBody>
          </p:sp>
          <p:sp>
            <p:nvSpPr>
              <p:cNvPr id="834" name="Google Shape;834;p25"/>
              <p:cNvSpPr txBox="1"/>
              <p:nvPr/>
            </p:nvSpPr>
            <p:spPr>
              <a:xfrm>
                <a:off x="4789889" y="2579481"/>
                <a:ext cx="823127" cy="246348"/>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Output</a:t>
                </a:r>
                <a:endParaRPr sz="1300">
                  <a:solidFill>
                    <a:srgbClr val="262626"/>
                  </a:solidFill>
                  <a:latin typeface="Arial"/>
                  <a:ea typeface="Arial"/>
                  <a:cs typeface="Arial"/>
                  <a:sym typeface="Arial"/>
                </a:endParaRPr>
              </a:p>
            </p:txBody>
          </p:sp>
          <p:grpSp>
            <p:nvGrpSpPr>
              <p:cNvPr id="835" name="Google Shape;835;p25"/>
              <p:cNvGrpSpPr/>
              <p:nvPr/>
            </p:nvGrpSpPr>
            <p:grpSpPr>
              <a:xfrm>
                <a:off x="3038693" y="2910690"/>
                <a:ext cx="2844316" cy="2088048"/>
                <a:chOff x="954968" y="2910690"/>
                <a:chExt cx="2844316" cy="2088048"/>
              </a:xfrm>
            </p:grpSpPr>
            <p:cxnSp>
              <p:nvCxnSpPr>
                <p:cNvPr id="836" name="Google Shape;836;p25"/>
                <p:cNvCxnSpPr/>
                <p:nvPr/>
              </p:nvCxnSpPr>
              <p:spPr>
                <a:xfrm>
                  <a:off x="954968" y="3908994"/>
                  <a:ext cx="2844316" cy="0"/>
                </a:xfrm>
                <a:prstGeom prst="straightConnector1">
                  <a:avLst/>
                </a:prstGeom>
                <a:noFill/>
                <a:ln cap="flat" cmpd="sng" w="12700">
                  <a:solidFill>
                    <a:schemeClr val="dk1"/>
                  </a:solidFill>
                  <a:prstDash val="solid"/>
                  <a:miter lim="800000"/>
                  <a:headEnd len="sm" w="sm" type="none"/>
                  <a:tailEnd len="sm" w="sm" type="none"/>
                </a:ln>
              </p:spPr>
            </p:cxnSp>
            <p:cxnSp>
              <p:nvCxnSpPr>
                <p:cNvPr id="837" name="Google Shape;837;p25"/>
                <p:cNvCxnSpPr>
                  <a:stCxn id="838" idx="2"/>
                </p:cNvCxnSpPr>
                <p:nvPr/>
              </p:nvCxnSpPr>
              <p:spPr>
                <a:xfrm rot="10800000">
                  <a:off x="954992" y="3000690"/>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839" name="Google Shape;839;p25"/>
                <p:cNvCxnSpPr>
                  <a:stCxn id="840" idx="2"/>
                </p:cNvCxnSpPr>
                <p:nvPr/>
              </p:nvCxnSpPr>
              <p:spPr>
                <a:xfrm rot="10800000">
                  <a:off x="954992" y="3451794"/>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841" name="Google Shape;841;p25"/>
                <p:cNvCxnSpPr>
                  <a:stCxn id="842" idx="2"/>
                </p:cNvCxnSpPr>
                <p:nvPr/>
              </p:nvCxnSpPr>
              <p:spPr>
                <a:xfrm rot="10800000">
                  <a:off x="954992" y="4908738"/>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843" name="Google Shape;843;p25"/>
                <p:cNvCxnSpPr>
                  <a:stCxn id="838" idx="6"/>
                  <a:endCxn id="844" idx="2"/>
                </p:cNvCxnSpPr>
                <p:nvPr/>
              </p:nvCxnSpPr>
              <p:spPr>
                <a:xfrm>
                  <a:off x="1586792" y="3000690"/>
                  <a:ext cx="1422600" cy="908400"/>
                </a:xfrm>
                <a:prstGeom prst="straightConnector1">
                  <a:avLst/>
                </a:prstGeom>
                <a:noFill/>
                <a:ln cap="flat" cmpd="sng" w="12700">
                  <a:solidFill>
                    <a:schemeClr val="dk1"/>
                  </a:solidFill>
                  <a:prstDash val="solid"/>
                  <a:miter lim="800000"/>
                  <a:headEnd len="sm" w="sm" type="none"/>
                  <a:tailEnd len="sm" w="sm" type="none"/>
                </a:ln>
              </p:spPr>
            </p:cxnSp>
            <p:cxnSp>
              <p:nvCxnSpPr>
                <p:cNvPr id="845" name="Google Shape;845;p25"/>
                <p:cNvCxnSpPr>
                  <a:stCxn id="840" idx="6"/>
                  <a:endCxn id="844" idx="2"/>
                </p:cNvCxnSpPr>
                <p:nvPr/>
              </p:nvCxnSpPr>
              <p:spPr>
                <a:xfrm>
                  <a:off x="1586792" y="3451794"/>
                  <a:ext cx="1422600" cy="457200"/>
                </a:xfrm>
                <a:prstGeom prst="straightConnector1">
                  <a:avLst/>
                </a:prstGeom>
                <a:noFill/>
                <a:ln cap="flat" cmpd="sng" w="12700">
                  <a:solidFill>
                    <a:schemeClr val="dk1"/>
                  </a:solidFill>
                  <a:prstDash val="solid"/>
                  <a:miter lim="800000"/>
                  <a:headEnd len="sm" w="sm" type="none"/>
                  <a:tailEnd len="sm" w="sm" type="none"/>
                </a:ln>
              </p:spPr>
            </p:cxnSp>
            <p:cxnSp>
              <p:nvCxnSpPr>
                <p:cNvPr id="846" name="Google Shape;846;p25"/>
                <p:cNvCxnSpPr>
                  <a:stCxn id="842" idx="6"/>
                  <a:endCxn id="844" idx="2"/>
                </p:cNvCxnSpPr>
                <p:nvPr/>
              </p:nvCxnSpPr>
              <p:spPr>
                <a:xfrm flipH="1" rot="10800000">
                  <a:off x="1586792" y="3909138"/>
                  <a:ext cx="1422600" cy="999600"/>
                </a:xfrm>
                <a:prstGeom prst="straightConnector1">
                  <a:avLst/>
                </a:prstGeom>
                <a:noFill/>
                <a:ln cap="flat" cmpd="sng" w="12700">
                  <a:solidFill>
                    <a:schemeClr val="dk1"/>
                  </a:solidFill>
                  <a:prstDash val="solid"/>
                  <a:miter lim="800000"/>
                  <a:headEnd len="sm" w="sm" type="none"/>
                  <a:tailEnd len="sm" w="sm" type="none"/>
                </a:ln>
              </p:spPr>
            </p:cxnSp>
            <p:sp>
              <p:nvSpPr>
                <p:cNvPr id="838" name="Google Shape;838;p25"/>
                <p:cNvSpPr/>
                <p:nvPr/>
              </p:nvSpPr>
              <p:spPr>
                <a:xfrm>
                  <a:off x="1406792" y="2910690"/>
                  <a:ext cx="180000" cy="180000"/>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25"/>
                <p:cNvSpPr/>
                <p:nvPr/>
              </p:nvSpPr>
              <p:spPr>
                <a:xfrm>
                  <a:off x="1406792" y="3361794"/>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25"/>
                <p:cNvSpPr/>
                <p:nvPr/>
              </p:nvSpPr>
              <p:spPr>
                <a:xfrm>
                  <a:off x="1406792" y="3818994"/>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25"/>
                <p:cNvSpPr/>
                <p:nvPr/>
              </p:nvSpPr>
              <p:spPr>
                <a:xfrm>
                  <a:off x="1406792" y="4818738"/>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25"/>
                <p:cNvSpPr/>
                <p:nvPr/>
              </p:nvSpPr>
              <p:spPr>
                <a:xfrm>
                  <a:off x="3009483" y="3746994"/>
                  <a:ext cx="324000" cy="324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48" name="Google Shape;848;p25"/>
              <p:cNvSpPr txBox="1"/>
              <p:nvPr/>
            </p:nvSpPr>
            <p:spPr>
              <a:xfrm>
                <a:off x="2214507" y="2849826"/>
                <a:ext cx="734185" cy="303197"/>
              </a:xfrm>
              <a:prstGeom prst="rect">
                <a:avLst/>
              </a:prstGeom>
              <a:blipFill rotWithShape="1">
                <a:blip r:embed="rId4">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49" name="Google Shape;849;p25"/>
              <p:cNvSpPr txBox="1"/>
              <p:nvPr/>
            </p:nvSpPr>
            <p:spPr>
              <a:xfrm>
                <a:off x="2700184" y="3273080"/>
                <a:ext cx="248510" cy="303197"/>
              </a:xfrm>
              <a:prstGeom prst="rect">
                <a:avLst/>
              </a:prstGeom>
              <a:blipFill rotWithShape="1">
                <a:blip r:embed="rId5">
                  <a:alphaModFix/>
                </a:blip>
                <a:stretch>
                  <a:fillRect b="0" l="-30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0" name="Google Shape;850;p25"/>
              <p:cNvSpPr txBox="1"/>
              <p:nvPr/>
            </p:nvSpPr>
            <p:spPr>
              <a:xfrm>
                <a:off x="2700184" y="3753985"/>
                <a:ext cx="248510" cy="303197"/>
              </a:xfrm>
              <a:prstGeom prst="rect">
                <a:avLst/>
              </a:prstGeom>
              <a:blipFill rotWithShape="1">
                <a:blip r:embed="rId6">
                  <a:alphaModFix/>
                </a:blip>
                <a:stretch>
                  <a:fillRect b="0" l="-606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1" name="Google Shape;851;p25"/>
              <p:cNvSpPr txBox="1"/>
              <p:nvPr/>
            </p:nvSpPr>
            <p:spPr>
              <a:xfrm>
                <a:off x="2700184" y="4757141"/>
                <a:ext cx="248510" cy="303197"/>
              </a:xfrm>
              <a:prstGeom prst="rect">
                <a:avLst/>
              </a:prstGeom>
              <a:blipFill rotWithShape="1">
                <a:blip r:embed="rId7">
                  <a:alphaModFix/>
                </a:blip>
                <a:stretch>
                  <a:fillRect b="-2498" l="-6060" r="-606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2" name="Google Shape;852;p25"/>
              <p:cNvSpPr txBox="1"/>
              <p:nvPr/>
            </p:nvSpPr>
            <p:spPr>
              <a:xfrm>
                <a:off x="5919204" y="3753985"/>
                <a:ext cx="171938" cy="303197"/>
              </a:xfrm>
              <a:prstGeom prst="rect">
                <a:avLst/>
              </a:prstGeom>
              <a:blipFill rotWithShape="1">
                <a:blip r:embed="rId8">
                  <a:alphaModFix/>
                </a:blip>
                <a:stretch>
                  <a:fillRect b="0" l="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3" name="Google Shape;853;p25"/>
              <p:cNvSpPr txBox="1"/>
              <p:nvPr/>
            </p:nvSpPr>
            <p:spPr>
              <a:xfrm>
                <a:off x="4327654" y="3758703"/>
                <a:ext cx="280960" cy="303197"/>
              </a:xfrm>
              <a:prstGeom prst="rect">
                <a:avLst/>
              </a:prstGeom>
              <a:blipFill rotWithShape="1">
                <a:blip r:embed="rId9">
                  <a:alphaModFix/>
                </a:blip>
                <a:stretch>
                  <a:fillRect b="-2498" l="-54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4" name="Google Shape;854;p25"/>
              <p:cNvSpPr txBox="1"/>
              <p:nvPr/>
            </p:nvSpPr>
            <p:spPr>
              <a:xfrm>
                <a:off x="4327654" y="4145338"/>
                <a:ext cx="280960" cy="303197"/>
              </a:xfrm>
              <a:prstGeom prst="rect">
                <a:avLst/>
              </a:prstGeom>
              <a:blipFill rotWithShape="1">
                <a:blip r:embed="rId10">
                  <a:alphaModFix/>
                </a:blip>
                <a:stretch>
                  <a:fillRect b="0" l="-5404" r="-810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5" name="Google Shape;855;p25"/>
              <p:cNvSpPr txBox="1"/>
              <p:nvPr/>
            </p:nvSpPr>
            <p:spPr>
              <a:xfrm>
                <a:off x="3475248" y="4004322"/>
                <a:ext cx="248510" cy="79589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6" name="Google Shape;856;p25"/>
              <p:cNvSpPr txBox="1"/>
              <p:nvPr/>
            </p:nvSpPr>
            <p:spPr>
              <a:xfrm>
                <a:off x="4327654" y="3519100"/>
                <a:ext cx="280960" cy="303197"/>
              </a:xfrm>
              <a:prstGeom prst="rect">
                <a:avLst/>
              </a:prstGeom>
              <a:blipFill rotWithShape="1">
                <a:blip r:embed="rId12">
                  <a:alphaModFix/>
                </a:blip>
                <a:stretch>
                  <a:fillRect b="-2498" l="-54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57" name="Google Shape;857;p25"/>
              <p:cNvSpPr txBox="1"/>
              <p:nvPr/>
            </p:nvSpPr>
            <p:spPr>
              <a:xfrm>
                <a:off x="4327654" y="3307613"/>
                <a:ext cx="280960" cy="303197"/>
              </a:xfrm>
              <a:prstGeom prst="rect">
                <a:avLst/>
              </a:prstGeom>
              <a:blipFill rotWithShape="1">
                <a:blip r:embed="rId13">
                  <a:alphaModFix/>
                </a:blip>
                <a:stretch>
                  <a:fillRect b="-2498" l="-5404" r="-270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858" name="Google Shape;858;p25"/>
            <p:cNvSpPr txBox="1"/>
            <p:nvPr/>
          </p:nvSpPr>
          <p:spPr>
            <a:xfrm>
              <a:off x="4902313" y="5760986"/>
              <a:ext cx="4332276" cy="200055"/>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859" name="Google Shape;859;p25"/>
            <p:cNvGrpSpPr/>
            <p:nvPr/>
          </p:nvGrpSpPr>
          <p:grpSpPr>
            <a:xfrm>
              <a:off x="6424539" y="3710121"/>
              <a:ext cx="1683404" cy="1817331"/>
              <a:chOff x="1387016" y="2871809"/>
              <a:chExt cx="1683404" cy="1817331"/>
            </a:xfrm>
          </p:grpSpPr>
          <p:cxnSp>
            <p:nvCxnSpPr>
              <p:cNvPr id="860" name="Google Shape;860;p25"/>
              <p:cNvCxnSpPr/>
              <p:nvPr/>
            </p:nvCxnSpPr>
            <p:spPr>
              <a:xfrm>
                <a:off x="1387016" y="3933056"/>
                <a:ext cx="1368152" cy="0"/>
              </a:xfrm>
              <a:prstGeom prst="straightConnector1">
                <a:avLst/>
              </a:prstGeom>
              <a:noFill/>
              <a:ln cap="flat" cmpd="sng" w="12700">
                <a:solidFill>
                  <a:schemeClr val="dk1"/>
                </a:solidFill>
                <a:prstDash val="solid"/>
                <a:miter lim="800000"/>
                <a:headEnd len="sm" w="sm" type="none"/>
                <a:tailEnd len="med" w="med" type="triangle"/>
              </a:ln>
            </p:spPr>
          </p:cxnSp>
          <p:cxnSp>
            <p:nvCxnSpPr>
              <p:cNvPr id="861" name="Google Shape;861;p25"/>
              <p:cNvCxnSpPr/>
              <p:nvPr/>
            </p:nvCxnSpPr>
            <p:spPr>
              <a:xfrm rot="10800000">
                <a:off x="2035088" y="3068960"/>
                <a:ext cx="0" cy="1620180"/>
              </a:xfrm>
              <a:prstGeom prst="straightConnector1">
                <a:avLst/>
              </a:prstGeom>
              <a:noFill/>
              <a:ln cap="flat" cmpd="sng" w="12700">
                <a:solidFill>
                  <a:schemeClr val="dk1"/>
                </a:solidFill>
                <a:prstDash val="solid"/>
                <a:miter lim="800000"/>
                <a:headEnd len="sm" w="sm" type="none"/>
                <a:tailEnd len="med" w="med" type="triangle"/>
              </a:ln>
            </p:spPr>
          </p:cxnSp>
          <p:cxnSp>
            <p:nvCxnSpPr>
              <p:cNvPr id="862" name="Google Shape;862;p25"/>
              <p:cNvCxnSpPr/>
              <p:nvPr/>
            </p:nvCxnSpPr>
            <p:spPr>
              <a:xfrm rot="10800000">
                <a:off x="2035088" y="3429000"/>
                <a:ext cx="0" cy="972108"/>
              </a:xfrm>
              <a:prstGeom prst="straightConnector1">
                <a:avLst/>
              </a:prstGeom>
              <a:noFill/>
              <a:ln cap="flat" cmpd="sng" w="28575">
                <a:solidFill>
                  <a:schemeClr val="dk1"/>
                </a:solidFill>
                <a:prstDash val="solid"/>
                <a:miter lim="800000"/>
                <a:headEnd len="sm" w="sm" type="none"/>
                <a:tailEnd len="sm" w="sm" type="none"/>
              </a:ln>
            </p:spPr>
          </p:cxnSp>
          <p:cxnSp>
            <p:nvCxnSpPr>
              <p:cNvPr id="863" name="Google Shape;863;p25"/>
              <p:cNvCxnSpPr/>
              <p:nvPr/>
            </p:nvCxnSpPr>
            <p:spPr>
              <a:xfrm rot="10800000">
                <a:off x="1495028" y="4390948"/>
                <a:ext cx="540060" cy="0"/>
              </a:xfrm>
              <a:prstGeom prst="straightConnector1">
                <a:avLst/>
              </a:prstGeom>
              <a:noFill/>
              <a:ln cap="flat" cmpd="sng" w="28575">
                <a:solidFill>
                  <a:schemeClr val="dk1"/>
                </a:solidFill>
                <a:prstDash val="solid"/>
                <a:miter lim="800000"/>
                <a:headEnd len="sm" w="sm" type="none"/>
                <a:tailEnd len="sm" w="sm" type="none"/>
              </a:ln>
            </p:spPr>
          </p:cxnSp>
          <p:cxnSp>
            <p:nvCxnSpPr>
              <p:cNvPr id="864" name="Google Shape;864;p25"/>
              <p:cNvCxnSpPr/>
              <p:nvPr/>
            </p:nvCxnSpPr>
            <p:spPr>
              <a:xfrm rot="10800000">
                <a:off x="2035088" y="3439160"/>
                <a:ext cx="540060" cy="0"/>
              </a:xfrm>
              <a:prstGeom prst="straightConnector1">
                <a:avLst/>
              </a:prstGeom>
              <a:noFill/>
              <a:ln cap="flat" cmpd="sng" w="28575">
                <a:solidFill>
                  <a:schemeClr val="dk1"/>
                </a:solidFill>
                <a:prstDash val="solid"/>
                <a:miter lim="800000"/>
                <a:headEnd len="sm" w="sm" type="none"/>
                <a:tailEnd len="sm" w="sm" type="none"/>
              </a:ln>
            </p:spPr>
          </p:cxnSp>
          <p:sp>
            <p:nvSpPr>
              <p:cNvPr id="865" name="Google Shape;865;p25"/>
              <p:cNvSpPr txBox="1"/>
              <p:nvPr/>
            </p:nvSpPr>
            <p:spPr>
              <a:xfrm>
                <a:off x="1714083" y="3328972"/>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866" name="Google Shape;866;p25"/>
              <p:cNvSpPr txBox="1"/>
              <p:nvPr/>
            </p:nvSpPr>
            <p:spPr>
              <a:xfrm>
                <a:off x="2040000" y="4288353"/>
                <a:ext cx="302609"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-1</a:t>
                </a:r>
                <a:endParaRPr sz="1300">
                  <a:solidFill>
                    <a:srgbClr val="262626"/>
                  </a:solidFill>
                  <a:latin typeface="Arial"/>
                  <a:ea typeface="Arial"/>
                  <a:cs typeface="Arial"/>
                  <a:sym typeface="Arial"/>
                </a:endParaRPr>
              </a:p>
            </p:txBody>
          </p:sp>
          <p:sp>
            <p:nvSpPr>
              <p:cNvPr id="867" name="Google Shape;867;p25"/>
              <p:cNvSpPr txBox="1"/>
              <p:nvPr/>
            </p:nvSpPr>
            <p:spPr>
              <a:xfrm>
                <a:off x="1719835" y="2871809"/>
                <a:ext cx="648071" cy="200055"/>
              </a:xfrm>
              <a:prstGeom prst="rect">
                <a:avLst/>
              </a:prstGeom>
              <a:blipFill rotWithShape="1">
                <a:blip r:embed="rId15">
                  <a:alphaModFix/>
                </a:blip>
                <a:stretch>
                  <a:fillRect b="-312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8" name="Google Shape;868;p25"/>
              <p:cNvSpPr txBox="1"/>
              <p:nvPr/>
            </p:nvSpPr>
            <p:spPr>
              <a:xfrm>
                <a:off x="2791173" y="3833028"/>
                <a:ext cx="279247" cy="200055"/>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869" name="Google Shape;869;p25"/>
            <p:cNvSpPr txBox="1"/>
            <p:nvPr/>
          </p:nvSpPr>
          <p:spPr>
            <a:xfrm>
              <a:off x="4048097" y="6087530"/>
              <a:ext cx="235352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Mechanism of a perceptron</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grpSp>
        <p:nvGrpSpPr>
          <p:cNvPr id="875" name="Google Shape;875;p26"/>
          <p:cNvGrpSpPr/>
          <p:nvPr/>
        </p:nvGrpSpPr>
        <p:grpSpPr>
          <a:xfrm>
            <a:off x="912071" y="2611856"/>
            <a:ext cx="7967452" cy="3425997"/>
            <a:chOff x="912071" y="2611856"/>
            <a:chExt cx="7967452" cy="3425997"/>
          </a:xfrm>
        </p:grpSpPr>
        <p:sp>
          <p:nvSpPr>
            <p:cNvPr id="876" name="Google Shape;876;p26"/>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877" name="Google Shape;877;p26"/>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878" name="Google Shape;878;p26"/>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grpSp>
        <p:nvGrpSpPr>
          <p:cNvPr id="884" name="Google Shape;884;p27"/>
          <p:cNvGrpSpPr/>
          <p:nvPr/>
        </p:nvGrpSpPr>
        <p:grpSpPr>
          <a:xfrm>
            <a:off x="450000" y="450000"/>
            <a:ext cx="9018000" cy="276999"/>
            <a:chOff x="450000" y="450000"/>
            <a:chExt cx="9018000" cy="276999"/>
          </a:xfrm>
        </p:grpSpPr>
        <p:sp>
          <p:nvSpPr>
            <p:cNvPr id="885" name="Google Shape;885;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886" name="Google Shape;886;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887" name="Google Shape;887;p27"/>
          <p:cNvSpPr/>
          <p:nvPr/>
        </p:nvSpPr>
        <p:spPr>
          <a:xfrm>
            <a:off x="702940" y="2204864"/>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Linear classification is impossible, and a certain amount of errors occur.</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75% accuracy is the limit in the XOR function.</a:t>
            </a:r>
            <a:endParaRPr sz="1300">
              <a:solidFill>
                <a:srgbClr val="262626"/>
              </a:solidFill>
              <a:latin typeface="Arial"/>
              <a:ea typeface="Arial"/>
              <a:cs typeface="Arial"/>
              <a:sym typeface="Arial"/>
            </a:endParaRPr>
          </a:p>
        </p:txBody>
      </p:sp>
      <p:sp>
        <p:nvSpPr>
          <p:cNvPr id="888" name="Google Shape;888;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Understand Multilayer Perceptron with Excel</a:t>
            </a:r>
            <a:endParaRPr/>
          </a:p>
        </p:txBody>
      </p:sp>
      <p:grpSp>
        <p:nvGrpSpPr>
          <p:cNvPr id="889" name="Google Shape;889;p27"/>
          <p:cNvGrpSpPr/>
          <p:nvPr/>
        </p:nvGrpSpPr>
        <p:grpSpPr>
          <a:xfrm>
            <a:off x="559817" y="1902381"/>
            <a:ext cx="8783192" cy="215444"/>
            <a:chOff x="559817" y="2136914"/>
            <a:chExt cx="8783192" cy="215444"/>
          </a:xfrm>
        </p:grpSpPr>
        <p:sp>
          <p:nvSpPr>
            <p:cNvPr id="890" name="Google Shape;890;p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1" name="Google Shape;891;p2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 cannot compute the XOR function.</a:t>
              </a:r>
              <a:endParaRPr/>
            </a:p>
          </p:txBody>
        </p:sp>
      </p:grpSp>
      <p:grpSp>
        <p:nvGrpSpPr>
          <p:cNvPr id="892" name="Google Shape;892;p27"/>
          <p:cNvGrpSpPr/>
          <p:nvPr/>
        </p:nvGrpSpPr>
        <p:grpSpPr>
          <a:xfrm>
            <a:off x="595809" y="2996952"/>
            <a:ext cx="8820099" cy="2667638"/>
            <a:chOff x="595809" y="2919424"/>
            <a:chExt cx="8820099" cy="2667638"/>
          </a:xfrm>
        </p:grpSpPr>
        <p:grpSp>
          <p:nvGrpSpPr>
            <p:cNvPr id="893" name="Google Shape;893;p27"/>
            <p:cNvGrpSpPr/>
            <p:nvPr/>
          </p:nvGrpSpPr>
          <p:grpSpPr>
            <a:xfrm>
              <a:off x="712182" y="3436495"/>
              <a:ext cx="8624247" cy="2026850"/>
              <a:chOff x="712182" y="3067351"/>
              <a:chExt cx="8624247" cy="2026850"/>
            </a:xfrm>
          </p:grpSpPr>
          <p:pic>
            <p:nvPicPr>
              <p:cNvPr id="894" name="Google Shape;894;p27"/>
              <p:cNvPicPr preferRelativeResize="0"/>
              <p:nvPr/>
            </p:nvPicPr>
            <p:blipFill rotWithShape="1">
              <a:blip r:embed="rId3">
                <a:alphaModFix/>
              </a:blip>
              <a:srcRect b="25047" l="0" r="0" t="0"/>
              <a:stretch/>
            </p:blipFill>
            <p:spPr>
              <a:xfrm>
                <a:off x="774190" y="3067351"/>
                <a:ext cx="8562239" cy="1734462"/>
              </a:xfrm>
              <a:prstGeom prst="rect">
                <a:avLst/>
              </a:prstGeom>
              <a:noFill/>
              <a:ln>
                <a:noFill/>
              </a:ln>
            </p:spPr>
          </p:pic>
          <p:sp>
            <p:nvSpPr>
              <p:cNvPr id="895" name="Google Shape;895;p27"/>
              <p:cNvSpPr txBox="1"/>
              <p:nvPr/>
            </p:nvSpPr>
            <p:spPr>
              <a:xfrm>
                <a:off x="712182" y="4801813"/>
                <a:ext cx="1771639"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(a) Linearly separable</a:t>
                </a:r>
                <a:endParaRPr sz="1300">
                  <a:solidFill>
                    <a:schemeClr val="dk1"/>
                  </a:solidFill>
                  <a:latin typeface="Arial"/>
                  <a:ea typeface="Arial"/>
                  <a:cs typeface="Arial"/>
                  <a:sym typeface="Arial"/>
                </a:endParaRPr>
              </a:p>
            </p:txBody>
          </p:sp>
          <p:sp>
            <p:nvSpPr>
              <p:cNvPr id="896" name="Google Shape;896;p27"/>
              <p:cNvSpPr txBox="1"/>
              <p:nvPr/>
            </p:nvSpPr>
            <p:spPr>
              <a:xfrm>
                <a:off x="4735388" y="4801813"/>
                <a:ext cx="1915909"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(b) Linearly inseparable</a:t>
                </a:r>
                <a:endParaRPr sz="1300">
                  <a:solidFill>
                    <a:schemeClr val="dk1"/>
                  </a:solidFill>
                  <a:latin typeface="Arial"/>
                  <a:ea typeface="Arial"/>
                  <a:cs typeface="Arial"/>
                  <a:sym typeface="Arial"/>
                </a:endParaRPr>
              </a:p>
            </p:txBody>
          </p:sp>
          <p:sp>
            <p:nvSpPr>
              <p:cNvPr id="897" name="Google Shape;897;p27"/>
              <p:cNvSpPr txBox="1"/>
              <p:nvPr/>
            </p:nvSpPr>
            <p:spPr>
              <a:xfrm>
                <a:off x="1305766" y="3158120"/>
                <a:ext cx="402674"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OR</a:t>
                </a:r>
                <a:endParaRPr b="1" sz="1300">
                  <a:solidFill>
                    <a:schemeClr val="dk1"/>
                  </a:solidFill>
                  <a:latin typeface="Arial"/>
                  <a:ea typeface="Arial"/>
                  <a:cs typeface="Arial"/>
                  <a:sym typeface="Arial"/>
                </a:endParaRPr>
              </a:p>
            </p:txBody>
          </p:sp>
          <p:sp>
            <p:nvSpPr>
              <p:cNvPr id="898" name="Google Shape;898;p27"/>
              <p:cNvSpPr txBox="1"/>
              <p:nvPr/>
            </p:nvSpPr>
            <p:spPr>
              <a:xfrm>
                <a:off x="5191281" y="3158120"/>
                <a:ext cx="502061"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XOR</a:t>
                </a:r>
                <a:endParaRPr b="1" sz="1300">
                  <a:solidFill>
                    <a:schemeClr val="dk1"/>
                  </a:solidFill>
                  <a:latin typeface="Arial"/>
                  <a:ea typeface="Arial"/>
                  <a:cs typeface="Arial"/>
                  <a:sym typeface="Arial"/>
                </a:endParaRPr>
              </a:p>
            </p:txBody>
          </p:sp>
        </p:grpSp>
        <p:sp>
          <p:nvSpPr>
            <p:cNvPr id="899" name="Google Shape;899;p27"/>
            <p:cNvSpPr/>
            <p:nvPr/>
          </p:nvSpPr>
          <p:spPr>
            <a:xfrm>
              <a:off x="595809" y="3065618"/>
              <a:ext cx="8820099" cy="2521444"/>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27"/>
            <p:cNvSpPr txBox="1"/>
            <p:nvPr/>
          </p:nvSpPr>
          <p:spPr>
            <a:xfrm>
              <a:off x="2762628" y="2919424"/>
              <a:ext cx="4379725"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Linearly separable case and linearly inseparable case</a:t>
              </a:r>
              <a:endParaRPr b="1" sz="1400">
                <a:solidFill>
                  <a:schemeClr val="dk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28"/>
          <p:cNvGrpSpPr/>
          <p:nvPr/>
        </p:nvGrpSpPr>
        <p:grpSpPr>
          <a:xfrm>
            <a:off x="559817" y="1428745"/>
            <a:ext cx="8783192" cy="215444"/>
            <a:chOff x="559817" y="2136914"/>
            <a:chExt cx="8783192" cy="215444"/>
          </a:xfrm>
        </p:grpSpPr>
        <p:sp>
          <p:nvSpPr>
            <p:cNvPr id="907" name="Google Shape;907;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8" name="Google Shape;908;p2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Multilayer Perceptron</a:t>
              </a:r>
              <a:endParaRPr/>
            </a:p>
          </p:txBody>
        </p:sp>
      </p:grpSp>
      <p:grpSp>
        <p:nvGrpSpPr>
          <p:cNvPr id="909" name="Google Shape;909;p28"/>
          <p:cNvGrpSpPr/>
          <p:nvPr/>
        </p:nvGrpSpPr>
        <p:grpSpPr>
          <a:xfrm>
            <a:off x="450000" y="450000"/>
            <a:ext cx="9018000" cy="276999"/>
            <a:chOff x="450000" y="450000"/>
            <a:chExt cx="9018000" cy="276999"/>
          </a:xfrm>
        </p:grpSpPr>
        <p:sp>
          <p:nvSpPr>
            <p:cNvPr id="910" name="Google Shape;910;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11" name="Google Shape;911;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912" name="Google Shape;912;p28"/>
          <p:cNvSpPr/>
          <p:nvPr/>
        </p:nvSpPr>
        <p:spPr>
          <a:xfrm>
            <a:off x="623108" y="2348880"/>
            <a:ext cx="8844891" cy="2376264"/>
          </a:xfrm>
          <a:prstGeom prst="rect">
            <a:avLst/>
          </a:prstGeom>
          <a:solidFill>
            <a:srgbClr val="F2F2F2"/>
          </a:solidFill>
          <a:ln>
            <a:noFill/>
          </a:ln>
        </p:spPr>
        <p:txBody>
          <a:bodyPr anchorCtr="0" anchor="ctr" bIns="45700" lIns="72000" spcFirstLastPara="1" rIns="180000" wrap="square" tIns="45700">
            <a:noAutofit/>
          </a:bodyPr>
          <a:lstStyle/>
          <a:p>
            <a:pPr indent="-179388" lvl="0" marL="357188" marR="0" rtl="0" algn="l">
              <a:lnSpc>
                <a:spcPct val="150000"/>
              </a:lnSpc>
              <a:spcBef>
                <a:spcPts val="0"/>
              </a:spcBef>
              <a:spcAft>
                <a:spcPts val="0"/>
              </a:spcAft>
              <a:buClr>
                <a:srgbClr val="1429A0"/>
              </a:buClr>
              <a:buSzPts val="1300"/>
              <a:buFont typeface="Arial"/>
              <a:buChar char="•"/>
            </a:pPr>
            <a:r>
              <a:rPr lang="en-US" sz="1300">
                <a:solidFill>
                  <a:schemeClr val="dk1"/>
                </a:solidFill>
                <a:latin typeface="Arial"/>
                <a:ea typeface="Arial"/>
                <a:cs typeface="Arial"/>
                <a:sym typeface="Arial"/>
              </a:rPr>
              <a:t>This was claimed by Marvin Minsky, an MIT professor who was the pioneer of the AI field, in his book &lt;Perceptrons&gt;, published in 1969.</a:t>
            </a:r>
            <a:endParaRPr/>
          </a:p>
          <a:p>
            <a:pPr indent="-266700" lvl="1" marL="623888" marR="0" rtl="0" algn="l">
              <a:lnSpc>
                <a:spcPct val="150000"/>
              </a:lnSpc>
              <a:spcBef>
                <a:spcPts val="1000"/>
              </a:spcBef>
              <a:spcAft>
                <a:spcPts val="0"/>
              </a:spcAft>
              <a:buClr>
                <a:srgbClr val="1429A0"/>
              </a:buClr>
              <a:buSzPts val="1300"/>
              <a:buFont typeface="Noto Sans Symbols"/>
              <a:buChar char="🡪"/>
            </a:pPr>
            <a:r>
              <a:rPr b="0" i="0" lang="en-US" sz="1300" u="none" cap="none" strike="noStrike">
                <a:solidFill>
                  <a:schemeClr val="dk1"/>
                </a:solidFill>
                <a:latin typeface="Arial"/>
                <a:ea typeface="Arial"/>
                <a:cs typeface="Arial"/>
                <a:sym typeface="Arial"/>
              </a:rPr>
              <a:t>People realized that emulating the diagram of ‘neuron 🡪 neural network 🡪 intelligence’ through the diagram of ‘perceptron 🡪 artificial neural network 🡪 artificial intelligence’ was not an easy task.</a:t>
            </a:r>
            <a:endParaRPr b="0" i="0" sz="1300" u="none" cap="none" strike="noStrike">
              <a:solidFill>
                <a:schemeClr val="dk1"/>
              </a:solidFill>
              <a:latin typeface="Arial"/>
              <a:ea typeface="Arial"/>
              <a:cs typeface="Arial"/>
              <a:sym typeface="Arial"/>
            </a:endParaRPr>
          </a:p>
          <a:p>
            <a:pPr indent="0" lvl="0" marL="357188" marR="0" rtl="0" algn="l">
              <a:lnSpc>
                <a:spcPct val="150000"/>
              </a:lnSpc>
              <a:spcBef>
                <a:spcPts val="1000"/>
              </a:spcBef>
              <a:spcAft>
                <a:spcPts val="0"/>
              </a:spcAft>
              <a:buNone/>
            </a:pPr>
            <a:r>
              <a:rPr lang="en-US" sz="1300">
                <a:solidFill>
                  <a:schemeClr val="dk1"/>
                </a:solidFill>
                <a:latin typeface="Arial"/>
                <a:ea typeface="Arial"/>
                <a:cs typeface="Arial"/>
                <a:sym typeface="Arial"/>
              </a:rPr>
              <a:t>After this publication, research on AI took a downturn.</a:t>
            </a:r>
            <a:endParaRPr sz="1300">
              <a:solidFill>
                <a:schemeClr val="dk1"/>
              </a:solidFill>
              <a:latin typeface="Arial"/>
              <a:ea typeface="Arial"/>
              <a:cs typeface="Arial"/>
              <a:sym typeface="Arial"/>
            </a:endParaRPr>
          </a:p>
          <a:p>
            <a:pPr indent="0" lvl="0" marL="357188" marR="0" rtl="0" algn="l">
              <a:lnSpc>
                <a:spcPct val="150000"/>
              </a:lnSpc>
              <a:spcBef>
                <a:spcPts val="1000"/>
              </a:spcBef>
              <a:spcAft>
                <a:spcPts val="0"/>
              </a:spcAft>
              <a:buNone/>
            </a:pPr>
            <a:r>
              <a:rPr lang="en-US" sz="1300">
                <a:solidFill>
                  <a:schemeClr val="dk1"/>
                </a:solidFill>
                <a:latin typeface="Arial"/>
                <a:ea typeface="Arial"/>
                <a:cs typeface="Arial"/>
                <a:sym typeface="Arial"/>
              </a:rPr>
              <a:t>After 10 years, this problem was solved by a ‘multilayer’ perceptron.</a:t>
            </a:r>
            <a:endParaRPr/>
          </a:p>
        </p:txBody>
      </p:sp>
      <p:sp>
        <p:nvSpPr>
          <p:cNvPr id="913" name="Google Shape;913;p28"/>
          <p:cNvSpPr/>
          <p:nvPr/>
        </p:nvSpPr>
        <p:spPr>
          <a:xfrm>
            <a:off x="702940" y="1687754"/>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XOR, the inputs are not linearly separable.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could not solve a simple problem like XOR.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29"/>
          <p:cNvGrpSpPr/>
          <p:nvPr/>
        </p:nvGrpSpPr>
        <p:grpSpPr>
          <a:xfrm>
            <a:off x="450000" y="450000"/>
            <a:ext cx="9018000" cy="276999"/>
            <a:chOff x="450000" y="450000"/>
            <a:chExt cx="9018000" cy="276999"/>
          </a:xfrm>
        </p:grpSpPr>
        <p:sp>
          <p:nvSpPr>
            <p:cNvPr id="920" name="Google Shape;920;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21" name="Google Shape;921;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922" name="Google Shape;922;p29"/>
          <p:cNvSpPr/>
          <p:nvPr/>
        </p:nvSpPr>
        <p:spPr>
          <a:xfrm>
            <a:off x="559817" y="1440115"/>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3" name="Google Shape;923;p29"/>
          <p:cNvSpPr/>
          <p:nvPr/>
        </p:nvSpPr>
        <p:spPr>
          <a:xfrm>
            <a:off x="712182" y="1428745"/>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Multilayer Perceptron</a:t>
            </a:r>
            <a:endParaRPr/>
          </a:p>
        </p:txBody>
      </p:sp>
      <p:sp>
        <p:nvSpPr>
          <p:cNvPr id="924" name="Google Shape;924;p29"/>
          <p:cNvSpPr/>
          <p:nvPr/>
        </p:nvSpPr>
        <p:spPr>
          <a:xfrm>
            <a:off x="702940" y="1687754"/>
            <a:ext cx="8632825"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What are the ways you can separate the inputs that are not linearly separable?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the inputs can be separated in a non-linear form.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Second, a two-dimensional figure on a plane could be modified into a three-dimensional figure to enable separation.</a:t>
            </a:r>
            <a:endParaRPr sz="1300">
              <a:solidFill>
                <a:srgbClr val="26262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p:nvPr/>
        </p:nvSpPr>
        <p:spPr>
          <a:xfrm>
            <a:off x="710975" y="1619179"/>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Build and train the deep neural networks.</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Optimize the deep learning neural networks preventing the overfitting and vanishing gradient problems.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Gain proficiency with deep learning libraries such as TensorFlow and Keras.  </a:t>
            </a:r>
            <a:endParaRPr/>
          </a:p>
        </p:txBody>
      </p:sp>
      <p:grpSp>
        <p:nvGrpSpPr>
          <p:cNvPr id="172" name="Google Shape;172;p3"/>
          <p:cNvGrpSpPr/>
          <p:nvPr/>
        </p:nvGrpSpPr>
        <p:grpSpPr>
          <a:xfrm>
            <a:off x="441605" y="1288351"/>
            <a:ext cx="8899428" cy="233692"/>
            <a:chOff x="441747" y="1714333"/>
            <a:chExt cx="8902281" cy="233767"/>
          </a:xfrm>
        </p:grpSpPr>
        <p:sp>
          <p:nvSpPr>
            <p:cNvPr id="173" name="Google Shape;17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Chapter objectives</a:t>
              </a:r>
              <a:endParaRPr/>
            </a:p>
          </p:txBody>
        </p:sp>
        <p:sp>
          <p:nvSpPr>
            <p:cNvPr id="174" name="Google Shape;17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75" name="Google Shape;175;p3"/>
          <p:cNvGrpSpPr/>
          <p:nvPr/>
        </p:nvGrpSpPr>
        <p:grpSpPr>
          <a:xfrm>
            <a:off x="449856" y="2980199"/>
            <a:ext cx="8899428" cy="233692"/>
            <a:chOff x="441747" y="1714333"/>
            <a:chExt cx="8902281" cy="233767"/>
          </a:xfrm>
        </p:grpSpPr>
        <p:sp>
          <p:nvSpPr>
            <p:cNvPr id="176" name="Google Shape;176;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Chapter contents</a:t>
              </a:r>
              <a:endParaRPr/>
            </a:p>
          </p:txBody>
        </p:sp>
        <p:sp>
          <p:nvSpPr>
            <p:cNvPr id="177" name="Google Shape;177;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78" name="Google Shape;178;p3"/>
          <p:cNvSpPr/>
          <p:nvPr/>
        </p:nvSpPr>
        <p:spPr>
          <a:xfrm>
            <a:off x="710974" y="3284984"/>
            <a:ext cx="8630058" cy="1111457"/>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1. Basics of Neural Network</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2. Basics of TensorFlow</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3. Deep Learning Methods with TensorFlow and Keras </a:t>
            </a:r>
            <a:endParaRPr/>
          </a:p>
        </p:txBody>
      </p:sp>
      <p:grpSp>
        <p:nvGrpSpPr>
          <p:cNvPr id="179" name="Google Shape;179;p3"/>
          <p:cNvGrpSpPr/>
          <p:nvPr/>
        </p:nvGrpSpPr>
        <p:grpSpPr>
          <a:xfrm>
            <a:off x="449856" y="450955"/>
            <a:ext cx="8999458" cy="369214"/>
            <a:chOff x="450000" y="450000"/>
            <a:chExt cx="9002343" cy="369332"/>
          </a:xfrm>
        </p:grpSpPr>
        <p:sp>
          <p:nvSpPr>
            <p:cNvPr id="180" name="Google Shape;180;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399">
                  <a:solidFill>
                    <a:srgbClr val="002F8E"/>
                  </a:solidFill>
                  <a:latin typeface="Arial"/>
                  <a:ea typeface="Arial"/>
                  <a:cs typeface="Arial"/>
                  <a:sym typeface="Arial"/>
                </a:rPr>
                <a:t>Chapter Description</a:t>
              </a:r>
              <a:endParaRPr/>
            </a:p>
          </p:txBody>
        </p:sp>
        <p:cxnSp>
          <p:nvCxnSpPr>
            <p:cNvPr id="181" name="Google Shape;181;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grpSp>
        <p:nvGrpSpPr>
          <p:cNvPr id="930" name="Google Shape;930;p30"/>
          <p:cNvGrpSpPr/>
          <p:nvPr/>
        </p:nvGrpSpPr>
        <p:grpSpPr>
          <a:xfrm>
            <a:off x="559817" y="1428745"/>
            <a:ext cx="8783192" cy="215444"/>
            <a:chOff x="559817" y="2136914"/>
            <a:chExt cx="8783192" cy="215444"/>
          </a:xfrm>
        </p:grpSpPr>
        <p:sp>
          <p:nvSpPr>
            <p:cNvPr id="931" name="Google Shape;931;p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2" name="Google Shape;932;p3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sp>
        <p:nvSpPr>
          <p:cNvPr id="933" name="Google Shape;933;p30"/>
          <p:cNvSpPr/>
          <p:nvPr/>
        </p:nvSpPr>
        <p:spPr>
          <a:xfrm>
            <a:off x="702940" y="1700808"/>
            <a:ext cx="8632825" cy="33616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Artificial Intelligence scientists had to overcome the XOR problem to develop an artificial neural network.</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An innovative idea provided hints for the solution.</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 had to bend the plane!</a:t>
            </a:r>
            <a:endParaRPr sz="1300">
              <a:solidFill>
                <a:srgbClr val="262626"/>
              </a:solidFill>
              <a:latin typeface="Arial"/>
              <a:ea typeface="Arial"/>
              <a:cs typeface="Arial"/>
              <a:sym typeface="Arial"/>
            </a:endParaRPr>
          </a:p>
        </p:txBody>
      </p:sp>
      <p:pic>
        <p:nvPicPr>
          <p:cNvPr id="934" name="Google Shape;934;p30"/>
          <p:cNvPicPr preferRelativeResize="0"/>
          <p:nvPr/>
        </p:nvPicPr>
        <p:blipFill rotWithShape="1">
          <a:blip r:embed="rId3">
            <a:alphaModFix/>
          </a:blip>
          <a:srcRect b="0" l="0" r="0" t="0"/>
          <a:stretch/>
        </p:blipFill>
        <p:spPr>
          <a:xfrm>
            <a:off x="1495028" y="2564904"/>
            <a:ext cx="6948772" cy="1903299"/>
          </a:xfrm>
          <a:prstGeom prst="rect">
            <a:avLst/>
          </a:prstGeom>
          <a:noFill/>
          <a:ln>
            <a:noFill/>
          </a:ln>
        </p:spPr>
      </p:pic>
      <p:grpSp>
        <p:nvGrpSpPr>
          <p:cNvPr id="935" name="Google Shape;935;p30"/>
          <p:cNvGrpSpPr/>
          <p:nvPr/>
        </p:nvGrpSpPr>
        <p:grpSpPr>
          <a:xfrm>
            <a:off x="450000" y="450000"/>
            <a:ext cx="9018000" cy="276999"/>
            <a:chOff x="450000" y="450000"/>
            <a:chExt cx="9018000" cy="276999"/>
          </a:xfrm>
        </p:grpSpPr>
        <p:sp>
          <p:nvSpPr>
            <p:cNvPr id="936" name="Google Shape;936;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37" name="Google Shape;937;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p31"/>
          <p:cNvGrpSpPr/>
          <p:nvPr/>
        </p:nvGrpSpPr>
        <p:grpSpPr>
          <a:xfrm>
            <a:off x="559817" y="1428745"/>
            <a:ext cx="8783192" cy="215444"/>
            <a:chOff x="559817" y="2136914"/>
            <a:chExt cx="8783192" cy="215444"/>
          </a:xfrm>
        </p:grpSpPr>
        <p:sp>
          <p:nvSpPr>
            <p:cNvPr id="944" name="Google Shape;944;p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5" name="Google Shape;945;p3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sp>
        <p:nvSpPr>
          <p:cNvPr id="946" name="Google Shape;946;p31"/>
          <p:cNvSpPr/>
          <p:nvPr/>
        </p:nvSpPr>
        <p:spPr>
          <a:xfrm>
            <a:off x="702940" y="1700808"/>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Modify the coordinate plane itself. </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To solve the XOR, you need to run two perceptrons simultaneously. </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To make this possible, a hidden layer is necessary.</a:t>
            </a:r>
            <a:endParaRPr sz="1300">
              <a:solidFill>
                <a:srgbClr val="262626"/>
              </a:solidFill>
              <a:latin typeface="Arial"/>
              <a:ea typeface="Arial"/>
              <a:cs typeface="Arial"/>
              <a:sym typeface="Arial"/>
            </a:endParaRPr>
          </a:p>
        </p:txBody>
      </p:sp>
      <p:grpSp>
        <p:nvGrpSpPr>
          <p:cNvPr id="947" name="Google Shape;947;p31"/>
          <p:cNvGrpSpPr/>
          <p:nvPr/>
        </p:nvGrpSpPr>
        <p:grpSpPr>
          <a:xfrm>
            <a:off x="450000" y="450000"/>
            <a:ext cx="9018000" cy="276999"/>
            <a:chOff x="450000" y="450000"/>
            <a:chExt cx="9018000" cy="276999"/>
          </a:xfrm>
        </p:grpSpPr>
        <p:sp>
          <p:nvSpPr>
            <p:cNvPr id="948" name="Google Shape;948;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49" name="Google Shape;949;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950" name="Google Shape;950;p31"/>
          <p:cNvGrpSpPr/>
          <p:nvPr/>
        </p:nvGrpSpPr>
        <p:grpSpPr>
          <a:xfrm>
            <a:off x="595809" y="2780928"/>
            <a:ext cx="8820099" cy="2925402"/>
            <a:chOff x="595809" y="2667180"/>
            <a:chExt cx="8820099" cy="2925402"/>
          </a:xfrm>
        </p:grpSpPr>
        <p:pic>
          <p:nvPicPr>
            <p:cNvPr id="951" name="Google Shape;951;p31"/>
            <p:cNvPicPr preferRelativeResize="0"/>
            <p:nvPr/>
          </p:nvPicPr>
          <p:blipFill rotWithShape="1">
            <a:blip r:embed="rId3">
              <a:alphaModFix/>
            </a:blip>
            <a:srcRect b="0" l="0" r="0" t="0"/>
            <a:stretch/>
          </p:blipFill>
          <p:spPr>
            <a:xfrm>
              <a:off x="1668799" y="2924944"/>
              <a:ext cx="6347627" cy="2593743"/>
            </a:xfrm>
            <a:prstGeom prst="rect">
              <a:avLst/>
            </a:prstGeom>
            <a:noFill/>
            <a:ln>
              <a:noFill/>
            </a:ln>
          </p:spPr>
        </p:pic>
        <p:sp>
          <p:nvSpPr>
            <p:cNvPr id="952" name="Google Shape;952;p31"/>
            <p:cNvSpPr txBox="1"/>
            <p:nvPr/>
          </p:nvSpPr>
          <p:spPr>
            <a:xfrm>
              <a:off x="1996083" y="3003049"/>
              <a:ext cx="1238352" cy="3693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Perceptron</a:t>
              </a:r>
              <a:endParaRPr b="1" sz="1400">
                <a:solidFill>
                  <a:srgbClr val="1429A0"/>
                </a:solidFill>
                <a:latin typeface="Arial"/>
                <a:ea typeface="Arial"/>
                <a:cs typeface="Arial"/>
                <a:sym typeface="Arial"/>
              </a:endParaRPr>
            </a:p>
          </p:txBody>
        </p:sp>
        <p:sp>
          <p:nvSpPr>
            <p:cNvPr id="953" name="Google Shape;953;p31"/>
            <p:cNvSpPr txBox="1"/>
            <p:nvPr/>
          </p:nvSpPr>
          <p:spPr>
            <a:xfrm>
              <a:off x="1567036" y="5027695"/>
              <a:ext cx="663964" cy="3385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Input</a:t>
              </a:r>
              <a:endParaRPr b="0" sz="1400">
                <a:solidFill>
                  <a:schemeClr val="dk1"/>
                </a:solidFill>
                <a:latin typeface="Arial"/>
                <a:ea typeface="Arial"/>
                <a:cs typeface="Arial"/>
                <a:sym typeface="Arial"/>
              </a:endParaRPr>
            </a:p>
          </p:txBody>
        </p:sp>
        <p:sp>
          <p:nvSpPr>
            <p:cNvPr id="954" name="Google Shape;954;p31"/>
            <p:cNvSpPr txBox="1"/>
            <p:nvPr/>
          </p:nvSpPr>
          <p:spPr>
            <a:xfrm>
              <a:off x="2935188" y="4430579"/>
              <a:ext cx="747319" cy="4850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Output</a:t>
              </a:r>
              <a:endParaRPr b="0" sz="1400">
                <a:solidFill>
                  <a:schemeClr val="dk1"/>
                </a:solidFill>
                <a:latin typeface="Arial"/>
                <a:ea typeface="Arial"/>
                <a:cs typeface="Arial"/>
                <a:sym typeface="Arial"/>
              </a:endParaRPr>
            </a:p>
          </p:txBody>
        </p:sp>
        <p:sp>
          <p:nvSpPr>
            <p:cNvPr id="955" name="Google Shape;955;p31"/>
            <p:cNvSpPr txBox="1"/>
            <p:nvPr/>
          </p:nvSpPr>
          <p:spPr>
            <a:xfrm>
              <a:off x="5326167" y="3015513"/>
              <a:ext cx="2178802" cy="3385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Multilayer Perceptron</a:t>
              </a:r>
              <a:endParaRPr b="1" sz="1400">
                <a:solidFill>
                  <a:srgbClr val="1429A0"/>
                </a:solidFill>
                <a:latin typeface="Arial"/>
                <a:ea typeface="Arial"/>
                <a:cs typeface="Arial"/>
                <a:sym typeface="Arial"/>
              </a:endParaRPr>
            </a:p>
          </p:txBody>
        </p:sp>
        <p:sp>
          <p:nvSpPr>
            <p:cNvPr id="956" name="Google Shape;956;p31"/>
            <p:cNvSpPr txBox="1"/>
            <p:nvPr/>
          </p:nvSpPr>
          <p:spPr>
            <a:xfrm>
              <a:off x="5819091" y="5175542"/>
              <a:ext cx="1192954" cy="307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Hidden layer</a:t>
              </a:r>
              <a:endParaRPr b="0" sz="1400">
                <a:solidFill>
                  <a:schemeClr val="dk1"/>
                </a:solidFill>
                <a:latin typeface="Arial"/>
                <a:ea typeface="Arial"/>
                <a:cs typeface="Arial"/>
                <a:sym typeface="Arial"/>
              </a:endParaRPr>
            </a:p>
          </p:txBody>
        </p:sp>
        <p:sp>
          <p:nvSpPr>
            <p:cNvPr id="957" name="Google Shape;957;p31"/>
            <p:cNvSpPr txBox="1"/>
            <p:nvPr/>
          </p:nvSpPr>
          <p:spPr>
            <a:xfrm>
              <a:off x="7111652" y="5174108"/>
              <a:ext cx="1188146" cy="307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Output layer</a:t>
              </a:r>
              <a:endParaRPr b="0" sz="1400">
                <a:solidFill>
                  <a:schemeClr val="dk1"/>
                </a:solidFill>
                <a:latin typeface="Arial"/>
                <a:ea typeface="Arial"/>
                <a:cs typeface="Arial"/>
                <a:sym typeface="Arial"/>
              </a:endParaRPr>
            </a:p>
          </p:txBody>
        </p:sp>
        <p:sp>
          <p:nvSpPr>
            <p:cNvPr id="958" name="Google Shape;958;p31"/>
            <p:cNvSpPr txBox="1"/>
            <p:nvPr/>
          </p:nvSpPr>
          <p:spPr>
            <a:xfrm>
              <a:off x="4581907" y="5180730"/>
              <a:ext cx="1043876" cy="307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400">
                  <a:solidFill>
                    <a:schemeClr val="dk1"/>
                  </a:solidFill>
                  <a:latin typeface="Arial"/>
                  <a:ea typeface="Arial"/>
                  <a:cs typeface="Arial"/>
                  <a:sym typeface="Arial"/>
                </a:rPr>
                <a:t>Input layer</a:t>
              </a:r>
              <a:endParaRPr b="0" sz="1400">
                <a:solidFill>
                  <a:schemeClr val="dk1"/>
                </a:solidFill>
                <a:latin typeface="Arial"/>
                <a:ea typeface="Arial"/>
                <a:cs typeface="Arial"/>
                <a:sym typeface="Arial"/>
              </a:endParaRPr>
            </a:p>
          </p:txBody>
        </p:sp>
        <p:sp>
          <p:nvSpPr>
            <p:cNvPr id="959" name="Google Shape;959;p31"/>
            <p:cNvSpPr/>
            <p:nvPr/>
          </p:nvSpPr>
          <p:spPr>
            <a:xfrm>
              <a:off x="595809" y="2818151"/>
              <a:ext cx="8820099" cy="2774431"/>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0" name="Google Shape;960;p31"/>
            <p:cNvSpPr txBox="1"/>
            <p:nvPr/>
          </p:nvSpPr>
          <p:spPr>
            <a:xfrm>
              <a:off x="3311583" y="2667180"/>
              <a:ext cx="306205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Perceptron to Multilayer Perceptron</a:t>
              </a:r>
              <a:endParaRPr b="1" sz="14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32"/>
          <p:cNvGrpSpPr/>
          <p:nvPr/>
        </p:nvGrpSpPr>
        <p:grpSpPr>
          <a:xfrm>
            <a:off x="559817" y="1428745"/>
            <a:ext cx="8783192" cy="215444"/>
            <a:chOff x="559817" y="2136914"/>
            <a:chExt cx="8783192" cy="215444"/>
          </a:xfrm>
        </p:grpSpPr>
        <p:sp>
          <p:nvSpPr>
            <p:cNvPr id="967" name="Google Shape;967;p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68" name="Google Shape;968;p3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grpSp>
        <p:nvGrpSpPr>
          <p:cNvPr id="969" name="Google Shape;969;p32"/>
          <p:cNvGrpSpPr/>
          <p:nvPr/>
        </p:nvGrpSpPr>
        <p:grpSpPr>
          <a:xfrm>
            <a:off x="450000" y="450000"/>
            <a:ext cx="9018000" cy="276999"/>
            <a:chOff x="450000" y="450000"/>
            <a:chExt cx="9018000" cy="276999"/>
          </a:xfrm>
        </p:grpSpPr>
        <p:sp>
          <p:nvSpPr>
            <p:cNvPr id="970" name="Google Shape;970;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71" name="Google Shape;971;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972" name="Google Shape;972;p32"/>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you divide the plane into sections of blue and red with regard to the inputs, no line can separate the two. However, if a hidden layer warps the plane, the curve line separating the two sections becomes a straight line. </a:t>
            </a:r>
            <a:endParaRPr sz="1300">
              <a:solidFill>
                <a:srgbClr val="262626"/>
              </a:solidFill>
              <a:latin typeface="Arial"/>
              <a:ea typeface="Arial"/>
              <a:cs typeface="Arial"/>
              <a:sym typeface="Arial"/>
            </a:endParaRPr>
          </a:p>
        </p:txBody>
      </p:sp>
      <p:grpSp>
        <p:nvGrpSpPr>
          <p:cNvPr id="973" name="Google Shape;973;p32"/>
          <p:cNvGrpSpPr/>
          <p:nvPr/>
        </p:nvGrpSpPr>
        <p:grpSpPr>
          <a:xfrm>
            <a:off x="595809" y="2473151"/>
            <a:ext cx="8820099" cy="3208121"/>
            <a:chOff x="595809" y="2473151"/>
            <a:chExt cx="8820099" cy="3208121"/>
          </a:xfrm>
        </p:grpSpPr>
        <p:grpSp>
          <p:nvGrpSpPr>
            <p:cNvPr id="974" name="Google Shape;974;p32"/>
            <p:cNvGrpSpPr/>
            <p:nvPr/>
          </p:nvGrpSpPr>
          <p:grpSpPr>
            <a:xfrm>
              <a:off x="1070175" y="2835971"/>
              <a:ext cx="8265590" cy="2660259"/>
              <a:chOff x="984950" y="2564905"/>
              <a:chExt cx="8265590" cy="2660259"/>
            </a:xfrm>
          </p:grpSpPr>
          <p:pic>
            <p:nvPicPr>
              <p:cNvPr id="975" name="Google Shape;975;p32"/>
              <p:cNvPicPr preferRelativeResize="0"/>
              <p:nvPr/>
            </p:nvPicPr>
            <p:blipFill rotWithShape="1">
              <a:blip r:embed="rId3">
                <a:alphaModFix/>
              </a:blip>
              <a:srcRect b="25574" l="0" r="0" t="0"/>
              <a:stretch/>
            </p:blipFill>
            <p:spPr>
              <a:xfrm>
                <a:off x="984950" y="2564905"/>
                <a:ext cx="8265590" cy="2164492"/>
              </a:xfrm>
              <a:prstGeom prst="rect">
                <a:avLst/>
              </a:prstGeom>
              <a:noFill/>
              <a:ln>
                <a:noFill/>
              </a:ln>
            </p:spPr>
          </p:pic>
          <p:cxnSp>
            <p:nvCxnSpPr>
              <p:cNvPr id="976" name="Google Shape;976;p32"/>
              <p:cNvCxnSpPr/>
              <p:nvPr/>
            </p:nvCxnSpPr>
            <p:spPr>
              <a:xfrm flipH="1">
                <a:off x="3726489" y="2780928"/>
                <a:ext cx="2232248" cy="1800200"/>
              </a:xfrm>
              <a:prstGeom prst="straightConnector1">
                <a:avLst/>
              </a:prstGeom>
              <a:noFill/>
              <a:ln cap="flat" cmpd="sng" w="19050">
                <a:solidFill>
                  <a:schemeClr val="accent6"/>
                </a:solidFill>
                <a:prstDash val="solid"/>
                <a:miter lim="800000"/>
                <a:headEnd len="sm" w="sm" type="none"/>
                <a:tailEnd len="sm" w="sm" type="none"/>
              </a:ln>
            </p:spPr>
          </p:cxnSp>
          <p:sp>
            <p:nvSpPr>
              <p:cNvPr id="977" name="Google Shape;977;p32"/>
              <p:cNvSpPr txBox="1"/>
              <p:nvPr/>
            </p:nvSpPr>
            <p:spPr>
              <a:xfrm>
                <a:off x="1746918" y="4729397"/>
                <a:ext cx="663964" cy="4957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Input</a:t>
                </a:r>
                <a:endParaRPr/>
              </a:p>
              <a:p>
                <a:pPr indent="0" lvl="0" marL="0" marR="0" rtl="0" algn="ctr">
                  <a:spcBef>
                    <a:spcPts val="0"/>
                  </a:spcBef>
                  <a:spcAft>
                    <a:spcPts val="0"/>
                  </a:spcAft>
                  <a:buNone/>
                </a:pPr>
                <a:r>
                  <a:rPr b="0" lang="en-US" sz="1400">
                    <a:solidFill>
                      <a:schemeClr val="dk1"/>
                    </a:solidFill>
                    <a:latin typeface="Arial"/>
                    <a:ea typeface="Arial"/>
                    <a:cs typeface="Arial"/>
                    <a:sym typeface="Arial"/>
                  </a:rPr>
                  <a:t>(2)</a:t>
                </a:r>
                <a:endParaRPr b="0" sz="1400">
                  <a:solidFill>
                    <a:schemeClr val="dk1"/>
                  </a:solidFill>
                  <a:latin typeface="Arial"/>
                  <a:ea typeface="Arial"/>
                  <a:cs typeface="Arial"/>
                  <a:sym typeface="Arial"/>
                </a:endParaRPr>
              </a:p>
            </p:txBody>
          </p:sp>
          <p:sp>
            <p:nvSpPr>
              <p:cNvPr id="978" name="Google Shape;978;p32"/>
              <p:cNvSpPr txBox="1"/>
              <p:nvPr/>
            </p:nvSpPr>
            <p:spPr>
              <a:xfrm>
                <a:off x="4501564" y="4729396"/>
                <a:ext cx="1052062" cy="4957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hidden</a:t>
                </a:r>
                <a:endParaRPr/>
              </a:p>
              <a:p>
                <a:pPr indent="0" lvl="0" marL="0" marR="0" rtl="0" algn="ctr">
                  <a:spcBef>
                    <a:spcPts val="0"/>
                  </a:spcBef>
                  <a:spcAft>
                    <a:spcPts val="0"/>
                  </a:spcAft>
                  <a:buNone/>
                </a:pPr>
                <a:r>
                  <a:rPr b="0" lang="en-US" sz="1400">
                    <a:solidFill>
                      <a:schemeClr val="dk1"/>
                    </a:solidFill>
                    <a:latin typeface="Arial"/>
                    <a:ea typeface="Arial"/>
                    <a:cs typeface="Arial"/>
                    <a:sym typeface="Arial"/>
                  </a:rPr>
                  <a:t>(2 sigmoid)</a:t>
                </a:r>
                <a:endParaRPr b="0" sz="1400">
                  <a:solidFill>
                    <a:schemeClr val="dk1"/>
                  </a:solidFill>
                  <a:latin typeface="Arial"/>
                  <a:ea typeface="Arial"/>
                  <a:cs typeface="Arial"/>
                  <a:sym typeface="Arial"/>
                </a:endParaRPr>
              </a:p>
            </p:txBody>
          </p:sp>
          <p:sp>
            <p:nvSpPr>
              <p:cNvPr id="979" name="Google Shape;979;p32"/>
              <p:cNvSpPr txBox="1"/>
              <p:nvPr/>
            </p:nvSpPr>
            <p:spPr>
              <a:xfrm>
                <a:off x="7399684" y="4729396"/>
                <a:ext cx="1052062" cy="4957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output</a:t>
                </a:r>
                <a:endParaRPr/>
              </a:p>
              <a:p>
                <a:pPr indent="0" lvl="0" marL="0" marR="0" rtl="0" algn="ctr">
                  <a:spcBef>
                    <a:spcPts val="0"/>
                  </a:spcBef>
                  <a:spcAft>
                    <a:spcPts val="0"/>
                  </a:spcAft>
                  <a:buNone/>
                </a:pPr>
                <a:r>
                  <a:rPr b="0" lang="en-US" sz="1400">
                    <a:solidFill>
                      <a:schemeClr val="dk1"/>
                    </a:solidFill>
                    <a:latin typeface="Arial"/>
                    <a:ea typeface="Arial"/>
                    <a:cs typeface="Arial"/>
                    <a:sym typeface="Arial"/>
                  </a:rPr>
                  <a:t>(1 sigmoid)</a:t>
                </a:r>
                <a:endParaRPr b="0" sz="1400">
                  <a:solidFill>
                    <a:schemeClr val="dk1"/>
                  </a:solidFill>
                  <a:latin typeface="Arial"/>
                  <a:ea typeface="Arial"/>
                  <a:cs typeface="Arial"/>
                  <a:sym typeface="Arial"/>
                </a:endParaRPr>
              </a:p>
            </p:txBody>
          </p:sp>
        </p:grpSp>
        <p:sp>
          <p:nvSpPr>
            <p:cNvPr id="980" name="Google Shape;980;p32"/>
            <p:cNvSpPr/>
            <p:nvPr/>
          </p:nvSpPr>
          <p:spPr>
            <a:xfrm>
              <a:off x="595809" y="2624122"/>
              <a:ext cx="8820099" cy="305715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32"/>
            <p:cNvSpPr txBox="1"/>
            <p:nvPr/>
          </p:nvSpPr>
          <p:spPr>
            <a:xfrm>
              <a:off x="3311583" y="2473151"/>
              <a:ext cx="306205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Perceptron to Multilayer Perceptron</a:t>
              </a:r>
              <a:endParaRPr b="1" sz="1400">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grpSp>
        <p:nvGrpSpPr>
          <p:cNvPr id="987" name="Google Shape;987;p33"/>
          <p:cNvGrpSpPr/>
          <p:nvPr/>
        </p:nvGrpSpPr>
        <p:grpSpPr>
          <a:xfrm>
            <a:off x="559817" y="1428745"/>
            <a:ext cx="8783192" cy="215444"/>
            <a:chOff x="559817" y="2136914"/>
            <a:chExt cx="8783192" cy="215444"/>
          </a:xfrm>
        </p:grpSpPr>
        <p:sp>
          <p:nvSpPr>
            <p:cNvPr id="988" name="Google Shape;988;p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9" name="Google Shape;989;p3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 </a:t>
              </a:r>
              <a:endParaRPr/>
            </a:p>
          </p:txBody>
        </p:sp>
      </p:grpSp>
      <p:grpSp>
        <p:nvGrpSpPr>
          <p:cNvPr id="990" name="Google Shape;990;p33"/>
          <p:cNvGrpSpPr/>
          <p:nvPr/>
        </p:nvGrpSpPr>
        <p:grpSpPr>
          <a:xfrm>
            <a:off x="450000" y="450000"/>
            <a:ext cx="9018000" cy="276999"/>
            <a:chOff x="450000" y="450000"/>
            <a:chExt cx="9018000" cy="276999"/>
          </a:xfrm>
        </p:grpSpPr>
        <p:sp>
          <p:nvSpPr>
            <p:cNvPr id="991" name="Google Shape;991;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992" name="Google Shape;992;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993" name="Google Shape;993;p33"/>
          <p:cNvSpPr/>
          <p:nvPr/>
        </p:nvSpPr>
        <p:spPr>
          <a:xfrm>
            <a:off x="702939" y="1806769"/>
            <a:ext cx="8641085" cy="80435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33"/>
          <p:cNvSpPr/>
          <p:nvPr/>
        </p:nvSpPr>
        <p:spPr>
          <a:xfrm>
            <a:off x="882961" y="1896651"/>
            <a:ext cx="7884876" cy="67888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Solving the XOR with 2 perceptrons</a:t>
            </a:r>
            <a:endParaRPr sz="14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perceptron ① and perceptron ② are both +1, the unit is ● . If not, ◻︎.</a:t>
            </a:r>
            <a:endParaRPr/>
          </a:p>
        </p:txBody>
      </p:sp>
      <p:sp>
        <p:nvSpPr>
          <p:cNvPr id="995" name="Google Shape;995;p33"/>
          <p:cNvSpPr txBox="1"/>
          <p:nvPr/>
        </p:nvSpPr>
        <p:spPr>
          <a:xfrm>
            <a:off x="3666977" y="5402008"/>
            <a:ext cx="248978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Solution for the XOR problem</a:t>
            </a:r>
            <a:endParaRPr/>
          </a:p>
        </p:txBody>
      </p:sp>
      <p:grpSp>
        <p:nvGrpSpPr>
          <p:cNvPr id="996" name="Google Shape;996;p33"/>
          <p:cNvGrpSpPr/>
          <p:nvPr/>
        </p:nvGrpSpPr>
        <p:grpSpPr>
          <a:xfrm>
            <a:off x="704095" y="2797519"/>
            <a:ext cx="8459784" cy="2366235"/>
            <a:chOff x="704095" y="2682945"/>
            <a:chExt cx="8459784" cy="2366235"/>
          </a:xfrm>
        </p:grpSpPr>
        <p:sp>
          <p:nvSpPr>
            <p:cNvPr id="997" name="Google Shape;997;p33"/>
            <p:cNvSpPr txBox="1"/>
            <p:nvPr/>
          </p:nvSpPr>
          <p:spPr>
            <a:xfrm>
              <a:off x="1321158" y="4649070"/>
              <a:ext cx="2151128" cy="400110"/>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Separating the plane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by two perceptrons</a:t>
              </a:r>
              <a:endParaRPr sz="1300">
                <a:solidFill>
                  <a:srgbClr val="262626"/>
                </a:solidFill>
                <a:latin typeface="Arial"/>
                <a:ea typeface="Arial"/>
                <a:cs typeface="Arial"/>
                <a:sym typeface="Arial"/>
              </a:endParaRPr>
            </a:p>
          </p:txBody>
        </p:sp>
        <p:grpSp>
          <p:nvGrpSpPr>
            <p:cNvPr id="998" name="Google Shape;998;p33"/>
            <p:cNvGrpSpPr/>
            <p:nvPr/>
          </p:nvGrpSpPr>
          <p:grpSpPr>
            <a:xfrm>
              <a:off x="3596760" y="3200729"/>
              <a:ext cx="2805554" cy="1294984"/>
              <a:chOff x="2181580" y="2967843"/>
              <a:chExt cx="4027226" cy="1858882"/>
            </a:xfrm>
          </p:grpSpPr>
          <p:grpSp>
            <p:nvGrpSpPr>
              <p:cNvPr id="999" name="Google Shape;999;p33"/>
              <p:cNvGrpSpPr/>
              <p:nvPr/>
            </p:nvGrpSpPr>
            <p:grpSpPr>
              <a:xfrm>
                <a:off x="3038693" y="3031740"/>
                <a:ext cx="2844316" cy="1730353"/>
                <a:chOff x="954968" y="3031740"/>
                <a:chExt cx="2844316" cy="1730353"/>
              </a:xfrm>
            </p:grpSpPr>
            <p:cxnSp>
              <p:nvCxnSpPr>
                <p:cNvPr id="1000" name="Google Shape;1000;p33"/>
                <p:cNvCxnSpPr/>
                <p:nvPr/>
              </p:nvCxnSpPr>
              <p:spPr>
                <a:xfrm>
                  <a:off x="954968" y="3908994"/>
                  <a:ext cx="2844316" cy="0"/>
                </a:xfrm>
                <a:prstGeom prst="straightConnector1">
                  <a:avLst/>
                </a:prstGeom>
                <a:noFill/>
                <a:ln cap="flat" cmpd="sng" w="12700">
                  <a:solidFill>
                    <a:schemeClr val="dk1"/>
                  </a:solidFill>
                  <a:prstDash val="solid"/>
                  <a:miter lim="800000"/>
                  <a:headEnd len="sm" w="sm" type="none"/>
                  <a:tailEnd len="sm" w="sm" type="none"/>
                </a:ln>
              </p:spPr>
            </p:cxnSp>
            <p:cxnSp>
              <p:nvCxnSpPr>
                <p:cNvPr id="1001" name="Google Shape;1001;p33"/>
                <p:cNvCxnSpPr>
                  <a:stCxn id="1002" idx="2"/>
                </p:cNvCxnSpPr>
                <p:nvPr/>
              </p:nvCxnSpPr>
              <p:spPr>
                <a:xfrm rot="10800000">
                  <a:off x="954992" y="3121740"/>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1003" name="Google Shape;1003;p33"/>
                <p:cNvCxnSpPr>
                  <a:stCxn id="1004" idx="2"/>
                </p:cNvCxnSpPr>
                <p:nvPr/>
              </p:nvCxnSpPr>
              <p:spPr>
                <a:xfrm rot="10800000">
                  <a:off x="954992" y="4672094"/>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1005" name="Google Shape;1005;p33"/>
                <p:cNvCxnSpPr>
                  <a:stCxn id="1002" idx="6"/>
                  <a:endCxn id="1006" idx="2"/>
                </p:cNvCxnSpPr>
                <p:nvPr/>
              </p:nvCxnSpPr>
              <p:spPr>
                <a:xfrm>
                  <a:off x="1586791" y="3121740"/>
                  <a:ext cx="1422600" cy="787200"/>
                </a:xfrm>
                <a:prstGeom prst="straightConnector1">
                  <a:avLst/>
                </a:prstGeom>
                <a:noFill/>
                <a:ln cap="flat" cmpd="sng" w="12700">
                  <a:solidFill>
                    <a:schemeClr val="dk1"/>
                  </a:solidFill>
                  <a:prstDash val="solid"/>
                  <a:miter lim="800000"/>
                  <a:headEnd len="sm" w="sm" type="none"/>
                  <a:tailEnd len="sm" w="sm" type="none"/>
                </a:ln>
              </p:spPr>
            </p:cxnSp>
            <p:cxnSp>
              <p:nvCxnSpPr>
                <p:cNvPr id="1007" name="Google Shape;1007;p33"/>
                <p:cNvCxnSpPr>
                  <a:stCxn id="1004" idx="6"/>
                  <a:endCxn id="1006" idx="2"/>
                </p:cNvCxnSpPr>
                <p:nvPr/>
              </p:nvCxnSpPr>
              <p:spPr>
                <a:xfrm flipH="1" rot="10800000">
                  <a:off x="1586791" y="3908894"/>
                  <a:ext cx="1422600" cy="763200"/>
                </a:xfrm>
                <a:prstGeom prst="straightConnector1">
                  <a:avLst/>
                </a:prstGeom>
                <a:noFill/>
                <a:ln cap="flat" cmpd="sng" w="12700">
                  <a:solidFill>
                    <a:schemeClr val="dk1"/>
                  </a:solidFill>
                  <a:prstDash val="solid"/>
                  <a:miter lim="800000"/>
                  <a:headEnd len="sm" w="sm" type="none"/>
                  <a:tailEnd len="sm" w="sm" type="none"/>
                </a:ln>
              </p:spPr>
            </p:cxnSp>
            <p:sp>
              <p:nvSpPr>
                <p:cNvPr id="1002" name="Google Shape;1002;p33"/>
                <p:cNvSpPr/>
                <p:nvPr/>
              </p:nvSpPr>
              <p:spPr>
                <a:xfrm>
                  <a:off x="1406792" y="3031740"/>
                  <a:ext cx="179999" cy="179999"/>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33"/>
                <p:cNvSpPr/>
                <p:nvPr/>
              </p:nvSpPr>
              <p:spPr>
                <a:xfrm>
                  <a:off x="1406792" y="3818994"/>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33"/>
                <p:cNvSpPr/>
                <p:nvPr/>
              </p:nvSpPr>
              <p:spPr>
                <a:xfrm>
                  <a:off x="1406792" y="4582094"/>
                  <a:ext cx="179999" cy="179999"/>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33"/>
                <p:cNvSpPr/>
                <p:nvPr/>
              </p:nvSpPr>
              <p:spPr>
                <a:xfrm>
                  <a:off x="3009483" y="3746994"/>
                  <a:ext cx="324000" cy="324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09" name="Google Shape;1009;p33"/>
              <p:cNvSpPr txBox="1"/>
              <p:nvPr/>
            </p:nvSpPr>
            <p:spPr>
              <a:xfrm>
                <a:off x="2181580" y="2967843"/>
                <a:ext cx="767115" cy="309259"/>
              </a:xfrm>
              <a:prstGeom prst="rect">
                <a:avLst/>
              </a:prstGeom>
              <a:blipFill rotWithShape="1">
                <a:blip r:embed="rId3">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0" name="Google Shape;1010;p33"/>
              <p:cNvSpPr txBox="1"/>
              <p:nvPr/>
            </p:nvSpPr>
            <p:spPr>
              <a:xfrm>
                <a:off x="2439989" y="3750953"/>
                <a:ext cx="508704" cy="30925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1" name="Google Shape;1011;p33"/>
              <p:cNvSpPr txBox="1"/>
              <p:nvPr/>
            </p:nvSpPr>
            <p:spPr>
              <a:xfrm>
                <a:off x="2439989" y="4517466"/>
                <a:ext cx="508704" cy="309259"/>
              </a:xfrm>
              <a:prstGeom prst="rect">
                <a:avLst/>
              </a:prstGeom>
              <a:blipFill rotWithShape="1">
                <a:blip r:embed="rId5">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2" name="Google Shape;1012;p33"/>
              <p:cNvSpPr txBox="1"/>
              <p:nvPr/>
            </p:nvSpPr>
            <p:spPr>
              <a:xfrm>
                <a:off x="5919203" y="3750953"/>
                <a:ext cx="289603" cy="30925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3" name="Google Shape;1013;p33"/>
              <p:cNvSpPr txBox="1"/>
              <p:nvPr/>
            </p:nvSpPr>
            <p:spPr>
              <a:xfrm>
                <a:off x="4145490" y="333832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1014" name="Google Shape;1014;p33"/>
              <p:cNvSpPr txBox="1"/>
              <p:nvPr/>
            </p:nvSpPr>
            <p:spPr>
              <a:xfrm>
                <a:off x="4145490" y="3755964"/>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015" name="Google Shape;1015;p33"/>
              <p:cNvSpPr txBox="1"/>
              <p:nvPr/>
            </p:nvSpPr>
            <p:spPr>
              <a:xfrm>
                <a:off x="4145490" y="420737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sp>
          <p:nvSpPr>
            <p:cNvPr id="1016" name="Google Shape;1016;p33"/>
            <p:cNvSpPr txBox="1"/>
            <p:nvPr/>
          </p:nvSpPr>
          <p:spPr>
            <a:xfrm>
              <a:off x="5512107" y="4648101"/>
              <a:ext cx="1444306"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Two perceptrons</a:t>
              </a:r>
              <a:endParaRPr sz="1300">
                <a:solidFill>
                  <a:srgbClr val="262626"/>
                </a:solidFill>
                <a:latin typeface="Arial"/>
                <a:ea typeface="Arial"/>
                <a:cs typeface="Arial"/>
                <a:sym typeface="Arial"/>
              </a:endParaRPr>
            </a:p>
          </p:txBody>
        </p:sp>
        <p:grpSp>
          <p:nvGrpSpPr>
            <p:cNvPr id="1017" name="Google Shape;1017;p33"/>
            <p:cNvGrpSpPr/>
            <p:nvPr/>
          </p:nvGrpSpPr>
          <p:grpSpPr>
            <a:xfrm>
              <a:off x="6402315" y="3200729"/>
              <a:ext cx="2761564" cy="1294984"/>
              <a:chOff x="2181580" y="2967843"/>
              <a:chExt cx="3964081" cy="1858882"/>
            </a:xfrm>
          </p:grpSpPr>
          <p:grpSp>
            <p:nvGrpSpPr>
              <p:cNvPr id="1018" name="Google Shape;1018;p33"/>
              <p:cNvGrpSpPr/>
              <p:nvPr/>
            </p:nvGrpSpPr>
            <p:grpSpPr>
              <a:xfrm>
                <a:off x="3038693" y="3031740"/>
                <a:ext cx="2844316" cy="1730353"/>
                <a:chOff x="954968" y="3031740"/>
                <a:chExt cx="2844316" cy="1730353"/>
              </a:xfrm>
            </p:grpSpPr>
            <p:cxnSp>
              <p:nvCxnSpPr>
                <p:cNvPr id="1019" name="Google Shape;1019;p33"/>
                <p:cNvCxnSpPr/>
                <p:nvPr/>
              </p:nvCxnSpPr>
              <p:spPr>
                <a:xfrm>
                  <a:off x="954968" y="3908994"/>
                  <a:ext cx="2844316" cy="0"/>
                </a:xfrm>
                <a:prstGeom prst="straightConnector1">
                  <a:avLst/>
                </a:prstGeom>
                <a:noFill/>
                <a:ln cap="flat" cmpd="sng" w="12700">
                  <a:solidFill>
                    <a:schemeClr val="dk1"/>
                  </a:solidFill>
                  <a:prstDash val="solid"/>
                  <a:miter lim="800000"/>
                  <a:headEnd len="sm" w="sm" type="none"/>
                  <a:tailEnd len="sm" w="sm" type="none"/>
                </a:ln>
              </p:spPr>
            </p:cxnSp>
            <p:cxnSp>
              <p:nvCxnSpPr>
                <p:cNvPr id="1020" name="Google Shape;1020;p33"/>
                <p:cNvCxnSpPr>
                  <a:stCxn id="1021" idx="2"/>
                </p:cNvCxnSpPr>
                <p:nvPr/>
              </p:nvCxnSpPr>
              <p:spPr>
                <a:xfrm rot="10800000">
                  <a:off x="954992" y="3121740"/>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1022" name="Google Shape;1022;p33"/>
                <p:cNvCxnSpPr>
                  <a:stCxn id="1023" idx="2"/>
                </p:cNvCxnSpPr>
                <p:nvPr/>
              </p:nvCxnSpPr>
              <p:spPr>
                <a:xfrm rot="10800000">
                  <a:off x="954992" y="4672094"/>
                  <a:ext cx="451800" cy="0"/>
                </a:xfrm>
                <a:prstGeom prst="straightConnector1">
                  <a:avLst/>
                </a:prstGeom>
                <a:noFill/>
                <a:ln cap="flat" cmpd="sng" w="12700">
                  <a:solidFill>
                    <a:schemeClr val="dk1"/>
                  </a:solidFill>
                  <a:prstDash val="solid"/>
                  <a:miter lim="800000"/>
                  <a:headEnd len="sm" w="sm" type="none"/>
                  <a:tailEnd len="sm" w="sm" type="none"/>
                </a:ln>
              </p:spPr>
            </p:cxnSp>
            <p:cxnSp>
              <p:nvCxnSpPr>
                <p:cNvPr id="1024" name="Google Shape;1024;p33"/>
                <p:cNvCxnSpPr>
                  <a:stCxn id="1021" idx="6"/>
                  <a:endCxn id="1025" idx="2"/>
                </p:cNvCxnSpPr>
                <p:nvPr/>
              </p:nvCxnSpPr>
              <p:spPr>
                <a:xfrm>
                  <a:off x="1586791" y="3121740"/>
                  <a:ext cx="1422600" cy="787200"/>
                </a:xfrm>
                <a:prstGeom prst="straightConnector1">
                  <a:avLst/>
                </a:prstGeom>
                <a:noFill/>
                <a:ln cap="flat" cmpd="sng" w="12700">
                  <a:solidFill>
                    <a:schemeClr val="dk1"/>
                  </a:solidFill>
                  <a:prstDash val="solid"/>
                  <a:miter lim="800000"/>
                  <a:headEnd len="sm" w="sm" type="none"/>
                  <a:tailEnd len="sm" w="sm" type="none"/>
                </a:ln>
              </p:spPr>
            </p:cxnSp>
            <p:cxnSp>
              <p:nvCxnSpPr>
                <p:cNvPr id="1026" name="Google Shape;1026;p33"/>
                <p:cNvCxnSpPr>
                  <a:stCxn id="1023" idx="6"/>
                  <a:endCxn id="1025" idx="2"/>
                </p:cNvCxnSpPr>
                <p:nvPr/>
              </p:nvCxnSpPr>
              <p:spPr>
                <a:xfrm flipH="1" rot="10800000">
                  <a:off x="1586791" y="3908894"/>
                  <a:ext cx="1422600" cy="763200"/>
                </a:xfrm>
                <a:prstGeom prst="straightConnector1">
                  <a:avLst/>
                </a:prstGeom>
                <a:noFill/>
                <a:ln cap="flat" cmpd="sng" w="12700">
                  <a:solidFill>
                    <a:schemeClr val="dk1"/>
                  </a:solidFill>
                  <a:prstDash val="solid"/>
                  <a:miter lim="800000"/>
                  <a:headEnd len="sm" w="sm" type="none"/>
                  <a:tailEnd len="sm" w="sm" type="none"/>
                </a:ln>
              </p:spPr>
            </p:cxnSp>
            <p:sp>
              <p:nvSpPr>
                <p:cNvPr id="1021" name="Google Shape;1021;p33"/>
                <p:cNvSpPr/>
                <p:nvPr/>
              </p:nvSpPr>
              <p:spPr>
                <a:xfrm>
                  <a:off x="1406792" y="3031740"/>
                  <a:ext cx="179999" cy="179999"/>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33"/>
                <p:cNvSpPr/>
                <p:nvPr/>
              </p:nvSpPr>
              <p:spPr>
                <a:xfrm>
                  <a:off x="1406792" y="3818994"/>
                  <a:ext cx="180000" cy="180000"/>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33"/>
                <p:cNvSpPr/>
                <p:nvPr/>
              </p:nvSpPr>
              <p:spPr>
                <a:xfrm>
                  <a:off x="1406792" y="4582094"/>
                  <a:ext cx="179999" cy="179999"/>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33"/>
                <p:cNvSpPr/>
                <p:nvPr/>
              </p:nvSpPr>
              <p:spPr>
                <a:xfrm>
                  <a:off x="3009483" y="3746994"/>
                  <a:ext cx="324000" cy="324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28" name="Google Shape;1028;p33"/>
              <p:cNvSpPr txBox="1"/>
              <p:nvPr/>
            </p:nvSpPr>
            <p:spPr>
              <a:xfrm>
                <a:off x="2181580" y="2967843"/>
                <a:ext cx="767115" cy="309259"/>
              </a:xfrm>
              <a:prstGeom prst="rect">
                <a:avLst/>
              </a:prstGeom>
              <a:blipFill rotWithShape="1">
                <a:blip r:embed="rId7">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29" name="Google Shape;1029;p33"/>
              <p:cNvSpPr txBox="1"/>
              <p:nvPr/>
            </p:nvSpPr>
            <p:spPr>
              <a:xfrm>
                <a:off x="2439989" y="3750953"/>
                <a:ext cx="508704" cy="30925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30" name="Google Shape;1030;p33"/>
              <p:cNvSpPr txBox="1"/>
              <p:nvPr/>
            </p:nvSpPr>
            <p:spPr>
              <a:xfrm>
                <a:off x="2439989" y="4517466"/>
                <a:ext cx="508704" cy="309259"/>
              </a:xfrm>
              <a:prstGeom prst="rect">
                <a:avLst/>
              </a:prstGeom>
              <a:blipFill rotWithShape="1">
                <a:blip r:embed="rId9">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31" name="Google Shape;1031;p33"/>
              <p:cNvSpPr txBox="1"/>
              <p:nvPr/>
            </p:nvSpPr>
            <p:spPr>
              <a:xfrm>
                <a:off x="5919203" y="3750953"/>
                <a:ext cx="226458" cy="309259"/>
              </a:xfrm>
              <a:prstGeom prst="rect">
                <a:avLst/>
              </a:prstGeom>
              <a:blipFill rotWithShape="1">
                <a:blip r:embed="rId10">
                  <a:alphaModFix/>
                </a:blip>
                <a:stretch>
                  <a:fillRect b="0" l="-769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32" name="Google Shape;1032;p33"/>
              <p:cNvSpPr txBox="1"/>
              <p:nvPr/>
            </p:nvSpPr>
            <p:spPr>
              <a:xfrm>
                <a:off x="4145490" y="333832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sz="1300">
                  <a:solidFill>
                    <a:srgbClr val="262626"/>
                  </a:solidFill>
                  <a:latin typeface="Arial"/>
                  <a:ea typeface="Arial"/>
                  <a:cs typeface="Arial"/>
                  <a:sym typeface="Arial"/>
                </a:endParaRPr>
              </a:p>
            </p:txBody>
          </p:sp>
          <p:sp>
            <p:nvSpPr>
              <p:cNvPr id="1033" name="Google Shape;1033;p33"/>
              <p:cNvSpPr txBox="1"/>
              <p:nvPr/>
            </p:nvSpPr>
            <p:spPr>
              <a:xfrm>
                <a:off x="4145490" y="3755964"/>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034" name="Google Shape;1034;p33"/>
              <p:cNvSpPr txBox="1"/>
              <p:nvPr/>
            </p:nvSpPr>
            <p:spPr>
              <a:xfrm>
                <a:off x="4145490" y="4207375"/>
                <a:ext cx="430674" cy="287169"/>
              </a:xfrm>
              <a:prstGeom prst="rect">
                <a:avLst/>
              </a:prstGeom>
              <a:solidFill>
                <a:schemeClr val="lt1"/>
              </a:solid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sp>
          <p:nvSpPr>
            <p:cNvPr id="1035" name="Google Shape;1035;p33"/>
            <p:cNvSpPr txBox="1"/>
            <p:nvPr/>
          </p:nvSpPr>
          <p:spPr>
            <a:xfrm>
              <a:off x="7263115" y="2808425"/>
              <a:ext cx="1014701"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②</a:t>
              </a:r>
              <a:endParaRPr sz="1300">
                <a:solidFill>
                  <a:srgbClr val="262626"/>
                </a:solidFill>
                <a:latin typeface="Arial"/>
                <a:ea typeface="Arial"/>
                <a:cs typeface="Arial"/>
                <a:sym typeface="Arial"/>
              </a:endParaRPr>
            </a:p>
          </p:txBody>
        </p:sp>
        <p:grpSp>
          <p:nvGrpSpPr>
            <p:cNvPr id="1036" name="Google Shape;1036;p33"/>
            <p:cNvGrpSpPr/>
            <p:nvPr/>
          </p:nvGrpSpPr>
          <p:grpSpPr>
            <a:xfrm>
              <a:off x="1686359" y="2682945"/>
              <a:ext cx="1932905" cy="1777343"/>
              <a:chOff x="1236267" y="2682945"/>
              <a:chExt cx="1932905" cy="1777343"/>
            </a:xfrm>
          </p:grpSpPr>
          <p:grpSp>
            <p:nvGrpSpPr>
              <p:cNvPr id="1037" name="Google Shape;1037;p33"/>
              <p:cNvGrpSpPr/>
              <p:nvPr/>
            </p:nvGrpSpPr>
            <p:grpSpPr>
              <a:xfrm>
                <a:off x="1236267" y="2682945"/>
                <a:ext cx="1932905" cy="1777343"/>
                <a:chOff x="1336802" y="4512140"/>
                <a:chExt cx="1431681" cy="1316458"/>
              </a:xfrm>
            </p:grpSpPr>
            <p:grpSp>
              <p:nvGrpSpPr>
                <p:cNvPr id="1038" name="Google Shape;1038;p33"/>
                <p:cNvGrpSpPr/>
                <p:nvPr/>
              </p:nvGrpSpPr>
              <p:grpSpPr>
                <a:xfrm>
                  <a:off x="1336802" y="4676598"/>
                  <a:ext cx="1152000" cy="1152000"/>
                  <a:chOff x="1336801" y="4708324"/>
                  <a:chExt cx="1542681" cy="1542682"/>
                </a:xfrm>
              </p:grpSpPr>
              <p:cxnSp>
                <p:nvCxnSpPr>
                  <p:cNvPr id="1039" name="Google Shape;1039;p33"/>
                  <p:cNvCxnSpPr/>
                  <p:nvPr/>
                </p:nvCxnSpPr>
                <p:spPr>
                  <a:xfrm>
                    <a:off x="1596901" y="4708324"/>
                    <a:ext cx="0" cy="1542682"/>
                  </a:xfrm>
                  <a:prstGeom prst="straightConnector1">
                    <a:avLst/>
                  </a:prstGeom>
                  <a:noFill/>
                  <a:ln cap="flat" cmpd="sng" w="12700">
                    <a:solidFill>
                      <a:schemeClr val="dk1"/>
                    </a:solidFill>
                    <a:prstDash val="solid"/>
                    <a:miter lim="800000"/>
                    <a:headEnd len="med" w="med" type="triangle"/>
                    <a:tailEnd len="sm" w="sm" type="none"/>
                  </a:ln>
                </p:spPr>
              </p:cxnSp>
              <p:cxnSp>
                <p:nvCxnSpPr>
                  <p:cNvPr id="1040" name="Google Shape;1040;p33"/>
                  <p:cNvCxnSpPr/>
                  <p:nvPr/>
                </p:nvCxnSpPr>
                <p:spPr>
                  <a:xfrm>
                    <a:off x="1336801" y="5930474"/>
                    <a:ext cx="1542681" cy="0"/>
                  </a:xfrm>
                  <a:prstGeom prst="straightConnector1">
                    <a:avLst/>
                  </a:prstGeom>
                  <a:noFill/>
                  <a:ln cap="flat" cmpd="sng" w="12700">
                    <a:solidFill>
                      <a:schemeClr val="dk1"/>
                    </a:solidFill>
                    <a:prstDash val="solid"/>
                    <a:miter lim="800000"/>
                    <a:headEnd len="sm" w="sm" type="none"/>
                    <a:tailEnd len="med" w="med" type="triangle"/>
                  </a:ln>
                </p:spPr>
              </p:cxnSp>
            </p:grpSp>
            <p:sp>
              <p:nvSpPr>
                <p:cNvPr id="1041" name="Google Shape;1041;p33"/>
                <p:cNvSpPr/>
                <p:nvPr/>
              </p:nvSpPr>
              <p:spPr>
                <a:xfrm>
                  <a:off x="1487281" y="5049696"/>
                  <a:ext cx="93327" cy="933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33"/>
                <p:cNvSpPr txBox="1"/>
                <p:nvPr/>
              </p:nvSpPr>
              <p:spPr>
                <a:xfrm>
                  <a:off x="1420686" y="4512140"/>
                  <a:ext cx="275018" cy="184666"/>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3" name="Google Shape;1043;p33"/>
                <p:cNvSpPr/>
                <p:nvPr/>
              </p:nvSpPr>
              <p:spPr>
                <a:xfrm>
                  <a:off x="1487281" y="5530437"/>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33"/>
                <p:cNvSpPr/>
                <p:nvPr/>
              </p:nvSpPr>
              <p:spPr>
                <a:xfrm>
                  <a:off x="1948525" y="5530437"/>
                  <a:ext cx="93327" cy="933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33"/>
                <p:cNvSpPr txBox="1"/>
                <p:nvPr/>
              </p:nvSpPr>
              <p:spPr>
                <a:xfrm>
                  <a:off x="2493465" y="5489618"/>
                  <a:ext cx="275018" cy="184666"/>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46" name="Google Shape;1046;p33"/>
                <p:cNvSpPr txBox="1"/>
                <p:nvPr/>
              </p:nvSpPr>
              <p:spPr>
                <a:xfrm>
                  <a:off x="1590074" y="5605311"/>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a:t>
                  </a:r>
                  <a:endParaRPr sz="1300">
                    <a:solidFill>
                      <a:srgbClr val="262626"/>
                    </a:solidFill>
                    <a:latin typeface="Arial"/>
                    <a:ea typeface="Arial"/>
                    <a:cs typeface="Arial"/>
                    <a:sym typeface="Arial"/>
                  </a:endParaRPr>
                </a:p>
              </p:txBody>
            </p:sp>
            <p:sp>
              <p:nvSpPr>
                <p:cNvPr id="1047" name="Google Shape;1047;p33"/>
                <p:cNvSpPr/>
                <p:nvPr/>
              </p:nvSpPr>
              <p:spPr>
                <a:xfrm>
                  <a:off x="1945185" y="5062041"/>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33"/>
                <p:cNvSpPr txBox="1"/>
                <p:nvPr/>
              </p:nvSpPr>
              <p:spPr>
                <a:xfrm>
                  <a:off x="1652966" y="5217954"/>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a:t>
                  </a:r>
                  <a:endParaRPr sz="1300">
                    <a:solidFill>
                      <a:srgbClr val="262626"/>
                    </a:solidFill>
                    <a:latin typeface="Arial"/>
                    <a:ea typeface="Arial"/>
                    <a:cs typeface="Arial"/>
                    <a:sym typeface="Arial"/>
                  </a:endParaRPr>
                </a:p>
              </p:txBody>
            </p:sp>
            <p:sp>
              <p:nvSpPr>
                <p:cNvPr id="1049" name="Google Shape;1049;p33"/>
                <p:cNvSpPr txBox="1"/>
                <p:nvPr/>
              </p:nvSpPr>
              <p:spPr>
                <a:xfrm>
                  <a:off x="1739936" y="4844292"/>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a:t>
                  </a:r>
                  <a:endParaRPr sz="1300">
                    <a:solidFill>
                      <a:srgbClr val="262626"/>
                    </a:solidFill>
                    <a:latin typeface="Arial"/>
                    <a:ea typeface="Arial"/>
                    <a:cs typeface="Arial"/>
                    <a:sym typeface="Arial"/>
                  </a:endParaRPr>
                </a:p>
              </p:txBody>
            </p:sp>
            <p:sp>
              <p:nvSpPr>
                <p:cNvPr id="1050" name="Google Shape;1050;p33"/>
                <p:cNvSpPr txBox="1"/>
                <p:nvPr/>
              </p:nvSpPr>
              <p:spPr>
                <a:xfrm>
                  <a:off x="1799668" y="5605311"/>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a:t>
                  </a:r>
                  <a:endParaRPr sz="1300">
                    <a:solidFill>
                      <a:srgbClr val="262626"/>
                    </a:solidFill>
                    <a:latin typeface="Arial"/>
                    <a:ea typeface="Arial"/>
                    <a:cs typeface="Arial"/>
                    <a:sym typeface="Arial"/>
                  </a:endParaRPr>
                </a:p>
              </p:txBody>
            </p:sp>
            <p:sp>
              <p:nvSpPr>
                <p:cNvPr id="1051" name="Google Shape;1051;p33"/>
                <p:cNvSpPr txBox="1"/>
                <p:nvPr/>
              </p:nvSpPr>
              <p:spPr>
                <a:xfrm>
                  <a:off x="2158839" y="5605311"/>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a:t>
                  </a:r>
                  <a:endParaRPr sz="1300">
                    <a:solidFill>
                      <a:srgbClr val="262626"/>
                    </a:solidFill>
                    <a:latin typeface="Arial"/>
                    <a:ea typeface="Arial"/>
                    <a:cs typeface="Arial"/>
                    <a:sym typeface="Arial"/>
                  </a:endParaRPr>
                </a:p>
              </p:txBody>
            </p:sp>
          </p:grpSp>
          <p:cxnSp>
            <p:nvCxnSpPr>
              <p:cNvPr id="1052" name="Google Shape;1052;p33"/>
              <p:cNvCxnSpPr/>
              <p:nvPr/>
            </p:nvCxnSpPr>
            <p:spPr>
              <a:xfrm>
                <a:off x="1268866" y="3510799"/>
                <a:ext cx="806534" cy="840625"/>
              </a:xfrm>
              <a:prstGeom prst="straightConnector1">
                <a:avLst/>
              </a:prstGeom>
              <a:noFill/>
              <a:ln cap="flat" cmpd="sng" w="12700">
                <a:solidFill>
                  <a:srgbClr val="1429A0"/>
                </a:solidFill>
                <a:prstDash val="solid"/>
                <a:miter lim="800000"/>
                <a:headEnd len="sm" w="sm" type="none"/>
                <a:tailEnd len="sm" w="sm" type="none"/>
              </a:ln>
            </p:spPr>
          </p:cxnSp>
          <p:cxnSp>
            <p:nvCxnSpPr>
              <p:cNvPr id="1053" name="Google Shape;1053;p33"/>
              <p:cNvCxnSpPr/>
              <p:nvPr/>
            </p:nvCxnSpPr>
            <p:spPr>
              <a:xfrm>
                <a:off x="1268866" y="2997160"/>
                <a:ext cx="1291449" cy="1346037"/>
              </a:xfrm>
              <a:prstGeom prst="straightConnector1">
                <a:avLst/>
              </a:prstGeom>
              <a:noFill/>
              <a:ln cap="flat" cmpd="sng" w="12700">
                <a:solidFill>
                  <a:srgbClr val="1429A0"/>
                </a:solidFill>
                <a:prstDash val="solid"/>
                <a:miter lim="800000"/>
                <a:headEnd len="sm" w="sm" type="none"/>
                <a:tailEnd len="sm" w="sm" type="none"/>
              </a:ln>
            </p:spPr>
          </p:cxnSp>
        </p:grpSp>
        <p:sp>
          <p:nvSpPr>
            <p:cNvPr id="1054" name="Google Shape;1054;p33"/>
            <p:cNvSpPr txBox="1"/>
            <p:nvPr/>
          </p:nvSpPr>
          <p:spPr>
            <a:xfrm>
              <a:off x="4383594" y="2813859"/>
              <a:ext cx="1013098"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①</a:t>
              </a:r>
              <a:endParaRPr sz="1300">
                <a:solidFill>
                  <a:srgbClr val="262626"/>
                </a:solidFill>
                <a:latin typeface="Arial"/>
                <a:ea typeface="Arial"/>
                <a:cs typeface="Arial"/>
                <a:sym typeface="Arial"/>
              </a:endParaRPr>
            </a:p>
          </p:txBody>
        </p:sp>
        <p:sp>
          <p:nvSpPr>
            <p:cNvPr id="1055" name="Google Shape;1055;p33"/>
            <p:cNvSpPr txBox="1"/>
            <p:nvPr/>
          </p:nvSpPr>
          <p:spPr>
            <a:xfrm>
              <a:off x="704095" y="2883351"/>
              <a:ext cx="1014701"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②</a:t>
              </a:r>
              <a:endParaRPr sz="1300">
                <a:solidFill>
                  <a:srgbClr val="262626"/>
                </a:solidFill>
                <a:latin typeface="Arial"/>
                <a:ea typeface="Arial"/>
                <a:cs typeface="Arial"/>
                <a:sym typeface="Arial"/>
              </a:endParaRPr>
            </a:p>
          </p:txBody>
        </p:sp>
        <p:sp>
          <p:nvSpPr>
            <p:cNvPr id="1056" name="Google Shape;1056;p33"/>
            <p:cNvSpPr txBox="1"/>
            <p:nvPr/>
          </p:nvSpPr>
          <p:spPr>
            <a:xfrm>
              <a:off x="705041" y="3412088"/>
              <a:ext cx="1013098"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①</a:t>
              </a:r>
              <a:endParaRPr sz="1300">
                <a:solidFill>
                  <a:srgbClr val="262626"/>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grpSp>
        <p:nvGrpSpPr>
          <p:cNvPr id="1062" name="Google Shape;1062;p34"/>
          <p:cNvGrpSpPr/>
          <p:nvPr/>
        </p:nvGrpSpPr>
        <p:grpSpPr>
          <a:xfrm>
            <a:off x="450000" y="450000"/>
            <a:ext cx="9018000" cy="276999"/>
            <a:chOff x="450000" y="450000"/>
            <a:chExt cx="9018000" cy="276999"/>
          </a:xfrm>
        </p:grpSpPr>
        <p:sp>
          <p:nvSpPr>
            <p:cNvPr id="1063" name="Google Shape;1063;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064" name="Google Shape;1064;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aphicFrame>
        <p:nvGraphicFramePr>
          <p:cNvPr id="1065" name="Google Shape;1065;p34"/>
          <p:cNvGraphicFramePr/>
          <p:nvPr/>
        </p:nvGraphicFramePr>
        <p:xfrm>
          <a:off x="695768" y="4147392"/>
          <a:ext cx="3000000" cy="3000000"/>
        </p:xfrm>
        <a:graphic>
          <a:graphicData uri="http://schemas.openxmlformats.org/drawingml/2006/table">
            <a:tbl>
              <a:tblPr bandRow="1" firstRow="1">
                <a:noFill/>
                <a:tableStyleId>{B0F2CE99-B44A-4AAD-A28B-D6418A38CF92}</a:tableStyleId>
              </a:tblPr>
              <a:tblGrid>
                <a:gridCol w="457600"/>
                <a:gridCol w="4576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066" name="Google Shape;1066;p34"/>
          <p:cNvGraphicFramePr/>
          <p:nvPr/>
        </p:nvGraphicFramePr>
        <p:xfrm>
          <a:off x="1883577" y="414739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067" name="Google Shape;1067;p34"/>
          <p:cNvGraphicFramePr/>
          <p:nvPr/>
        </p:nvGraphicFramePr>
        <p:xfrm>
          <a:off x="2855685" y="414739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068" name="Google Shape;1068;p34"/>
          <p:cNvGraphicFramePr/>
          <p:nvPr/>
        </p:nvGraphicFramePr>
        <p:xfrm>
          <a:off x="1883577" y="515719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3</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069" name="Google Shape;1069;p34"/>
          <p:cNvGraphicFramePr/>
          <p:nvPr/>
        </p:nvGraphicFramePr>
        <p:xfrm>
          <a:off x="2855685" y="515719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1070" name="Google Shape;1070;p34"/>
          <p:cNvGrpSpPr/>
          <p:nvPr/>
        </p:nvGrpSpPr>
        <p:grpSpPr>
          <a:xfrm>
            <a:off x="664672" y="2122101"/>
            <a:ext cx="8695894" cy="1832747"/>
            <a:chOff x="695444" y="2345935"/>
            <a:chExt cx="8641085" cy="1740871"/>
          </a:xfrm>
        </p:grpSpPr>
        <p:sp>
          <p:nvSpPr>
            <p:cNvPr id="1071" name="Google Shape;1071;p34"/>
            <p:cNvSpPr/>
            <p:nvPr/>
          </p:nvSpPr>
          <p:spPr>
            <a:xfrm>
              <a:off x="695444" y="2345935"/>
              <a:ext cx="8641085" cy="174087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34"/>
            <p:cNvSpPr/>
            <p:nvPr/>
          </p:nvSpPr>
          <p:spPr>
            <a:xfrm>
              <a:off x="845229" y="2435818"/>
              <a:ext cx="904094"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Solving XOR</a:t>
              </a:r>
              <a:endParaRPr/>
            </a:p>
          </p:txBody>
        </p:sp>
        <p:sp>
          <p:nvSpPr>
            <p:cNvPr id="1073" name="Google Shape;1073;p34"/>
            <p:cNvSpPr/>
            <p:nvPr/>
          </p:nvSpPr>
          <p:spPr>
            <a:xfrm>
              <a:off x="5844017" y="2435818"/>
              <a:ext cx="1253548"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Sigmoid function</a:t>
              </a:r>
              <a:endParaRPr/>
            </a:p>
          </p:txBody>
        </p:sp>
        <p:sp>
          <p:nvSpPr>
            <p:cNvPr id="1074" name="Google Shape;1074;p34"/>
            <p:cNvSpPr/>
            <p:nvPr/>
          </p:nvSpPr>
          <p:spPr>
            <a:xfrm>
              <a:off x="5844017" y="2726445"/>
              <a:ext cx="110607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u="sng">
                  <a:solidFill>
                    <a:srgbClr val="1429A0"/>
                  </a:solidFill>
                  <a:latin typeface="Arial"/>
                  <a:ea typeface="Arial"/>
                  <a:cs typeface="Arial"/>
                  <a:sym typeface="Arial"/>
                </a:rPr>
                <a:t>=1/(1+exp(-x))</a:t>
              </a:r>
              <a:endParaRPr/>
            </a:p>
          </p:txBody>
        </p:sp>
        <p:grpSp>
          <p:nvGrpSpPr>
            <p:cNvPr id="1075" name="Google Shape;1075;p34"/>
            <p:cNvGrpSpPr/>
            <p:nvPr/>
          </p:nvGrpSpPr>
          <p:grpSpPr>
            <a:xfrm>
              <a:off x="1384720" y="2541095"/>
              <a:ext cx="2927117" cy="1350549"/>
              <a:chOff x="1219180" y="2189287"/>
              <a:chExt cx="3634972" cy="1677149"/>
            </a:xfrm>
          </p:grpSpPr>
          <p:grpSp>
            <p:nvGrpSpPr>
              <p:cNvPr id="1076" name="Google Shape;1076;p34"/>
              <p:cNvGrpSpPr/>
              <p:nvPr/>
            </p:nvGrpSpPr>
            <p:grpSpPr>
              <a:xfrm>
                <a:off x="1500144" y="2189287"/>
                <a:ext cx="3142748" cy="1677149"/>
                <a:chOff x="364735" y="2135698"/>
                <a:chExt cx="3142748" cy="1677149"/>
              </a:xfrm>
            </p:grpSpPr>
            <p:sp>
              <p:nvSpPr>
                <p:cNvPr id="1077" name="Google Shape;1077;p34"/>
                <p:cNvSpPr/>
                <p:nvPr/>
              </p:nvSpPr>
              <p:spPr>
                <a:xfrm>
                  <a:off x="2935085" y="3005945"/>
                  <a:ext cx="572398" cy="572396"/>
                </a:xfrm>
                <a:prstGeom prst="ellipse">
                  <a:avLst/>
                </a:prstGeom>
                <a:solidFill>
                  <a:schemeClr val="accent4"/>
                </a:solidFill>
                <a:ln cap="flat" cmpd="sng" w="19050">
                  <a:solidFill>
                    <a:srgbClr val="FFC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y</a:t>
                  </a:r>
                  <a:r>
                    <a:rPr baseline="-25000" lang="en-US" sz="1300">
                      <a:solidFill>
                        <a:schemeClr val="dk1"/>
                      </a:solidFill>
                      <a:latin typeface="Arial"/>
                      <a:ea typeface="Arial"/>
                      <a:cs typeface="Arial"/>
                      <a:sym typeface="Arial"/>
                    </a:rPr>
                    <a:t>out</a:t>
                  </a:r>
                  <a:endParaRPr baseline="-25000" sz="1300">
                    <a:solidFill>
                      <a:schemeClr val="dk1"/>
                    </a:solidFill>
                    <a:latin typeface="Arial"/>
                    <a:ea typeface="Arial"/>
                    <a:cs typeface="Arial"/>
                    <a:sym typeface="Arial"/>
                  </a:endParaRPr>
                </a:p>
              </p:txBody>
            </p:sp>
            <p:sp>
              <p:nvSpPr>
                <p:cNvPr id="1078" name="Google Shape;1078;p34"/>
                <p:cNvSpPr/>
                <p:nvPr/>
              </p:nvSpPr>
              <p:spPr>
                <a:xfrm>
                  <a:off x="1645144"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n1</a:t>
                  </a:r>
                  <a:endParaRPr sz="1300">
                    <a:solidFill>
                      <a:schemeClr val="lt1"/>
                    </a:solidFill>
                    <a:latin typeface="Arial"/>
                    <a:ea typeface="Arial"/>
                    <a:cs typeface="Arial"/>
                    <a:sym typeface="Arial"/>
                  </a:endParaRPr>
                </a:p>
              </p:txBody>
            </p:sp>
            <p:sp>
              <p:nvSpPr>
                <p:cNvPr id="1079" name="Google Shape;1079;p34"/>
                <p:cNvSpPr/>
                <p:nvPr/>
              </p:nvSpPr>
              <p:spPr>
                <a:xfrm>
                  <a:off x="1645144"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n2</a:t>
                  </a:r>
                  <a:endParaRPr sz="1300">
                    <a:solidFill>
                      <a:schemeClr val="lt1"/>
                    </a:solidFill>
                    <a:latin typeface="Arial"/>
                    <a:ea typeface="Arial"/>
                    <a:cs typeface="Arial"/>
                    <a:sym typeface="Arial"/>
                  </a:endParaRPr>
                </a:p>
              </p:txBody>
            </p:sp>
            <p:cxnSp>
              <p:nvCxnSpPr>
                <p:cNvPr id="1080" name="Google Shape;1080;p34"/>
                <p:cNvCxnSpPr>
                  <a:stCxn id="1078" idx="6"/>
                  <a:endCxn id="1077" idx="2"/>
                </p:cNvCxnSpPr>
                <p:nvPr/>
              </p:nvCxnSpPr>
              <p:spPr>
                <a:xfrm>
                  <a:off x="2059208" y="3005944"/>
                  <a:ext cx="876000" cy="286200"/>
                </a:xfrm>
                <a:prstGeom prst="straightConnector1">
                  <a:avLst/>
                </a:prstGeom>
                <a:noFill/>
                <a:ln cap="flat" cmpd="sng" w="12700">
                  <a:solidFill>
                    <a:srgbClr val="1429A0"/>
                  </a:solidFill>
                  <a:prstDash val="solid"/>
                  <a:miter lim="800000"/>
                  <a:headEnd len="sm" w="sm" type="none"/>
                  <a:tailEnd len="med" w="med" type="triangle"/>
                </a:ln>
              </p:spPr>
            </p:cxnSp>
            <p:cxnSp>
              <p:nvCxnSpPr>
                <p:cNvPr id="1081" name="Google Shape;1081;p34"/>
                <p:cNvCxnSpPr>
                  <a:stCxn id="1079" idx="6"/>
                  <a:endCxn id="1077" idx="2"/>
                </p:cNvCxnSpPr>
                <p:nvPr/>
              </p:nvCxnSpPr>
              <p:spPr>
                <a:xfrm flipH="1" rot="10800000">
                  <a:off x="2059208" y="3292015"/>
                  <a:ext cx="876000" cy="313800"/>
                </a:xfrm>
                <a:prstGeom prst="straightConnector1">
                  <a:avLst/>
                </a:prstGeom>
                <a:noFill/>
                <a:ln cap="flat" cmpd="sng" w="12700">
                  <a:solidFill>
                    <a:srgbClr val="1429A0"/>
                  </a:solidFill>
                  <a:prstDash val="solid"/>
                  <a:miter lim="800000"/>
                  <a:headEnd len="sm" w="sm" type="none"/>
                  <a:tailEnd len="med" w="med" type="triangle"/>
                </a:ln>
              </p:spPr>
            </p:cxnSp>
            <p:sp>
              <p:nvSpPr>
                <p:cNvPr id="1082" name="Google Shape;1082;p34"/>
                <p:cNvSpPr/>
                <p:nvPr/>
              </p:nvSpPr>
              <p:spPr>
                <a:xfrm>
                  <a:off x="364735"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x1</a:t>
                  </a:r>
                  <a:endParaRPr sz="1300">
                    <a:solidFill>
                      <a:schemeClr val="lt1"/>
                    </a:solidFill>
                    <a:latin typeface="Arial"/>
                    <a:ea typeface="Arial"/>
                    <a:cs typeface="Arial"/>
                    <a:sym typeface="Arial"/>
                  </a:endParaRPr>
                </a:p>
              </p:txBody>
            </p:sp>
            <p:sp>
              <p:nvSpPr>
                <p:cNvPr id="1083" name="Google Shape;1083;p34"/>
                <p:cNvSpPr/>
                <p:nvPr/>
              </p:nvSpPr>
              <p:spPr>
                <a:xfrm>
                  <a:off x="364735"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x2</a:t>
                  </a:r>
                  <a:endParaRPr sz="1300">
                    <a:solidFill>
                      <a:schemeClr val="lt1"/>
                    </a:solidFill>
                    <a:latin typeface="Arial"/>
                    <a:ea typeface="Arial"/>
                    <a:cs typeface="Arial"/>
                    <a:sym typeface="Arial"/>
                  </a:endParaRPr>
                </a:p>
              </p:txBody>
            </p:sp>
            <p:cxnSp>
              <p:nvCxnSpPr>
                <p:cNvPr id="1084" name="Google Shape;1084;p34"/>
                <p:cNvCxnSpPr>
                  <a:stCxn id="1082" idx="6"/>
                  <a:endCxn id="1078" idx="2"/>
                </p:cNvCxnSpPr>
                <p:nvPr/>
              </p:nvCxnSpPr>
              <p:spPr>
                <a:xfrm>
                  <a:off x="778799" y="3005944"/>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085" name="Google Shape;1085;p34"/>
                <p:cNvCxnSpPr>
                  <a:stCxn id="1083" idx="6"/>
                  <a:endCxn id="1079" idx="2"/>
                </p:cNvCxnSpPr>
                <p:nvPr/>
              </p:nvCxnSpPr>
              <p:spPr>
                <a:xfrm>
                  <a:off x="778799" y="3605815"/>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086" name="Google Shape;1086;p34"/>
                <p:cNvCxnSpPr>
                  <a:stCxn id="1083" idx="6"/>
                  <a:endCxn id="1078" idx="2"/>
                </p:cNvCxnSpPr>
                <p:nvPr/>
              </p:nvCxnSpPr>
              <p:spPr>
                <a:xfrm flipH="1" rot="10800000">
                  <a:off x="778799" y="3005815"/>
                  <a:ext cx="866400" cy="600000"/>
                </a:xfrm>
                <a:prstGeom prst="straightConnector1">
                  <a:avLst/>
                </a:prstGeom>
                <a:noFill/>
                <a:ln cap="flat" cmpd="sng" w="12700">
                  <a:solidFill>
                    <a:srgbClr val="1429A0"/>
                  </a:solidFill>
                  <a:prstDash val="solid"/>
                  <a:miter lim="800000"/>
                  <a:headEnd len="sm" w="sm" type="none"/>
                  <a:tailEnd len="med" w="med" type="triangle"/>
                </a:ln>
              </p:spPr>
            </p:cxnSp>
            <p:cxnSp>
              <p:nvCxnSpPr>
                <p:cNvPr id="1087" name="Google Shape;1087;p34"/>
                <p:cNvCxnSpPr>
                  <a:stCxn id="1082" idx="6"/>
                  <a:endCxn id="1079" idx="2"/>
                </p:cNvCxnSpPr>
                <p:nvPr/>
              </p:nvCxnSpPr>
              <p:spPr>
                <a:xfrm>
                  <a:off x="778799" y="3005944"/>
                  <a:ext cx="866400" cy="600000"/>
                </a:xfrm>
                <a:prstGeom prst="straightConnector1">
                  <a:avLst/>
                </a:prstGeom>
                <a:noFill/>
                <a:ln cap="flat" cmpd="sng" w="12700">
                  <a:solidFill>
                    <a:srgbClr val="1429A0"/>
                  </a:solidFill>
                  <a:prstDash val="solid"/>
                  <a:miter lim="800000"/>
                  <a:headEnd len="sm" w="sm" type="none"/>
                  <a:tailEnd len="med" w="med" type="triangle"/>
                </a:ln>
              </p:spPr>
            </p:cxnSp>
            <p:sp>
              <p:nvSpPr>
                <p:cNvPr id="1088" name="Google Shape;1088;p34"/>
                <p:cNvSpPr/>
                <p:nvPr/>
              </p:nvSpPr>
              <p:spPr>
                <a:xfrm>
                  <a:off x="210152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b2</a:t>
                  </a:r>
                  <a:endParaRPr sz="1300">
                    <a:solidFill>
                      <a:schemeClr val="lt1"/>
                    </a:solidFill>
                    <a:latin typeface="Arial"/>
                    <a:ea typeface="Arial"/>
                    <a:cs typeface="Arial"/>
                    <a:sym typeface="Arial"/>
                  </a:endParaRPr>
                </a:p>
              </p:txBody>
            </p:sp>
            <p:sp>
              <p:nvSpPr>
                <p:cNvPr id="1089" name="Google Shape;1089;p34"/>
                <p:cNvSpPr/>
                <p:nvPr/>
              </p:nvSpPr>
              <p:spPr>
                <a:xfrm>
                  <a:off x="97530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b1</a:t>
                  </a:r>
                  <a:endParaRPr sz="1300">
                    <a:solidFill>
                      <a:schemeClr val="lt1"/>
                    </a:solidFill>
                    <a:latin typeface="Arial"/>
                    <a:ea typeface="Arial"/>
                    <a:cs typeface="Arial"/>
                    <a:sym typeface="Arial"/>
                  </a:endParaRPr>
                </a:p>
              </p:txBody>
            </p:sp>
            <p:cxnSp>
              <p:nvCxnSpPr>
                <p:cNvPr id="1090" name="Google Shape;1090;p34"/>
                <p:cNvCxnSpPr>
                  <a:stCxn id="1089" idx="5"/>
                  <a:endCxn id="1078" idx="2"/>
                </p:cNvCxnSpPr>
                <p:nvPr/>
              </p:nvCxnSpPr>
              <p:spPr>
                <a:xfrm>
                  <a:off x="1328727" y="2489124"/>
                  <a:ext cx="316500" cy="516900"/>
                </a:xfrm>
                <a:prstGeom prst="straightConnector1">
                  <a:avLst/>
                </a:prstGeom>
                <a:noFill/>
                <a:ln cap="flat" cmpd="sng" w="12700">
                  <a:solidFill>
                    <a:srgbClr val="FF0000"/>
                  </a:solidFill>
                  <a:prstDash val="solid"/>
                  <a:miter lim="800000"/>
                  <a:headEnd len="sm" w="sm" type="none"/>
                  <a:tailEnd len="med" w="med" type="triangle"/>
                </a:ln>
              </p:spPr>
            </p:cxnSp>
            <p:cxnSp>
              <p:nvCxnSpPr>
                <p:cNvPr id="1091" name="Google Shape;1091;p34"/>
                <p:cNvCxnSpPr>
                  <a:stCxn id="1089" idx="5"/>
                  <a:endCxn id="1079" idx="2"/>
                </p:cNvCxnSpPr>
                <p:nvPr/>
              </p:nvCxnSpPr>
              <p:spPr>
                <a:xfrm>
                  <a:off x="1328727" y="2489124"/>
                  <a:ext cx="316500" cy="1116600"/>
                </a:xfrm>
                <a:prstGeom prst="straightConnector1">
                  <a:avLst/>
                </a:prstGeom>
                <a:noFill/>
                <a:ln cap="flat" cmpd="sng" w="12700">
                  <a:solidFill>
                    <a:srgbClr val="FF0000"/>
                  </a:solidFill>
                  <a:prstDash val="solid"/>
                  <a:miter lim="800000"/>
                  <a:headEnd len="sm" w="sm" type="none"/>
                  <a:tailEnd len="med" w="med" type="triangle"/>
                </a:ln>
              </p:spPr>
            </p:cxnSp>
            <p:cxnSp>
              <p:nvCxnSpPr>
                <p:cNvPr id="1092" name="Google Shape;1092;p34"/>
                <p:cNvCxnSpPr>
                  <a:stCxn id="1088" idx="5"/>
                  <a:endCxn id="1077" idx="2"/>
                </p:cNvCxnSpPr>
                <p:nvPr/>
              </p:nvCxnSpPr>
              <p:spPr>
                <a:xfrm>
                  <a:off x="2454947" y="2489124"/>
                  <a:ext cx="480000" cy="803100"/>
                </a:xfrm>
                <a:prstGeom prst="straightConnector1">
                  <a:avLst/>
                </a:prstGeom>
                <a:noFill/>
                <a:ln cap="flat" cmpd="sng" w="12700">
                  <a:solidFill>
                    <a:srgbClr val="1429A0"/>
                  </a:solidFill>
                  <a:prstDash val="solid"/>
                  <a:miter lim="800000"/>
                  <a:headEnd len="sm" w="sm" type="none"/>
                  <a:tailEnd len="med" w="med" type="triangle"/>
                </a:ln>
              </p:spPr>
            </p:cxnSp>
          </p:grpSp>
          <p:sp>
            <p:nvSpPr>
              <p:cNvPr id="1093" name="Google Shape;1093;p34"/>
              <p:cNvSpPr txBox="1"/>
              <p:nvPr/>
            </p:nvSpPr>
            <p:spPr>
              <a:xfrm>
                <a:off x="1219180" y="2616877"/>
                <a:ext cx="909928" cy="2178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Input layer</a:t>
                </a:r>
                <a:endParaRPr sz="1200">
                  <a:solidFill>
                    <a:schemeClr val="dk1"/>
                  </a:solidFill>
                  <a:latin typeface="Arial"/>
                  <a:ea typeface="Arial"/>
                  <a:cs typeface="Arial"/>
                  <a:sym typeface="Arial"/>
                </a:endParaRPr>
              </a:p>
            </p:txBody>
          </p:sp>
          <p:sp>
            <p:nvSpPr>
              <p:cNvPr id="1094" name="Google Shape;1094;p34"/>
              <p:cNvSpPr txBox="1"/>
              <p:nvPr/>
            </p:nvSpPr>
            <p:spPr>
              <a:xfrm>
                <a:off x="3791909" y="2616877"/>
                <a:ext cx="1062243" cy="2178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Output layer</a:t>
                </a:r>
                <a:endParaRPr sz="1200">
                  <a:solidFill>
                    <a:schemeClr val="dk1"/>
                  </a:solidFill>
                  <a:latin typeface="Arial"/>
                  <a:ea typeface="Arial"/>
                  <a:cs typeface="Arial"/>
                  <a:sym typeface="Arial"/>
                </a:endParaRPr>
              </a:p>
            </p:txBody>
          </p:sp>
          <p:sp>
            <p:nvSpPr>
              <p:cNvPr id="1095" name="Google Shape;1095;p34"/>
              <p:cNvSpPr txBox="1"/>
              <p:nvPr/>
            </p:nvSpPr>
            <p:spPr>
              <a:xfrm>
                <a:off x="2400442" y="2616877"/>
                <a:ext cx="1066199" cy="2178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Hidden layer</a:t>
                </a:r>
                <a:endParaRPr sz="1200">
                  <a:solidFill>
                    <a:schemeClr val="dk1"/>
                  </a:solidFill>
                  <a:latin typeface="Arial"/>
                  <a:ea typeface="Arial"/>
                  <a:cs typeface="Arial"/>
                  <a:sym typeface="Arial"/>
                </a:endParaRPr>
              </a:p>
            </p:txBody>
          </p:sp>
          <p:sp>
            <p:nvSpPr>
              <p:cNvPr id="1096" name="Google Shape;1096;p34"/>
              <p:cNvSpPr txBox="1"/>
              <p:nvPr/>
            </p:nvSpPr>
            <p:spPr>
              <a:xfrm>
                <a:off x="2030804" y="2852501"/>
                <a:ext cx="249242" cy="2178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W1</a:t>
                </a:r>
                <a:endParaRPr sz="1200">
                  <a:solidFill>
                    <a:schemeClr val="dk1"/>
                  </a:solidFill>
                  <a:latin typeface="Arial"/>
                  <a:ea typeface="Arial"/>
                  <a:cs typeface="Arial"/>
                  <a:sym typeface="Arial"/>
                </a:endParaRPr>
              </a:p>
            </p:txBody>
          </p:sp>
          <p:sp>
            <p:nvSpPr>
              <p:cNvPr id="1097" name="Google Shape;1097;p34"/>
              <p:cNvSpPr txBox="1"/>
              <p:nvPr/>
            </p:nvSpPr>
            <p:spPr>
              <a:xfrm>
                <a:off x="3325692" y="2852501"/>
                <a:ext cx="265067" cy="2178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W2</a:t>
                </a:r>
                <a:endParaRPr sz="1200">
                  <a:solidFill>
                    <a:schemeClr val="dk1"/>
                  </a:solidFill>
                  <a:latin typeface="Arial"/>
                  <a:ea typeface="Arial"/>
                  <a:cs typeface="Arial"/>
                  <a:sym typeface="Arial"/>
                </a:endParaRPr>
              </a:p>
            </p:txBody>
          </p:sp>
        </p:grpSp>
      </p:grpSp>
      <p:graphicFrame>
        <p:nvGraphicFramePr>
          <p:cNvPr id="1098" name="Google Shape;1098;p34"/>
          <p:cNvGraphicFramePr/>
          <p:nvPr/>
        </p:nvGraphicFramePr>
        <p:xfrm>
          <a:off x="6096341" y="4147392"/>
          <a:ext cx="3000000" cy="3000000"/>
        </p:xfrm>
        <a:graphic>
          <a:graphicData uri="http://schemas.openxmlformats.org/drawingml/2006/table">
            <a:tbl>
              <a:tblPr bandRow="1" firstRow="1">
                <a:noFill/>
                <a:tableStyleId>{B0F2CE99-B44A-4AAD-A28B-D6418A38CF92}</a:tableStyleId>
              </a:tblPr>
              <a:tblGrid>
                <a:gridCol w="292575"/>
                <a:gridCol w="819225"/>
                <a:gridCol w="293650"/>
              </a:tblGrid>
              <a:tr h="152400">
                <a:tc gridSpan="3">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c hMerge="1"/>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0.268941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0.731059</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0.731059</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3</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0.952574</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099" name="Google Shape;1099;p34"/>
          <p:cNvGraphicFramePr/>
          <p:nvPr/>
        </p:nvGraphicFramePr>
        <p:xfrm>
          <a:off x="7559534" y="4147392"/>
          <a:ext cx="3000000" cy="3000000"/>
        </p:xfrm>
        <a:graphic>
          <a:graphicData uri="http://schemas.openxmlformats.org/drawingml/2006/table">
            <a:tbl>
              <a:tblPr bandRow="1" firstRow="1">
                <a:noFill/>
                <a:tableStyleId>{B0F2CE99-B44A-4AAD-A28B-D6418A38CF92}</a:tableStyleId>
              </a:tblPr>
              <a:tblGrid>
                <a:gridCol w="629225"/>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output</a:t>
                      </a:r>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00" name="Google Shape;1100;p34"/>
          <p:cNvGraphicFramePr/>
          <p:nvPr/>
        </p:nvGraphicFramePr>
        <p:xfrm>
          <a:off x="8246489" y="4147392"/>
          <a:ext cx="3000000" cy="3000000"/>
        </p:xfrm>
        <a:graphic>
          <a:graphicData uri="http://schemas.openxmlformats.org/drawingml/2006/table">
            <a:tbl>
              <a:tblPr bandRow="1" firstRow="1">
                <a:noFill/>
                <a:tableStyleId>{B0F2CE99-B44A-4AAD-A28B-D6418A38CF92}</a:tableStyleId>
              </a:tblPr>
              <a:tblGrid>
                <a:gridCol w="1090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Desired value</a:t>
                      </a:r>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01" name="Google Shape;1101;p34"/>
          <p:cNvGraphicFramePr/>
          <p:nvPr/>
        </p:nvGraphicFramePr>
        <p:xfrm>
          <a:off x="3524570" y="4149938"/>
          <a:ext cx="3000000" cy="3000000"/>
        </p:xfrm>
        <a:graphic>
          <a:graphicData uri="http://schemas.openxmlformats.org/drawingml/2006/table">
            <a:tbl>
              <a:tblPr bandRow="1" firstRow="1">
                <a:noFill/>
                <a:tableStyleId>{B0F2CE99-B44A-4AAD-A28B-D6418A38CF92}</a:tableStyleId>
              </a:tblPr>
              <a:tblGrid>
                <a:gridCol w="523350"/>
                <a:gridCol w="1465425"/>
                <a:gridCol w="525275"/>
              </a:tblGrid>
              <a:tr h="152400">
                <a:tc gridSpan="3">
                  <a:txBody>
                    <a:bodyPr/>
                    <a:lstStyle/>
                    <a:p>
                      <a:pPr indent="0" lvl="0" marL="0" marR="0" rtl="0" algn="ctr">
                        <a:lnSpc>
                          <a:spcPct val="100000"/>
                        </a:lnSpc>
                        <a:spcBef>
                          <a:spcPts val="0"/>
                        </a:spcBef>
                        <a:spcAft>
                          <a:spcPts val="0"/>
                        </a:spcAft>
                        <a:buClr>
                          <a:srgbClr val="262626"/>
                        </a:buClr>
                        <a:buSzPts val="1200"/>
                        <a:buFont typeface="Arial"/>
                        <a:buNone/>
                      </a:pPr>
                      <a:r>
                        <a:rPr b="1" lang="en-US" sz="1200">
                          <a:solidFill>
                            <a:srgbClr val="262626"/>
                          </a:solidFill>
                          <a:latin typeface="Arial"/>
                          <a:ea typeface="Arial"/>
                          <a:cs typeface="Arial"/>
                          <a:sym typeface="Arial"/>
                        </a:rPr>
                        <a:t>n1 After running sigmoid function</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c hMerge="1"/>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0.268941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0.731059</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0.731059</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3</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0.952574</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02" name="Google Shape;1102;p34"/>
          <p:cNvGraphicFramePr/>
          <p:nvPr/>
        </p:nvGraphicFramePr>
        <p:xfrm>
          <a:off x="3524570" y="5157192"/>
          <a:ext cx="3000000" cy="3000000"/>
        </p:xfrm>
        <a:graphic>
          <a:graphicData uri="http://schemas.openxmlformats.org/drawingml/2006/table">
            <a:tbl>
              <a:tblPr bandRow="1" firstRow="1">
                <a:noFill/>
                <a:tableStyleId>{B0F2CE99-B44A-4AAD-A28B-D6418A38CF92}</a:tableStyleId>
              </a:tblPr>
              <a:tblGrid>
                <a:gridCol w="502800"/>
                <a:gridCol w="502800"/>
                <a:gridCol w="502800"/>
                <a:gridCol w="502800"/>
                <a:gridCol w="5028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03" name="Google Shape;1103;p34"/>
          <p:cNvGraphicFramePr/>
          <p:nvPr/>
        </p:nvGraphicFramePr>
        <p:xfrm>
          <a:off x="6092999" y="5157192"/>
          <a:ext cx="3000000" cy="3000000"/>
        </p:xfrm>
        <a:graphic>
          <a:graphicData uri="http://schemas.openxmlformats.org/drawingml/2006/table">
            <a:tbl>
              <a:tblPr bandRow="1" firstRow="1">
                <a:noFill/>
                <a:tableStyleId>{B0F2CE99-B44A-4AAD-A28B-D6418A38CF92}</a:tableStyleId>
              </a:tblPr>
              <a:tblGrid>
                <a:gridCol w="499900"/>
                <a:gridCol w="499900"/>
                <a:gridCol w="4999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1104" name="Google Shape;1104;p34"/>
          <p:cNvGrpSpPr/>
          <p:nvPr/>
        </p:nvGrpSpPr>
        <p:grpSpPr>
          <a:xfrm>
            <a:off x="559817" y="1428745"/>
            <a:ext cx="8783192" cy="215444"/>
            <a:chOff x="559817" y="2136914"/>
            <a:chExt cx="8783192" cy="215444"/>
          </a:xfrm>
        </p:grpSpPr>
        <p:sp>
          <p:nvSpPr>
            <p:cNvPr id="1105" name="Google Shape;1105;p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6" name="Google Shape;1106;p3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 </a:t>
              </a:r>
              <a:endParaRPr/>
            </a:p>
          </p:txBody>
        </p:sp>
      </p:grpSp>
      <p:sp>
        <p:nvSpPr>
          <p:cNvPr id="1107" name="Google Shape;1107;p3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Solve the XOR problem by applying a multilayer perceptron in Excel.</a:t>
            </a:r>
            <a:endParaRPr sz="1300">
              <a:solidFill>
                <a:srgbClr val="262626"/>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grpSp>
        <p:nvGrpSpPr>
          <p:cNvPr id="1113" name="Google Shape;1113;p35"/>
          <p:cNvGrpSpPr/>
          <p:nvPr/>
        </p:nvGrpSpPr>
        <p:grpSpPr>
          <a:xfrm>
            <a:off x="559817" y="1428745"/>
            <a:ext cx="8783192" cy="215444"/>
            <a:chOff x="559817" y="2136914"/>
            <a:chExt cx="8783192" cy="215444"/>
          </a:xfrm>
        </p:grpSpPr>
        <p:sp>
          <p:nvSpPr>
            <p:cNvPr id="1114" name="Google Shape;1114;p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15" name="Google Shape;1115;p3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grpSp>
        <p:nvGrpSpPr>
          <p:cNvPr id="1116" name="Google Shape;1116;p35"/>
          <p:cNvGrpSpPr/>
          <p:nvPr/>
        </p:nvGrpSpPr>
        <p:grpSpPr>
          <a:xfrm>
            <a:off x="450000" y="450000"/>
            <a:ext cx="9018000" cy="276999"/>
            <a:chOff x="450000" y="450000"/>
            <a:chExt cx="9018000" cy="276999"/>
          </a:xfrm>
        </p:grpSpPr>
        <p:sp>
          <p:nvSpPr>
            <p:cNvPr id="1117" name="Google Shape;1117;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118" name="Google Shape;111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119" name="Google Shape;1119;p3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Compute the XOR by applying a multilayer perceptron in Excel.</a:t>
            </a:r>
            <a:endParaRPr sz="1300">
              <a:solidFill>
                <a:srgbClr val="262626"/>
              </a:solidFill>
              <a:latin typeface="Arial"/>
              <a:ea typeface="Arial"/>
              <a:cs typeface="Arial"/>
              <a:sym typeface="Arial"/>
            </a:endParaRPr>
          </a:p>
        </p:txBody>
      </p:sp>
      <p:graphicFrame>
        <p:nvGraphicFramePr>
          <p:cNvPr id="1120" name="Google Shape;1120;p35"/>
          <p:cNvGraphicFramePr/>
          <p:nvPr/>
        </p:nvGraphicFramePr>
        <p:xfrm>
          <a:off x="703263" y="4027362"/>
          <a:ext cx="3000000" cy="3000000"/>
        </p:xfrm>
        <a:graphic>
          <a:graphicData uri="http://schemas.openxmlformats.org/drawingml/2006/table">
            <a:tbl>
              <a:tblPr bandRow="1" firstRow="1">
                <a:noFill/>
                <a:tableStyleId>{B0F2CE99-B44A-4AAD-A28B-D6418A38CF92}</a:tableStyleId>
              </a:tblPr>
              <a:tblGrid>
                <a:gridCol w="457600"/>
                <a:gridCol w="4576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E75B5"/>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7030A0"/>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2E75B5"/>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2E75B5"/>
                      </a:solidFill>
                      <a:prstDash val="solid"/>
                      <a:round/>
                      <a:headEnd len="sm" w="sm" type="none"/>
                      <a:tailEnd len="sm" w="sm" type="none"/>
                    </a:lnT>
                    <a:lnB cap="flat" cmpd="sng" w="12700">
                      <a:solidFill>
                        <a:srgbClr val="2E75B5"/>
                      </a:solidFill>
                      <a:prstDash val="solid"/>
                      <a:round/>
                      <a:headEnd len="sm" w="sm" type="none"/>
                      <a:tailEnd len="sm" w="sm" type="none"/>
                    </a:lnB>
                    <a:solidFill>
                      <a:srgbClr val="DDEAF6"/>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solidFill>
                      <a:srgbClr val="E8D9F3"/>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E75B5"/>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7030A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21" name="Google Shape;1121;p35"/>
          <p:cNvGraphicFramePr/>
          <p:nvPr/>
        </p:nvGraphicFramePr>
        <p:xfrm>
          <a:off x="1891072" y="40273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FF0000"/>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rgbClr val="FFE7E7"/>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548135"/>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548135"/>
                      </a:solidFill>
                      <a:prstDash val="solid"/>
                      <a:round/>
                      <a:headEnd len="sm" w="sm" type="none"/>
                      <a:tailEnd len="sm" w="sm" type="none"/>
                    </a:lnL>
                    <a:lnR cap="flat" cmpd="sng" w="12700">
                      <a:solidFill>
                        <a:srgbClr val="548135"/>
                      </a:solidFill>
                      <a:prstDash val="solid"/>
                      <a:round/>
                      <a:headEnd len="sm" w="sm" type="none"/>
                      <a:tailEnd len="sm" w="sm" type="none"/>
                    </a:lnR>
                    <a:lnT cap="flat" cmpd="sng" w="12700">
                      <a:solidFill>
                        <a:srgbClr val="548135"/>
                      </a:solidFill>
                      <a:prstDash val="solid"/>
                      <a:round/>
                      <a:headEnd len="sm" w="sm" type="none"/>
                      <a:tailEnd len="sm" w="sm" type="none"/>
                    </a:lnT>
                    <a:lnB cap="flat" cmpd="sng" w="12700">
                      <a:solidFill>
                        <a:srgbClr val="548135"/>
                      </a:solidFill>
                      <a:prstDash val="solid"/>
                      <a:round/>
                      <a:headEnd len="sm" w="sm" type="none"/>
                      <a:tailEnd len="sm" w="sm" type="none"/>
                    </a:lnB>
                    <a:solidFill>
                      <a:srgbClr val="E1EFD8"/>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548135"/>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22" name="Google Shape;1122;p35"/>
          <p:cNvGraphicFramePr/>
          <p:nvPr/>
        </p:nvGraphicFramePr>
        <p:xfrm>
          <a:off x="2863180" y="40273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23" name="Google Shape;1123;p35"/>
          <p:cNvGraphicFramePr/>
          <p:nvPr/>
        </p:nvGraphicFramePr>
        <p:xfrm>
          <a:off x="1891072" y="50371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CC0099"/>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3</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CC0099"/>
                      </a:solidFill>
                      <a:prstDash val="solid"/>
                      <a:round/>
                      <a:headEnd len="sm" w="sm" type="none"/>
                      <a:tailEnd len="sm" w="sm" type="none"/>
                    </a:lnL>
                    <a:lnR cap="flat" cmpd="sng" w="12700">
                      <a:solidFill>
                        <a:srgbClr val="CC0099"/>
                      </a:solidFill>
                      <a:prstDash val="solid"/>
                      <a:round/>
                      <a:headEnd len="sm" w="sm" type="none"/>
                      <a:tailEnd len="sm" w="sm" type="none"/>
                    </a:lnR>
                    <a:lnT cap="flat" cmpd="sng" w="12700">
                      <a:solidFill>
                        <a:srgbClr val="CC0099"/>
                      </a:solidFill>
                      <a:prstDash val="solid"/>
                      <a:round/>
                      <a:headEnd len="sm" w="sm" type="none"/>
                      <a:tailEnd len="sm" w="sm" type="none"/>
                    </a:lnT>
                    <a:lnB cap="flat" cmpd="sng" w="12700">
                      <a:solidFill>
                        <a:srgbClr val="CC0099"/>
                      </a:solidFill>
                      <a:prstDash val="solid"/>
                      <a:round/>
                      <a:headEnd len="sm" w="sm" type="none"/>
                      <a:tailEnd len="sm" w="sm" type="none"/>
                    </a:lnB>
                    <a:solidFill>
                      <a:srgbClr val="FFDDF6"/>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CC0099"/>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24" name="Google Shape;1124;p35"/>
          <p:cNvGraphicFramePr/>
          <p:nvPr/>
        </p:nvGraphicFramePr>
        <p:xfrm>
          <a:off x="2863180" y="50371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125" name="Google Shape;1125;p35"/>
          <p:cNvSpPr/>
          <p:nvPr/>
        </p:nvSpPr>
        <p:spPr>
          <a:xfrm>
            <a:off x="702939" y="2124769"/>
            <a:ext cx="8641085" cy="174087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35"/>
          <p:cNvSpPr/>
          <p:nvPr/>
        </p:nvSpPr>
        <p:spPr>
          <a:xfrm>
            <a:off x="852724" y="2214652"/>
            <a:ext cx="904094"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Solving XOR</a:t>
            </a:r>
            <a:endParaRPr/>
          </a:p>
        </p:txBody>
      </p:sp>
      <p:grpSp>
        <p:nvGrpSpPr>
          <p:cNvPr id="1127" name="Google Shape;1127;p35"/>
          <p:cNvGrpSpPr/>
          <p:nvPr/>
        </p:nvGrpSpPr>
        <p:grpSpPr>
          <a:xfrm>
            <a:off x="1360235" y="2319929"/>
            <a:ext cx="2995473" cy="1350549"/>
            <a:chOff x="1179466" y="2189287"/>
            <a:chExt cx="3719859" cy="1677149"/>
          </a:xfrm>
        </p:grpSpPr>
        <p:grpSp>
          <p:nvGrpSpPr>
            <p:cNvPr id="1128" name="Google Shape;1128;p35"/>
            <p:cNvGrpSpPr/>
            <p:nvPr/>
          </p:nvGrpSpPr>
          <p:grpSpPr>
            <a:xfrm>
              <a:off x="1500144" y="2189287"/>
              <a:ext cx="3142748" cy="1677149"/>
              <a:chOff x="364735" y="2135698"/>
              <a:chExt cx="3142748" cy="1677149"/>
            </a:xfrm>
          </p:grpSpPr>
          <p:sp>
            <p:nvSpPr>
              <p:cNvPr id="1129" name="Google Shape;1129;p35"/>
              <p:cNvSpPr/>
              <p:nvPr/>
            </p:nvSpPr>
            <p:spPr>
              <a:xfrm>
                <a:off x="2935085" y="3005945"/>
                <a:ext cx="572398" cy="572396"/>
              </a:xfrm>
              <a:prstGeom prst="ellipse">
                <a:avLst/>
              </a:prstGeom>
              <a:solidFill>
                <a:schemeClr val="accent4"/>
              </a:solidFill>
              <a:ln cap="flat" cmpd="sng" w="19050">
                <a:solidFill>
                  <a:srgbClr val="FFC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y</a:t>
                </a:r>
                <a:r>
                  <a:rPr baseline="-25000" lang="en-US" sz="1300">
                    <a:solidFill>
                      <a:schemeClr val="dk1"/>
                    </a:solidFill>
                    <a:latin typeface="Arial"/>
                    <a:ea typeface="Arial"/>
                    <a:cs typeface="Arial"/>
                    <a:sym typeface="Arial"/>
                  </a:rPr>
                  <a:t>out</a:t>
                </a:r>
                <a:endParaRPr baseline="-25000" sz="1300">
                  <a:solidFill>
                    <a:schemeClr val="dk1"/>
                  </a:solidFill>
                  <a:latin typeface="Arial"/>
                  <a:ea typeface="Arial"/>
                  <a:cs typeface="Arial"/>
                  <a:sym typeface="Arial"/>
                </a:endParaRPr>
              </a:p>
            </p:txBody>
          </p:sp>
          <p:sp>
            <p:nvSpPr>
              <p:cNvPr id="1130" name="Google Shape;1130;p35"/>
              <p:cNvSpPr/>
              <p:nvPr/>
            </p:nvSpPr>
            <p:spPr>
              <a:xfrm>
                <a:off x="1645144"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a:t>
                </a:r>
                <a:endParaRPr sz="1300">
                  <a:solidFill>
                    <a:schemeClr val="lt1"/>
                  </a:solidFill>
                  <a:latin typeface="Arial"/>
                  <a:ea typeface="Arial"/>
                  <a:cs typeface="Arial"/>
                  <a:sym typeface="Arial"/>
                </a:endParaRPr>
              </a:p>
            </p:txBody>
          </p:sp>
          <p:sp>
            <p:nvSpPr>
              <p:cNvPr id="1131" name="Google Shape;1131;p35"/>
              <p:cNvSpPr/>
              <p:nvPr/>
            </p:nvSpPr>
            <p:spPr>
              <a:xfrm>
                <a:off x="1645144"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a:t>
                </a:r>
                <a:endParaRPr sz="1300">
                  <a:solidFill>
                    <a:schemeClr val="lt1"/>
                  </a:solidFill>
                  <a:latin typeface="Arial"/>
                  <a:ea typeface="Arial"/>
                  <a:cs typeface="Arial"/>
                  <a:sym typeface="Arial"/>
                </a:endParaRPr>
              </a:p>
            </p:txBody>
          </p:sp>
          <p:cxnSp>
            <p:nvCxnSpPr>
              <p:cNvPr id="1132" name="Google Shape;1132;p35"/>
              <p:cNvCxnSpPr>
                <a:stCxn id="1130" idx="6"/>
                <a:endCxn id="1129" idx="2"/>
              </p:cNvCxnSpPr>
              <p:nvPr/>
            </p:nvCxnSpPr>
            <p:spPr>
              <a:xfrm>
                <a:off x="2059208" y="3005944"/>
                <a:ext cx="876000" cy="286200"/>
              </a:xfrm>
              <a:prstGeom prst="straightConnector1">
                <a:avLst/>
              </a:prstGeom>
              <a:noFill/>
              <a:ln cap="flat" cmpd="sng" w="12700">
                <a:solidFill>
                  <a:srgbClr val="1429A0"/>
                </a:solidFill>
                <a:prstDash val="solid"/>
                <a:miter lim="800000"/>
                <a:headEnd len="sm" w="sm" type="none"/>
                <a:tailEnd len="med" w="med" type="triangle"/>
              </a:ln>
            </p:spPr>
          </p:cxnSp>
          <p:cxnSp>
            <p:nvCxnSpPr>
              <p:cNvPr id="1133" name="Google Shape;1133;p35"/>
              <p:cNvCxnSpPr>
                <a:stCxn id="1131" idx="6"/>
                <a:endCxn id="1129" idx="2"/>
              </p:cNvCxnSpPr>
              <p:nvPr/>
            </p:nvCxnSpPr>
            <p:spPr>
              <a:xfrm flipH="1" rot="10800000">
                <a:off x="2059208" y="3292015"/>
                <a:ext cx="876000" cy="313800"/>
              </a:xfrm>
              <a:prstGeom prst="straightConnector1">
                <a:avLst/>
              </a:prstGeom>
              <a:noFill/>
              <a:ln cap="flat" cmpd="sng" w="12700">
                <a:solidFill>
                  <a:srgbClr val="1429A0"/>
                </a:solidFill>
                <a:prstDash val="solid"/>
                <a:miter lim="800000"/>
                <a:headEnd len="sm" w="sm" type="none"/>
                <a:tailEnd len="med" w="med" type="triangle"/>
              </a:ln>
            </p:spPr>
          </p:cxnSp>
          <p:sp>
            <p:nvSpPr>
              <p:cNvPr id="1134" name="Google Shape;1134;p35"/>
              <p:cNvSpPr/>
              <p:nvPr/>
            </p:nvSpPr>
            <p:spPr>
              <a:xfrm>
                <a:off x="364735"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a:t>
                </a:r>
                <a:endParaRPr sz="1300">
                  <a:solidFill>
                    <a:schemeClr val="lt1"/>
                  </a:solidFill>
                  <a:latin typeface="Arial"/>
                  <a:ea typeface="Arial"/>
                  <a:cs typeface="Arial"/>
                  <a:sym typeface="Arial"/>
                </a:endParaRPr>
              </a:p>
            </p:txBody>
          </p:sp>
          <p:sp>
            <p:nvSpPr>
              <p:cNvPr id="1135" name="Google Shape;1135;p35"/>
              <p:cNvSpPr/>
              <p:nvPr/>
            </p:nvSpPr>
            <p:spPr>
              <a:xfrm>
                <a:off x="364735"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a:t>
                </a:r>
                <a:endParaRPr sz="1300">
                  <a:solidFill>
                    <a:schemeClr val="lt1"/>
                  </a:solidFill>
                  <a:latin typeface="Arial"/>
                  <a:ea typeface="Arial"/>
                  <a:cs typeface="Arial"/>
                  <a:sym typeface="Arial"/>
                </a:endParaRPr>
              </a:p>
            </p:txBody>
          </p:sp>
          <p:cxnSp>
            <p:nvCxnSpPr>
              <p:cNvPr id="1136" name="Google Shape;1136;p35"/>
              <p:cNvCxnSpPr>
                <a:stCxn id="1134" idx="6"/>
                <a:endCxn id="1130" idx="2"/>
              </p:cNvCxnSpPr>
              <p:nvPr/>
            </p:nvCxnSpPr>
            <p:spPr>
              <a:xfrm>
                <a:off x="778799" y="3005944"/>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137" name="Google Shape;1137;p35"/>
              <p:cNvCxnSpPr>
                <a:stCxn id="1135" idx="6"/>
                <a:endCxn id="1131" idx="2"/>
              </p:cNvCxnSpPr>
              <p:nvPr/>
            </p:nvCxnSpPr>
            <p:spPr>
              <a:xfrm>
                <a:off x="778799" y="3605815"/>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138" name="Google Shape;1138;p35"/>
              <p:cNvCxnSpPr>
                <a:stCxn id="1135" idx="6"/>
                <a:endCxn id="1130" idx="2"/>
              </p:cNvCxnSpPr>
              <p:nvPr/>
            </p:nvCxnSpPr>
            <p:spPr>
              <a:xfrm flipH="1" rot="10800000">
                <a:off x="778799" y="3005815"/>
                <a:ext cx="866400" cy="600000"/>
              </a:xfrm>
              <a:prstGeom prst="straightConnector1">
                <a:avLst/>
              </a:prstGeom>
              <a:noFill/>
              <a:ln cap="flat" cmpd="sng" w="12700">
                <a:solidFill>
                  <a:srgbClr val="1429A0"/>
                </a:solidFill>
                <a:prstDash val="solid"/>
                <a:miter lim="800000"/>
                <a:headEnd len="sm" w="sm" type="none"/>
                <a:tailEnd len="med" w="med" type="triangle"/>
              </a:ln>
            </p:spPr>
          </p:cxnSp>
          <p:cxnSp>
            <p:nvCxnSpPr>
              <p:cNvPr id="1139" name="Google Shape;1139;p35"/>
              <p:cNvCxnSpPr>
                <a:stCxn id="1134" idx="6"/>
                <a:endCxn id="1131" idx="2"/>
              </p:cNvCxnSpPr>
              <p:nvPr/>
            </p:nvCxnSpPr>
            <p:spPr>
              <a:xfrm>
                <a:off x="778799" y="3005944"/>
                <a:ext cx="866400" cy="600000"/>
              </a:xfrm>
              <a:prstGeom prst="straightConnector1">
                <a:avLst/>
              </a:prstGeom>
              <a:noFill/>
              <a:ln cap="flat" cmpd="sng" w="12700">
                <a:solidFill>
                  <a:srgbClr val="1429A0"/>
                </a:solidFill>
                <a:prstDash val="solid"/>
                <a:miter lim="800000"/>
                <a:headEnd len="sm" w="sm" type="none"/>
                <a:tailEnd len="med" w="med" type="triangle"/>
              </a:ln>
            </p:spPr>
          </p:cxnSp>
          <p:sp>
            <p:nvSpPr>
              <p:cNvPr id="1140" name="Google Shape;1140;p35"/>
              <p:cNvSpPr/>
              <p:nvPr/>
            </p:nvSpPr>
            <p:spPr>
              <a:xfrm>
                <a:off x="210152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b2</a:t>
                </a:r>
                <a:endParaRPr sz="1300">
                  <a:solidFill>
                    <a:schemeClr val="lt1"/>
                  </a:solidFill>
                  <a:latin typeface="Arial"/>
                  <a:ea typeface="Arial"/>
                  <a:cs typeface="Arial"/>
                  <a:sym typeface="Arial"/>
                </a:endParaRPr>
              </a:p>
            </p:txBody>
          </p:sp>
          <p:sp>
            <p:nvSpPr>
              <p:cNvPr id="1141" name="Google Shape;1141;p35"/>
              <p:cNvSpPr/>
              <p:nvPr/>
            </p:nvSpPr>
            <p:spPr>
              <a:xfrm>
                <a:off x="97530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b1</a:t>
                </a:r>
                <a:endParaRPr sz="1300">
                  <a:solidFill>
                    <a:schemeClr val="lt1"/>
                  </a:solidFill>
                  <a:latin typeface="Arial"/>
                  <a:ea typeface="Arial"/>
                  <a:cs typeface="Arial"/>
                  <a:sym typeface="Arial"/>
                </a:endParaRPr>
              </a:p>
            </p:txBody>
          </p:sp>
          <p:cxnSp>
            <p:nvCxnSpPr>
              <p:cNvPr id="1142" name="Google Shape;1142;p35"/>
              <p:cNvCxnSpPr>
                <a:stCxn id="1141" idx="5"/>
                <a:endCxn id="1130" idx="2"/>
              </p:cNvCxnSpPr>
              <p:nvPr/>
            </p:nvCxnSpPr>
            <p:spPr>
              <a:xfrm>
                <a:off x="1328727" y="2489124"/>
                <a:ext cx="316500" cy="516900"/>
              </a:xfrm>
              <a:prstGeom prst="straightConnector1">
                <a:avLst/>
              </a:prstGeom>
              <a:noFill/>
              <a:ln cap="flat" cmpd="sng" w="12700">
                <a:solidFill>
                  <a:srgbClr val="FF0000"/>
                </a:solidFill>
                <a:prstDash val="solid"/>
                <a:miter lim="800000"/>
                <a:headEnd len="sm" w="sm" type="none"/>
                <a:tailEnd len="med" w="med" type="triangle"/>
              </a:ln>
            </p:spPr>
          </p:cxnSp>
          <p:cxnSp>
            <p:nvCxnSpPr>
              <p:cNvPr id="1143" name="Google Shape;1143;p35"/>
              <p:cNvCxnSpPr>
                <a:stCxn id="1141" idx="5"/>
                <a:endCxn id="1131" idx="2"/>
              </p:cNvCxnSpPr>
              <p:nvPr/>
            </p:nvCxnSpPr>
            <p:spPr>
              <a:xfrm>
                <a:off x="1328727" y="2489124"/>
                <a:ext cx="316500" cy="1116600"/>
              </a:xfrm>
              <a:prstGeom prst="straightConnector1">
                <a:avLst/>
              </a:prstGeom>
              <a:noFill/>
              <a:ln cap="flat" cmpd="sng" w="12700">
                <a:solidFill>
                  <a:srgbClr val="FF0000"/>
                </a:solidFill>
                <a:prstDash val="solid"/>
                <a:miter lim="800000"/>
                <a:headEnd len="sm" w="sm" type="none"/>
                <a:tailEnd len="med" w="med" type="triangle"/>
              </a:ln>
            </p:spPr>
          </p:cxnSp>
          <p:cxnSp>
            <p:nvCxnSpPr>
              <p:cNvPr id="1144" name="Google Shape;1144;p35"/>
              <p:cNvCxnSpPr>
                <a:stCxn id="1140" idx="5"/>
                <a:endCxn id="1129" idx="2"/>
              </p:cNvCxnSpPr>
              <p:nvPr/>
            </p:nvCxnSpPr>
            <p:spPr>
              <a:xfrm>
                <a:off x="2454947" y="2489124"/>
                <a:ext cx="480000" cy="803100"/>
              </a:xfrm>
              <a:prstGeom prst="straightConnector1">
                <a:avLst/>
              </a:prstGeom>
              <a:noFill/>
              <a:ln cap="flat" cmpd="sng" w="12700">
                <a:solidFill>
                  <a:srgbClr val="1429A0"/>
                </a:solidFill>
                <a:prstDash val="solid"/>
                <a:miter lim="800000"/>
                <a:headEnd len="sm" w="sm" type="none"/>
                <a:tailEnd len="med" w="med" type="triangle"/>
              </a:ln>
            </p:spPr>
          </p:cxnSp>
        </p:grpSp>
        <p:sp>
          <p:nvSpPr>
            <p:cNvPr id="1145" name="Google Shape;1145;p35"/>
            <p:cNvSpPr txBox="1"/>
            <p:nvPr/>
          </p:nvSpPr>
          <p:spPr>
            <a:xfrm>
              <a:off x="1179466" y="2616877"/>
              <a:ext cx="989355"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Input layer</a:t>
              </a:r>
              <a:endParaRPr sz="1300">
                <a:solidFill>
                  <a:schemeClr val="dk1"/>
                </a:solidFill>
                <a:latin typeface="Arial"/>
                <a:ea typeface="Arial"/>
                <a:cs typeface="Arial"/>
                <a:sym typeface="Arial"/>
              </a:endParaRPr>
            </a:p>
          </p:txBody>
        </p:sp>
        <p:sp>
          <p:nvSpPr>
            <p:cNvPr id="1146" name="Google Shape;1146;p35"/>
            <p:cNvSpPr txBox="1"/>
            <p:nvPr/>
          </p:nvSpPr>
          <p:spPr>
            <a:xfrm>
              <a:off x="3746737" y="2616877"/>
              <a:ext cx="1152588"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Output layer</a:t>
              </a:r>
              <a:endParaRPr sz="1300">
                <a:solidFill>
                  <a:schemeClr val="dk1"/>
                </a:solidFill>
                <a:latin typeface="Arial"/>
                <a:ea typeface="Arial"/>
                <a:cs typeface="Arial"/>
                <a:sym typeface="Arial"/>
              </a:endParaRPr>
            </a:p>
          </p:txBody>
        </p:sp>
        <p:sp>
          <p:nvSpPr>
            <p:cNvPr id="1147" name="Google Shape;1147;p35"/>
            <p:cNvSpPr txBox="1"/>
            <p:nvPr/>
          </p:nvSpPr>
          <p:spPr>
            <a:xfrm>
              <a:off x="2353267" y="2616877"/>
              <a:ext cx="1160551"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Hidden layer</a:t>
              </a:r>
              <a:endParaRPr sz="1300">
                <a:solidFill>
                  <a:schemeClr val="dk1"/>
                </a:solidFill>
                <a:latin typeface="Arial"/>
                <a:ea typeface="Arial"/>
                <a:cs typeface="Arial"/>
                <a:sym typeface="Arial"/>
              </a:endParaRPr>
            </a:p>
          </p:txBody>
        </p:sp>
        <p:sp>
          <p:nvSpPr>
            <p:cNvPr id="1148" name="Google Shape;1148;p35"/>
            <p:cNvSpPr txBox="1"/>
            <p:nvPr/>
          </p:nvSpPr>
          <p:spPr>
            <a:xfrm>
              <a:off x="2019065" y="2852501"/>
              <a:ext cx="272720"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W1</a:t>
              </a:r>
              <a:endParaRPr sz="1300">
                <a:solidFill>
                  <a:schemeClr val="dk1"/>
                </a:solidFill>
                <a:latin typeface="Arial"/>
                <a:ea typeface="Arial"/>
                <a:cs typeface="Arial"/>
                <a:sym typeface="Arial"/>
              </a:endParaRPr>
            </a:p>
          </p:txBody>
        </p:sp>
        <p:sp>
          <p:nvSpPr>
            <p:cNvPr id="1149" name="Google Shape;1149;p35"/>
            <p:cNvSpPr txBox="1"/>
            <p:nvPr/>
          </p:nvSpPr>
          <p:spPr>
            <a:xfrm>
              <a:off x="3313903" y="2852501"/>
              <a:ext cx="288645"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W2</a:t>
              </a:r>
              <a:endParaRPr sz="1300">
                <a:solidFill>
                  <a:schemeClr val="dk1"/>
                </a:solidFill>
                <a:latin typeface="Arial"/>
                <a:ea typeface="Arial"/>
                <a:cs typeface="Arial"/>
                <a:sym typeface="Arial"/>
              </a:endParaRPr>
            </a:p>
          </p:txBody>
        </p:sp>
      </p:grpSp>
      <p:graphicFrame>
        <p:nvGraphicFramePr>
          <p:cNvPr id="1150" name="Google Shape;1150;p35"/>
          <p:cNvGraphicFramePr/>
          <p:nvPr/>
        </p:nvGraphicFramePr>
        <p:xfrm>
          <a:off x="3532064" y="4029908"/>
          <a:ext cx="3000000" cy="3000000"/>
        </p:xfrm>
        <a:graphic>
          <a:graphicData uri="http://schemas.openxmlformats.org/drawingml/2006/table">
            <a:tbl>
              <a:tblPr bandRow="1" firstRow="1">
                <a:noFill/>
                <a:tableStyleId>{B0F2CE99-B44A-4AAD-A28B-D6418A38CF92}</a:tableStyleId>
              </a:tblPr>
              <a:tblGrid>
                <a:gridCol w="1635375"/>
                <a:gridCol w="936100"/>
                <a:gridCol w="268200"/>
              </a:tblGrid>
              <a:tr h="152400">
                <a:tc gridSpan="3">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n1 </a:t>
                      </a:r>
                      <a:r>
                        <a:rPr b="1" lang="en-US" sz="1000">
                          <a:solidFill>
                            <a:srgbClr val="262626"/>
                          </a:solidFill>
                          <a:latin typeface="Arial"/>
                          <a:ea typeface="Arial"/>
                          <a:cs typeface="Arial"/>
                          <a:sym typeface="Arial"/>
                        </a:rPr>
                        <a:t>After running sigmoid function</a:t>
                      </a:r>
                      <a:endParaRPr b="1" sz="10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37519"/>
                      </a:solidFill>
                      <a:prstDash val="solid"/>
                      <a:round/>
                      <a:headEnd len="sm" w="sm" type="none"/>
                      <a:tailEnd len="sm" w="sm" type="none"/>
                    </a:lnB>
                    <a:solidFill>
                      <a:srgbClr val="D9D9D9"/>
                    </a:solidFill>
                  </a:tcPr>
                </a:tc>
                <a:tc hMerge="1"/>
                <a:tc hMerge="1"/>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a:t>
                      </a:r>
                      <a:r>
                        <a:rPr lang="en-US" sz="900" u="none" cap="none" strike="noStrike">
                          <a:solidFill>
                            <a:srgbClr val="2E75B5"/>
                          </a:solidFill>
                          <a:latin typeface="Arial"/>
                          <a:ea typeface="Arial"/>
                          <a:cs typeface="Arial"/>
                          <a:sym typeface="Arial"/>
                        </a:rPr>
                        <a:t>C12</a:t>
                      </a:r>
                      <a:r>
                        <a:rPr lang="en-US" sz="900" u="none" cap="none" strike="noStrike">
                          <a:solidFill>
                            <a:srgbClr val="262626"/>
                          </a:solidFill>
                          <a:latin typeface="Arial"/>
                          <a:ea typeface="Arial"/>
                          <a:cs typeface="Arial"/>
                          <a:sym typeface="Arial"/>
                        </a:rPr>
                        <a:t>*</a:t>
                      </a:r>
                      <a:r>
                        <a:rPr lang="en-US" sz="900" u="none" cap="none" strike="noStrike">
                          <a:solidFill>
                            <a:srgbClr val="FF0000"/>
                          </a:solidFill>
                          <a:latin typeface="Arial"/>
                          <a:ea typeface="Arial"/>
                          <a:cs typeface="Arial"/>
                          <a:sym typeface="Arial"/>
                        </a:rPr>
                        <a:t>$F$12</a:t>
                      </a:r>
                      <a:r>
                        <a:rPr lang="en-US" sz="900" u="none" cap="none" strike="noStrike">
                          <a:solidFill>
                            <a:srgbClr val="262626"/>
                          </a:solidFill>
                          <a:latin typeface="Arial"/>
                          <a:ea typeface="Arial"/>
                          <a:cs typeface="Arial"/>
                          <a:sym typeface="Arial"/>
                        </a:rPr>
                        <a:t>+</a:t>
                      </a:r>
                      <a:r>
                        <a:rPr lang="en-US" sz="900" u="none" cap="none" strike="noStrike">
                          <a:solidFill>
                            <a:srgbClr val="7030A0"/>
                          </a:solidFill>
                          <a:latin typeface="Arial"/>
                          <a:ea typeface="Arial"/>
                          <a:cs typeface="Arial"/>
                          <a:sym typeface="Arial"/>
                        </a:rPr>
                        <a:t>D12</a:t>
                      </a:r>
                      <a:r>
                        <a:rPr lang="en-US" sz="900" u="none" cap="none" strike="noStrike">
                          <a:solidFill>
                            <a:srgbClr val="262626"/>
                          </a:solidFill>
                          <a:latin typeface="Arial"/>
                          <a:ea typeface="Arial"/>
                          <a:cs typeface="Arial"/>
                          <a:sym typeface="Arial"/>
                        </a:rPr>
                        <a:t>*</a:t>
                      </a:r>
                      <a:r>
                        <a:rPr lang="en-US" sz="900" u="none" cap="none" strike="noStrike">
                          <a:solidFill>
                            <a:srgbClr val="548135"/>
                          </a:solidFill>
                          <a:latin typeface="Arial"/>
                          <a:ea typeface="Arial"/>
                          <a:cs typeface="Arial"/>
                          <a:sym typeface="Arial"/>
                        </a:rPr>
                        <a:t>$F$14</a:t>
                      </a:r>
                      <a:r>
                        <a:rPr lang="en-US" sz="900" u="none" cap="none" strike="noStrike">
                          <a:solidFill>
                            <a:srgbClr val="262626"/>
                          </a:solidFill>
                          <a:latin typeface="Arial"/>
                          <a:ea typeface="Arial"/>
                          <a:cs typeface="Arial"/>
                          <a:sym typeface="Arial"/>
                        </a:rPr>
                        <a:t>+</a:t>
                      </a:r>
                      <a:r>
                        <a:rPr lang="en-US" sz="900" u="none" cap="none" strike="noStrike">
                          <a:solidFill>
                            <a:srgbClr val="CC0099"/>
                          </a:solidFill>
                          <a:latin typeface="Arial"/>
                          <a:ea typeface="Arial"/>
                          <a:cs typeface="Arial"/>
                          <a:sym typeface="Arial"/>
                        </a:rPr>
                        <a:t>$F$18</a:t>
                      </a:r>
                      <a:endParaRPr sz="900" u="none" cap="none" strike="noStrike">
                        <a:solidFill>
                          <a:srgbClr val="CC0099"/>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12700">
                      <a:solidFill>
                        <a:srgbClr val="237519"/>
                      </a:solidFill>
                      <a:prstDash val="solid"/>
                      <a:round/>
                      <a:headEnd len="sm" w="sm" type="none"/>
                      <a:tailEnd len="sm" w="sm" type="none"/>
                    </a:lnR>
                    <a:lnT cap="flat" cmpd="sng" w="12700">
                      <a:solidFill>
                        <a:srgbClr val="237519"/>
                      </a:solidFill>
                      <a:prstDash val="solid"/>
                      <a:round/>
                      <a:headEnd len="sm" w="sm" type="none"/>
                      <a:tailEnd len="sm" w="sm" type="none"/>
                    </a:lnT>
                    <a:lnB cap="flat" cmpd="sng" w="12700">
                      <a:solidFill>
                        <a:srgbClr val="237519"/>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=1/(1+EXP(-K12))</a:t>
                      </a:r>
                      <a:endParaRPr sz="900" u="none" cap="none" strike="noStrike">
                        <a:solidFill>
                          <a:srgbClr val="262626"/>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=C13*$F$12+D13*$F$14+$F$18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37519"/>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=1/(1+EXP(-K13))</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=C14*$F$12+D14*$F$14+$F$18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=1/(1+EXP(-K14))</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=C15*$F$12+D15*$F$14+$F$18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=1/(1+EXP(-K15))</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51" name="Google Shape;1151;p35"/>
          <p:cNvGraphicFramePr/>
          <p:nvPr/>
        </p:nvGraphicFramePr>
        <p:xfrm>
          <a:off x="3532064" y="5034880"/>
          <a:ext cx="3000000" cy="3000000"/>
        </p:xfrm>
        <a:graphic>
          <a:graphicData uri="http://schemas.openxmlformats.org/drawingml/2006/table">
            <a:tbl>
              <a:tblPr bandRow="1" firstRow="1">
                <a:noFill/>
                <a:tableStyleId>{B0F2CE99-B44A-4AAD-A28B-D6418A38CF92}</a:tableStyleId>
              </a:tblPr>
              <a:tblGrid>
                <a:gridCol w="485500"/>
                <a:gridCol w="485500"/>
                <a:gridCol w="485500"/>
                <a:gridCol w="485500"/>
                <a:gridCol w="4855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52" name="Google Shape;1152;p35"/>
          <p:cNvGraphicFramePr/>
          <p:nvPr/>
        </p:nvGraphicFramePr>
        <p:xfrm>
          <a:off x="6030209" y="5034880"/>
          <a:ext cx="3000000" cy="3000000"/>
        </p:xfrm>
        <a:graphic>
          <a:graphicData uri="http://schemas.openxmlformats.org/drawingml/2006/table">
            <a:tbl>
              <a:tblPr bandRow="1" firstRow="1">
                <a:noFill/>
                <a:tableStyleId>{B0F2CE99-B44A-4AAD-A28B-D6418A38CF92}</a:tableStyleId>
              </a:tblPr>
              <a:tblGrid>
                <a:gridCol w="499900"/>
                <a:gridCol w="499900"/>
                <a:gridCol w="4999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53" name="Google Shape;1153;p35"/>
          <p:cNvGraphicFramePr/>
          <p:nvPr/>
        </p:nvGraphicFramePr>
        <p:xfrm>
          <a:off x="6472603" y="4029908"/>
          <a:ext cx="3000000" cy="3000000"/>
        </p:xfrm>
        <a:graphic>
          <a:graphicData uri="http://schemas.openxmlformats.org/drawingml/2006/table">
            <a:tbl>
              <a:tblPr bandRow="1" firstRow="1">
                <a:noFill/>
                <a:tableStyleId>{B0F2CE99-B44A-4AAD-A28B-D6418A38CF92}</a:tableStyleId>
              </a:tblPr>
              <a:tblGrid>
                <a:gridCol w="1656975"/>
                <a:gridCol w="948475"/>
                <a:gridCol w="271750"/>
              </a:tblGrid>
              <a:tr h="152400">
                <a:tc gridSpan="3">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n2</a:t>
                      </a:r>
                      <a:endParaRPr b="1" sz="10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c hMerge="1"/>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=C12*$F$13+D12*$F$15+$F$19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=1/(1+EXP(-O12))</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=C13*$F$13+D13*$F$15+$F$19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=1/(1+EXP(-O13))</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=C14*$F$13+D14*$F$15+$F$19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=1/(1+EXP(-O14))</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=C15*$F$13+D14*$F$15+$F$19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=1/(1+EXP(-O15))</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36"/>
          <p:cNvGrpSpPr/>
          <p:nvPr/>
        </p:nvGrpSpPr>
        <p:grpSpPr>
          <a:xfrm>
            <a:off x="559817" y="1428745"/>
            <a:ext cx="8783192" cy="215444"/>
            <a:chOff x="559817" y="2136914"/>
            <a:chExt cx="8783192" cy="215444"/>
          </a:xfrm>
        </p:grpSpPr>
        <p:sp>
          <p:nvSpPr>
            <p:cNvPr id="1160" name="Google Shape;1160;p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61" name="Google Shape;1161;p3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grpSp>
        <p:nvGrpSpPr>
          <p:cNvPr id="1162" name="Google Shape;1162;p36"/>
          <p:cNvGrpSpPr/>
          <p:nvPr/>
        </p:nvGrpSpPr>
        <p:grpSpPr>
          <a:xfrm>
            <a:off x="450000" y="450000"/>
            <a:ext cx="9018000" cy="276999"/>
            <a:chOff x="450000" y="450000"/>
            <a:chExt cx="9018000" cy="276999"/>
          </a:xfrm>
        </p:grpSpPr>
        <p:sp>
          <p:nvSpPr>
            <p:cNvPr id="1163" name="Google Shape;1163;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164" name="Google Shape;1164;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165" name="Google Shape;1165;p3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Compute the XOR by applying a multilayer perceptron in Excel.</a:t>
            </a:r>
            <a:endParaRPr sz="1300">
              <a:solidFill>
                <a:srgbClr val="262626"/>
              </a:solidFill>
              <a:latin typeface="Arial"/>
              <a:ea typeface="Arial"/>
              <a:cs typeface="Arial"/>
              <a:sym typeface="Arial"/>
            </a:endParaRPr>
          </a:p>
        </p:txBody>
      </p:sp>
      <p:graphicFrame>
        <p:nvGraphicFramePr>
          <p:cNvPr id="1166" name="Google Shape;1166;p36"/>
          <p:cNvGraphicFramePr/>
          <p:nvPr/>
        </p:nvGraphicFramePr>
        <p:xfrm>
          <a:off x="703263" y="4027362"/>
          <a:ext cx="3000000" cy="3000000"/>
        </p:xfrm>
        <a:graphic>
          <a:graphicData uri="http://schemas.openxmlformats.org/drawingml/2006/table">
            <a:tbl>
              <a:tblPr bandRow="1" firstRow="1">
                <a:noFill/>
                <a:tableStyleId>{B0F2CE99-B44A-4AAD-A28B-D6418A38CF92}</a:tableStyleId>
              </a:tblPr>
              <a:tblGrid>
                <a:gridCol w="457600"/>
                <a:gridCol w="4576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E75B5"/>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7030A0"/>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2E75B5"/>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2E75B5"/>
                      </a:solidFill>
                      <a:prstDash val="solid"/>
                      <a:round/>
                      <a:headEnd len="sm" w="sm" type="none"/>
                      <a:tailEnd len="sm" w="sm" type="none"/>
                    </a:lnT>
                    <a:lnB cap="flat" cmpd="sng" w="12700">
                      <a:solidFill>
                        <a:srgbClr val="2E75B5"/>
                      </a:solidFill>
                      <a:prstDash val="solid"/>
                      <a:round/>
                      <a:headEnd len="sm" w="sm" type="none"/>
                      <a:tailEnd len="sm" w="sm" type="none"/>
                    </a:lnB>
                    <a:solidFill>
                      <a:srgbClr val="DDEAF6"/>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7030A0"/>
                      </a:solidFill>
                      <a:prstDash val="solid"/>
                      <a:round/>
                      <a:headEnd len="sm" w="sm" type="none"/>
                      <a:tailEnd len="sm" w="sm" type="none"/>
                    </a:lnL>
                    <a:lnR cap="flat" cmpd="sng" w="12700">
                      <a:solidFill>
                        <a:srgbClr val="7030A0"/>
                      </a:solidFill>
                      <a:prstDash val="solid"/>
                      <a:round/>
                      <a:headEnd len="sm" w="sm" type="none"/>
                      <a:tailEnd len="sm" w="sm" type="none"/>
                    </a:lnR>
                    <a:lnT cap="flat" cmpd="sng" w="12700">
                      <a:solidFill>
                        <a:srgbClr val="7030A0"/>
                      </a:solidFill>
                      <a:prstDash val="solid"/>
                      <a:round/>
                      <a:headEnd len="sm" w="sm" type="none"/>
                      <a:tailEnd len="sm" w="sm" type="none"/>
                    </a:lnT>
                    <a:lnB cap="flat" cmpd="sng" w="12700">
                      <a:solidFill>
                        <a:srgbClr val="7030A0"/>
                      </a:solidFill>
                      <a:prstDash val="solid"/>
                      <a:round/>
                      <a:headEnd len="sm" w="sm" type="none"/>
                      <a:tailEnd len="sm" w="sm" type="none"/>
                    </a:lnB>
                    <a:solidFill>
                      <a:srgbClr val="E8D9F3"/>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E75B5"/>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7030A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67" name="Google Shape;1167;p36"/>
          <p:cNvGraphicFramePr/>
          <p:nvPr/>
        </p:nvGraphicFramePr>
        <p:xfrm>
          <a:off x="1891072" y="40273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rgbClr val="FFE7E7"/>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548135"/>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2</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548135"/>
                      </a:solidFill>
                      <a:prstDash val="solid"/>
                      <a:round/>
                      <a:headEnd len="sm" w="sm" type="none"/>
                      <a:tailEnd len="sm" w="sm" type="none"/>
                    </a:lnL>
                    <a:lnR cap="flat" cmpd="sng" w="12700">
                      <a:solidFill>
                        <a:srgbClr val="548135"/>
                      </a:solidFill>
                      <a:prstDash val="solid"/>
                      <a:round/>
                      <a:headEnd len="sm" w="sm" type="none"/>
                      <a:tailEnd len="sm" w="sm" type="none"/>
                    </a:lnR>
                    <a:lnT cap="flat" cmpd="sng" w="12700">
                      <a:solidFill>
                        <a:srgbClr val="548135"/>
                      </a:solidFill>
                      <a:prstDash val="solid"/>
                      <a:round/>
                      <a:headEnd len="sm" w="sm" type="none"/>
                      <a:tailEnd len="sm" w="sm" type="none"/>
                    </a:lnT>
                    <a:lnB cap="flat" cmpd="sng" w="12700">
                      <a:solidFill>
                        <a:srgbClr val="548135"/>
                      </a:solidFill>
                      <a:prstDash val="solid"/>
                      <a:round/>
                      <a:headEnd len="sm" w="sm" type="none"/>
                      <a:tailEnd len="sm" w="sm" type="none"/>
                    </a:lnB>
                    <a:solidFill>
                      <a:srgbClr val="E1EFD8"/>
                    </a:solidFill>
                  </a:tcPr>
                </a:tc>
              </a:tr>
            </a:tbl>
          </a:graphicData>
        </a:graphic>
      </p:graphicFrame>
      <p:graphicFrame>
        <p:nvGraphicFramePr>
          <p:cNvPr id="1168" name="Google Shape;1168;p36"/>
          <p:cNvGraphicFramePr/>
          <p:nvPr/>
        </p:nvGraphicFramePr>
        <p:xfrm>
          <a:off x="2863180" y="40273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W2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69" name="Google Shape;1169;p36"/>
          <p:cNvGraphicFramePr/>
          <p:nvPr/>
        </p:nvGraphicFramePr>
        <p:xfrm>
          <a:off x="1891072" y="50371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3</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CC0099"/>
                      </a:solidFill>
                      <a:prstDash val="solid"/>
                      <a:round/>
                      <a:headEnd len="sm" w="sm" type="none"/>
                      <a:tailEnd len="sm" w="sm" type="none"/>
                    </a:lnB>
                    <a:solidFill>
                      <a:schemeClr val="lt1"/>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12700">
                      <a:solidFill>
                        <a:srgbClr val="CC0099"/>
                      </a:solidFill>
                      <a:prstDash val="solid"/>
                      <a:round/>
                      <a:headEnd len="sm" w="sm" type="none"/>
                      <a:tailEnd len="sm" w="sm" type="none"/>
                    </a:lnL>
                    <a:lnR cap="flat" cmpd="sng" w="12700">
                      <a:solidFill>
                        <a:srgbClr val="CC0099"/>
                      </a:solidFill>
                      <a:prstDash val="solid"/>
                      <a:round/>
                      <a:headEnd len="sm" w="sm" type="none"/>
                      <a:tailEnd len="sm" w="sm" type="none"/>
                    </a:lnR>
                    <a:lnT cap="flat" cmpd="sng" w="12700">
                      <a:solidFill>
                        <a:srgbClr val="CC0099"/>
                      </a:solidFill>
                      <a:prstDash val="solid"/>
                      <a:round/>
                      <a:headEnd len="sm" w="sm" type="none"/>
                      <a:tailEnd len="sm" w="sm" type="none"/>
                    </a:lnT>
                    <a:lnB cap="flat" cmpd="sng" w="12700">
                      <a:solidFill>
                        <a:srgbClr val="CC0099"/>
                      </a:solidFill>
                      <a:prstDash val="solid"/>
                      <a:round/>
                      <a:headEnd len="sm" w="sm" type="none"/>
                      <a:tailEnd len="sm" w="sm" type="none"/>
                    </a:lnB>
                    <a:solidFill>
                      <a:srgbClr val="FFDDF6"/>
                    </a:solidFill>
                  </a:tcPr>
                </a:tc>
              </a:tr>
            </a:tbl>
          </a:graphicData>
        </a:graphic>
      </p:graphicFrame>
      <p:graphicFrame>
        <p:nvGraphicFramePr>
          <p:cNvPr id="1170" name="Google Shape;1170;p36"/>
          <p:cNvGraphicFramePr/>
          <p:nvPr/>
        </p:nvGraphicFramePr>
        <p:xfrm>
          <a:off x="2863180" y="5037162"/>
          <a:ext cx="3000000" cy="3000000"/>
        </p:xfrm>
        <a:graphic>
          <a:graphicData uri="http://schemas.openxmlformats.org/drawingml/2006/table">
            <a:tbl>
              <a:tblPr bandRow="1" firstRow="1">
                <a:noFill/>
                <a:tableStyleId>{B0F2CE99-B44A-4AAD-A28B-D6418A38CF92}</a:tableStyleId>
              </a:tblPr>
              <a:tblGrid>
                <a:gridCol w="56705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b2</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0">
                <a:tc>
                  <a:txBody>
                    <a:bodyPr/>
                    <a:lstStyle/>
                    <a:p>
                      <a:pPr indent="0" lvl="1" marL="0" marR="0" rtl="0" algn="r">
                        <a:spcBef>
                          <a:spcPts val="0"/>
                        </a:spcBef>
                        <a:spcAft>
                          <a:spcPts val="0"/>
                        </a:spcAft>
                        <a:buClr>
                          <a:srgbClr val="193EB0"/>
                        </a:buClr>
                        <a:buSzPts val="1200"/>
                        <a:buFont typeface="Arial"/>
                        <a:buNone/>
                      </a:pPr>
                      <a:r>
                        <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171" name="Google Shape;1171;p36"/>
          <p:cNvSpPr/>
          <p:nvPr/>
        </p:nvSpPr>
        <p:spPr>
          <a:xfrm>
            <a:off x="702939" y="2132856"/>
            <a:ext cx="8641085" cy="174087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2" name="Google Shape;1172;p36"/>
          <p:cNvSpPr/>
          <p:nvPr/>
        </p:nvSpPr>
        <p:spPr>
          <a:xfrm>
            <a:off x="852724" y="2222739"/>
            <a:ext cx="904094"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Solving XOR</a:t>
            </a:r>
            <a:endParaRPr/>
          </a:p>
        </p:txBody>
      </p:sp>
      <p:grpSp>
        <p:nvGrpSpPr>
          <p:cNvPr id="1173" name="Google Shape;1173;p36"/>
          <p:cNvGrpSpPr/>
          <p:nvPr/>
        </p:nvGrpSpPr>
        <p:grpSpPr>
          <a:xfrm>
            <a:off x="1360235" y="2328016"/>
            <a:ext cx="2995473" cy="1350549"/>
            <a:chOff x="1179466" y="2189287"/>
            <a:chExt cx="3719859" cy="1677149"/>
          </a:xfrm>
        </p:grpSpPr>
        <p:grpSp>
          <p:nvGrpSpPr>
            <p:cNvPr id="1174" name="Google Shape;1174;p36"/>
            <p:cNvGrpSpPr/>
            <p:nvPr/>
          </p:nvGrpSpPr>
          <p:grpSpPr>
            <a:xfrm>
              <a:off x="1500144" y="2189287"/>
              <a:ext cx="3142748" cy="1677149"/>
              <a:chOff x="364735" y="2135698"/>
              <a:chExt cx="3142748" cy="1677149"/>
            </a:xfrm>
          </p:grpSpPr>
          <p:sp>
            <p:nvSpPr>
              <p:cNvPr id="1175" name="Google Shape;1175;p36"/>
              <p:cNvSpPr/>
              <p:nvPr/>
            </p:nvSpPr>
            <p:spPr>
              <a:xfrm>
                <a:off x="2935085" y="3005945"/>
                <a:ext cx="572398" cy="572396"/>
              </a:xfrm>
              <a:prstGeom prst="ellipse">
                <a:avLst/>
              </a:prstGeom>
              <a:solidFill>
                <a:schemeClr val="accent4"/>
              </a:solidFill>
              <a:ln cap="flat" cmpd="sng" w="19050">
                <a:solidFill>
                  <a:srgbClr val="FFC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y</a:t>
                </a:r>
                <a:r>
                  <a:rPr baseline="-25000" lang="en-US" sz="1300">
                    <a:solidFill>
                      <a:schemeClr val="dk1"/>
                    </a:solidFill>
                    <a:latin typeface="Arial"/>
                    <a:ea typeface="Arial"/>
                    <a:cs typeface="Arial"/>
                    <a:sym typeface="Arial"/>
                  </a:rPr>
                  <a:t>out</a:t>
                </a:r>
                <a:endParaRPr baseline="-25000" sz="1300">
                  <a:solidFill>
                    <a:schemeClr val="dk1"/>
                  </a:solidFill>
                  <a:latin typeface="Arial"/>
                  <a:ea typeface="Arial"/>
                  <a:cs typeface="Arial"/>
                  <a:sym typeface="Arial"/>
                </a:endParaRPr>
              </a:p>
            </p:txBody>
          </p:sp>
          <p:sp>
            <p:nvSpPr>
              <p:cNvPr id="1176" name="Google Shape;1176;p36"/>
              <p:cNvSpPr/>
              <p:nvPr/>
            </p:nvSpPr>
            <p:spPr>
              <a:xfrm>
                <a:off x="1645144"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a:t>
                </a:r>
                <a:endParaRPr sz="1300">
                  <a:solidFill>
                    <a:schemeClr val="lt1"/>
                  </a:solidFill>
                  <a:latin typeface="Arial"/>
                  <a:ea typeface="Arial"/>
                  <a:cs typeface="Arial"/>
                  <a:sym typeface="Arial"/>
                </a:endParaRPr>
              </a:p>
            </p:txBody>
          </p:sp>
          <p:sp>
            <p:nvSpPr>
              <p:cNvPr id="1177" name="Google Shape;1177;p36"/>
              <p:cNvSpPr/>
              <p:nvPr/>
            </p:nvSpPr>
            <p:spPr>
              <a:xfrm>
                <a:off x="1645144"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a:t>
                </a:r>
                <a:endParaRPr sz="1300">
                  <a:solidFill>
                    <a:schemeClr val="lt1"/>
                  </a:solidFill>
                  <a:latin typeface="Arial"/>
                  <a:ea typeface="Arial"/>
                  <a:cs typeface="Arial"/>
                  <a:sym typeface="Arial"/>
                </a:endParaRPr>
              </a:p>
            </p:txBody>
          </p:sp>
          <p:cxnSp>
            <p:nvCxnSpPr>
              <p:cNvPr id="1178" name="Google Shape;1178;p36"/>
              <p:cNvCxnSpPr>
                <a:stCxn id="1176" idx="6"/>
                <a:endCxn id="1175" idx="2"/>
              </p:cNvCxnSpPr>
              <p:nvPr/>
            </p:nvCxnSpPr>
            <p:spPr>
              <a:xfrm>
                <a:off x="2059208" y="3005944"/>
                <a:ext cx="876000" cy="286200"/>
              </a:xfrm>
              <a:prstGeom prst="straightConnector1">
                <a:avLst/>
              </a:prstGeom>
              <a:noFill/>
              <a:ln cap="flat" cmpd="sng" w="12700">
                <a:solidFill>
                  <a:srgbClr val="1429A0"/>
                </a:solidFill>
                <a:prstDash val="solid"/>
                <a:miter lim="800000"/>
                <a:headEnd len="sm" w="sm" type="none"/>
                <a:tailEnd len="med" w="med" type="triangle"/>
              </a:ln>
            </p:spPr>
          </p:cxnSp>
          <p:cxnSp>
            <p:nvCxnSpPr>
              <p:cNvPr id="1179" name="Google Shape;1179;p36"/>
              <p:cNvCxnSpPr>
                <a:stCxn id="1177" idx="6"/>
                <a:endCxn id="1175" idx="2"/>
              </p:cNvCxnSpPr>
              <p:nvPr/>
            </p:nvCxnSpPr>
            <p:spPr>
              <a:xfrm flipH="1" rot="10800000">
                <a:off x="2059208" y="3292015"/>
                <a:ext cx="876000" cy="313800"/>
              </a:xfrm>
              <a:prstGeom prst="straightConnector1">
                <a:avLst/>
              </a:prstGeom>
              <a:noFill/>
              <a:ln cap="flat" cmpd="sng" w="12700">
                <a:solidFill>
                  <a:srgbClr val="1429A0"/>
                </a:solidFill>
                <a:prstDash val="solid"/>
                <a:miter lim="800000"/>
                <a:headEnd len="sm" w="sm" type="none"/>
                <a:tailEnd len="med" w="med" type="triangle"/>
              </a:ln>
            </p:spPr>
          </p:cxnSp>
          <p:sp>
            <p:nvSpPr>
              <p:cNvPr id="1180" name="Google Shape;1180;p36"/>
              <p:cNvSpPr/>
              <p:nvPr/>
            </p:nvSpPr>
            <p:spPr>
              <a:xfrm>
                <a:off x="364735" y="2798912"/>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a:t>
                </a:r>
                <a:endParaRPr sz="1300">
                  <a:solidFill>
                    <a:schemeClr val="lt1"/>
                  </a:solidFill>
                  <a:latin typeface="Arial"/>
                  <a:ea typeface="Arial"/>
                  <a:cs typeface="Arial"/>
                  <a:sym typeface="Arial"/>
                </a:endParaRPr>
              </a:p>
            </p:txBody>
          </p:sp>
          <p:sp>
            <p:nvSpPr>
              <p:cNvPr id="1181" name="Google Shape;1181;p36"/>
              <p:cNvSpPr/>
              <p:nvPr/>
            </p:nvSpPr>
            <p:spPr>
              <a:xfrm>
                <a:off x="364735" y="3398783"/>
                <a:ext cx="414064" cy="414064"/>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x</a:t>
                </a:r>
                <a:endParaRPr sz="1300">
                  <a:solidFill>
                    <a:schemeClr val="lt1"/>
                  </a:solidFill>
                  <a:latin typeface="Arial"/>
                  <a:ea typeface="Arial"/>
                  <a:cs typeface="Arial"/>
                  <a:sym typeface="Arial"/>
                </a:endParaRPr>
              </a:p>
            </p:txBody>
          </p:sp>
          <p:cxnSp>
            <p:nvCxnSpPr>
              <p:cNvPr id="1182" name="Google Shape;1182;p36"/>
              <p:cNvCxnSpPr>
                <a:stCxn id="1180" idx="6"/>
                <a:endCxn id="1176" idx="2"/>
              </p:cNvCxnSpPr>
              <p:nvPr/>
            </p:nvCxnSpPr>
            <p:spPr>
              <a:xfrm>
                <a:off x="778799" y="3005944"/>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183" name="Google Shape;1183;p36"/>
              <p:cNvCxnSpPr>
                <a:stCxn id="1181" idx="6"/>
                <a:endCxn id="1177" idx="2"/>
              </p:cNvCxnSpPr>
              <p:nvPr/>
            </p:nvCxnSpPr>
            <p:spPr>
              <a:xfrm>
                <a:off x="778799" y="3605815"/>
                <a:ext cx="8664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184" name="Google Shape;1184;p36"/>
              <p:cNvCxnSpPr>
                <a:stCxn id="1181" idx="6"/>
                <a:endCxn id="1176" idx="2"/>
              </p:cNvCxnSpPr>
              <p:nvPr/>
            </p:nvCxnSpPr>
            <p:spPr>
              <a:xfrm flipH="1" rot="10800000">
                <a:off x="778799" y="3005815"/>
                <a:ext cx="866400" cy="600000"/>
              </a:xfrm>
              <a:prstGeom prst="straightConnector1">
                <a:avLst/>
              </a:prstGeom>
              <a:noFill/>
              <a:ln cap="flat" cmpd="sng" w="12700">
                <a:solidFill>
                  <a:srgbClr val="1429A0"/>
                </a:solidFill>
                <a:prstDash val="solid"/>
                <a:miter lim="800000"/>
                <a:headEnd len="sm" w="sm" type="none"/>
                <a:tailEnd len="med" w="med" type="triangle"/>
              </a:ln>
            </p:spPr>
          </p:cxnSp>
          <p:cxnSp>
            <p:nvCxnSpPr>
              <p:cNvPr id="1185" name="Google Shape;1185;p36"/>
              <p:cNvCxnSpPr>
                <a:stCxn id="1180" idx="6"/>
                <a:endCxn id="1177" idx="2"/>
              </p:cNvCxnSpPr>
              <p:nvPr/>
            </p:nvCxnSpPr>
            <p:spPr>
              <a:xfrm>
                <a:off x="778799" y="3005944"/>
                <a:ext cx="866400" cy="600000"/>
              </a:xfrm>
              <a:prstGeom prst="straightConnector1">
                <a:avLst/>
              </a:prstGeom>
              <a:noFill/>
              <a:ln cap="flat" cmpd="sng" w="12700">
                <a:solidFill>
                  <a:srgbClr val="1429A0"/>
                </a:solidFill>
                <a:prstDash val="solid"/>
                <a:miter lim="800000"/>
                <a:headEnd len="sm" w="sm" type="none"/>
                <a:tailEnd len="med" w="med" type="triangle"/>
              </a:ln>
            </p:spPr>
          </p:cxnSp>
          <p:sp>
            <p:nvSpPr>
              <p:cNvPr id="1186" name="Google Shape;1186;p36"/>
              <p:cNvSpPr/>
              <p:nvPr/>
            </p:nvSpPr>
            <p:spPr>
              <a:xfrm>
                <a:off x="210152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b2</a:t>
                </a:r>
                <a:endParaRPr sz="1300">
                  <a:solidFill>
                    <a:schemeClr val="lt1"/>
                  </a:solidFill>
                  <a:latin typeface="Arial"/>
                  <a:ea typeface="Arial"/>
                  <a:cs typeface="Arial"/>
                  <a:sym typeface="Arial"/>
                </a:endParaRPr>
              </a:p>
            </p:txBody>
          </p:sp>
          <p:sp>
            <p:nvSpPr>
              <p:cNvPr id="1187" name="Google Shape;1187;p36"/>
              <p:cNvSpPr/>
              <p:nvPr/>
            </p:nvSpPr>
            <p:spPr>
              <a:xfrm>
                <a:off x="975301" y="2135698"/>
                <a:ext cx="414064" cy="414064"/>
              </a:xfrm>
              <a:prstGeom prst="ellipse">
                <a:avLst/>
              </a:prstGeom>
              <a:solidFill>
                <a:srgbClr val="FF0000"/>
              </a:solid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b1</a:t>
                </a:r>
                <a:endParaRPr sz="1300">
                  <a:solidFill>
                    <a:schemeClr val="lt1"/>
                  </a:solidFill>
                  <a:latin typeface="Arial"/>
                  <a:ea typeface="Arial"/>
                  <a:cs typeface="Arial"/>
                  <a:sym typeface="Arial"/>
                </a:endParaRPr>
              </a:p>
            </p:txBody>
          </p:sp>
          <p:cxnSp>
            <p:nvCxnSpPr>
              <p:cNvPr id="1188" name="Google Shape;1188;p36"/>
              <p:cNvCxnSpPr>
                <a:stCxn id="1187" idx="5"/>
                <a:endCxn id="1176" idx="2"/>
              </p:cNvCxnSpPr>
              <p:nvPr/>
            </p:nvCxnSpPr>
            <p:spPr>
              <a:xfrm>
                <a:off x="1328727" y="2489124"/>
                <a:ext cx="316500" cy="516900"/>
              </a:xfrm>
              <a:prstGeom prst="straightConnector1">
                <a:avLst/>
              </a:prstGeom>
              <a:noFill/>
              <a:ln cap="flat" cmpd="sng" w="12700">
                <a:solidFill>
                  <a:srgbClr val="FF0000"/>
                </a:solidFill>
                <a:prstDash val="solid"/>
                <a:miter lim="800000"/>
                <a:headEnd len="sm" w="sm" type="none"/>
                <a:tailEnd len="med" w="med" type="triangle"/>
              </a:ln>
            </p:spPr>
          </p:cxnSp>
          <p:cxnSp>
            <p:nvCxnSpPr>
              <p:cNvPr id="1189" name="Google Shape;1189;p36"/>
              <p:cNvCxnSpPr>
                <a:stCxn id="1187" idx="5"/>
                <a:endCxn id="1177" idx="2"/>
              </p:cNvCxnSpPr>
              <p:nvPr/>
            </p:nvCxnSpPr>
            <p:spPr>
              <a:xfrm>
                <a:off x="1328727" y="2489124"/>
                <a:ext cx="316500" cy="1116600"/>
              </a:xfrm>
              <a:prstGeom prst="straightConnector1">
                <a:avLst/>
              </a:prstGeom>
              <a:noFill/>
              <a:ln cap="flat" cmpd="sng" w="12700">
                <a:solidFill>
                  <a:srgbClr val="FF0000"/>
                </a:solidFill>
                <a:prstDash val="solid"/>
                <a:miter lim="800000"/>
                <a:headEnd len="sm" w="sm" type="none"/>
                <a:tailEnd len="med" w="med" type="triangle"/>
              </a:ln>
            </p:spPr>
          </p:cxnSp>
          <p:cxnSp>
            <p:nvCxnSpPr>
              <p:cNvPr id="1190" name="Google Shape;1190;p36"/>
              <p:cNvCxnSpPr>
                <a:stCxn id="1186" idx="5"/>
                <a:endCxn id="1175" idx="2"/>
              </p:cNvCxnSpPr>
              <p:nvPr/>
            </p:nvCxnSpPr>
            <p:spPr>
              <a:xfrm>
                <a:off x="2454947" y="2489124"/>
                <a:ext cx="480000" cy="803100"/>
              </a:xfrm>
              <a:prstGeom prst="straightConnector1">
                <a:avLst/>
              </a:prstGeom>
              <a:noFill/>
              <a:ln cap="flat" cmpd="sng" w="12700">
                <a:solidFill>
                  <a:srgbClr val="1429A0"/>
                </a:solidFill>
                <a:prstDash val="solid"/>
                <a:miter lim="800000"/>
                <a:headEnd len="sm" w="sm" type="none"/>
                <a:tailEnd len="med" w="med" type="triangle"/>
              </a:ln>
            </p:spPr>
          </p:cxnSp>
        </p:grpSp>
        <p:sp>
          <p:nvSpPr>
            <p:cNvPr id="1191" name="Google Shape;1191;p36"/>
            <p:cNvSpPr txBox="1"/>
            <p:nvPr/>
          </p:nvSpPr>
          <p:spPr>
            <a:xfrm>
              <a:off x="1179466" y="2616877"/>
              <a:ext cx="989355"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Input layer</a:t>
              </a:r>
              <a:endParaRPr sz="1300">
                <a:solidFill>
                  <a:schemeClr val="dk1"/>
                </a:solidFill>
                <a:latin typeface="Arial"/>
                <a:ea typeface="Arial"/>
                <a:cs typeface="Arial"/>
                <a:sym typeface="Arial"/>
              </a:endParaRPr>
            </a:p>
          </p:txBody>
        </p:sp>
        <p:sp>
          <p:nvSpPr>
            <p:cNvPr id="1192" name="Google Shape;1192;p36"/>
            <p:cNvSpPr txBox="1"/>
            <p:nvPr/>
          </p:nvSpPr>
          <p:spPr>
            <a:xfrm>
              <a:off x="3746737" y="2616877"/>
              <a:ext cx="1152588"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Output layer</a:t>
              </a:r>
              <a:endParaRPr sz="1300">
                <a:solidFill>
                  <a:schemeClr val="dk1"/>
                </a:solidFill>
                <a:latin typeface="Arial"/>
                <a:ea typeface="Arial"/>
                <a:cs typeface="Arial"/>
                <a:sym typeface="Arial"/>
              </a:endParaRPr>
            </a:p>
          </p:txBody>
        </p:sp>
        <p:sp>
          <p:nvSpPr>
            <p:cNvPr id="1193" name="Google Shape;1193;p36"/>
            <p:cNvSpPr txBox="1"/>
            <p:nvPr/>
          </p:nvSpPr>
          <p:spPr>
            <a:xfrm>
              <a:off x="2353267" y="2616877"/>
              <a:ext cx="1160551"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Hidden layer</a:t>
              </a:r>
              <a:endParaRPr sz="1300">
                <a:solidFill>
                  <a:schemeClr val="dk1"/>
                </a:solidFill>
                <a:latin typeface="Arial"/>
                <a:ea typeface="Arial"/>
                <a:cs typeface="Arial"/>
                <a:sym typeface="Arial"/>
              </a:endParaRPr>
            </a:p>
          </p:txBody>
        </p:sp>
        <p:sp>
          <p:nvSpPr>
            <p:cNvPr id="1194" name="Google Shape;1194;p36"/>
            <p:cNvSpPr txBox="1"/>
            <p:nvPr/>
          </p:nvSpPr>
          <p:spPr>
            <a:xfrm>
              <a:off x="2019065" y="2852501"/>
              <a:ext cx="272720"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W1</a:t>
              </a:r>
              <a:endParaRPr sz="1300">
                <a:solidFill>
                  <a:schemeClr val="dk1"/>
                </a:solidFill>
                <a:latin typeface="Arial"/>
                <a:ea typeface="Arial"/>
                <a:cs typeface="Arial"/>
                <a:sym typeface="Arial"/>
              </a:endParaRPr>
            </a:p>
          </p:txBody>
        </p:sp>
        <p:sp>
          <p:nvSpPr>
            <p:cNvPr id="1195" name="Google Shape;1195;p36"/>
            <p:cNvSpPr txBox="1"/>
            <p:nvPr/>
          </p:nvSpPr>
          <p:spPr>
            <a:xfrm>
              <a:off x="3313903" y="2852501"/>
              <a:ext cx="288645" cy="2484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W2</a:t>
              </a:r>
              <a:endParaRPr sz="1300">
                <a:solidFill>
                  <a:schemeClr val="dk1"/>
                </a:solidFill>
                <a:latin typeface="Arial"/>
                <a:ea typeface="Arial"/>
                <a:cs typeface="Arial"/>
                <a:sym typeface="Arial"/>
              </a:endParaRPr>
            </a:p>
          </p:txBody>
        </p:sp>
      </p:grpSp>
      <p:graphicFrame>
        <p:nvGraphicFramePr>
          <p:cNvPr id="1196" name="Google Shape;1196;p36"/>
          <p:cNvGraphicFramePr/>
          <p:nvPr/>
        </p:nvGraphicFramePr>
        <p:xfrm>
          <a:off x="3532064" y="4029908"/>
          <a:ext cx="3000000" cy="3000000"/>
        </p:xfrm>
        <a:graphic>
          <a:graphicData uri="http://schemas.openxmlformats.org/drawingml/2006/table">
            <a:tbl>
              <a:tblPr bandRow="1" firstRow="1">
                <a:noFill/>
                <a:tableStyleId>{B0F2CE99-B44A-4AAD-A28B-D6418A38CF92}</a:tableStyleId>
              </a:tblPr>
              <a:tblGrid>
                <a:gridCol w="1635375"/>
                <a:gridCol w="936100"/>
                <a:gridCol w="268200"/>
              </a:tblGrid>
              <a:tr h="152400">
                <a:tc gridSpan="3">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n1 </a:t>
                      </a:r>
                      <a:r>
                        <a:rPr b="1" lang="en-US" sz="1000">
                          <a:solidFill>
                            <a:srgbClr val="262626"/>
                          </a:solidFill>
                          <a:latin typeface="Arial"/>
                          <a:ea typeface="Arial"/>
                          <a:cs typeface="Arial"/>
                          <a:sym typeface="Arial"/>
                        </a:rPr>
                        <a:t>After running sigmoid function</a:t>
                      </a:r>
                      <a:endParaRPr b="1" sz="10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c hMerge="1"/>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=C12*$F$12+D12*$F$14+$F$18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=1/(1+EXP(-K12))</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=C13*$F$12+D13*$F$14+$F$18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=1/(1+EXP(-K13))</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=C14*$F$12+D14*$F$14+$F$18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=1/(1+EXP(-K14))</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=C15*$F$12+D15*$F$14+$F$18</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=1/(1+EXP(-K15))</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97" name="Google Shape;1197;p36"/>
          <p:cNvGraphicFramePr/>
          <p:nvPr/>
        </p:nvGraphicFramePr>
        <p:xfrm>
          <a:off x="3532065" y="5034880"/>
          <a:ext cx="3000000" cy="3000000"/>
        </p:xfrm>
        <a:graphic>
          <a:graphicData uri="http://schemas.openxmlformats.org/drawingml/2006/table">
            <a:tbl>
              <a:tblPr bandRow="1" firstRow="1">
                <a:noFill/>
                <a:tableStyleId>{B0F2CE99-B44A-4AAD-A28B-D6418A38CF92}</a:tableStyleId>
              </a:tblPr>
              <a:tblGrid>
                <a:gridCol w="485500"/>
                <a:gridCol w="485500"/>
                <a:gridCol w="485500"/>
                <a:gridCol w="485500"/>
                <a:gridCol w="4855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x1</a:t>
                      </a:r>
                      <a:endParaRPr b="1" sz="12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x2</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98" name="Google Shape;1198;p36"/>
          <p:cNvGraphicFramePr/>
          <p:nvPr/>
        </p:nvGraphicFramePr>
        <p:xfrm>
          <a:off x="6030210" y="5034880"/>
          <a:ext cx="3000000" cy="3000000"/>
        </p:xfrm>
        <a:graphic>
          <a:graphicData uri="http://schemas.openxmlformats.org/drawingml/2006/table">
            <a:tbl>
              <a:tblPr bandRow="1" firstRow="1">
                <a:noFill/>
                <a:tableStyleId>{B0F2CE99-B44A-4AAD-A28B-D6418A38CF92}</a:tableStyleId>
              </a:tblPr>
              <a:tblGrid>
                <a:gridCol w="499900"/>
                <a:gridCol w="499900"/>
                <a:gridCol w="499900"/>
              </a:tblGrid>
              <a:tr h="152400">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or</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nand</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ct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1199" name="Google Shape;1199;p36"/>
          <p:cNvGraphicFramePr/>
          <p:nvPr/>
        </p:nvGraphicFramePr>
        <p:xfrm>
          <a:off x="6472603" y="4029908"/>
          <a:ext cx="3000000" cy="3000000"/>
        </p:xfrm>
        <a:graphic>
          <a:graphicData uri="http://schemas.openxmlformats.org/drawingml/2006/table">
            <a:tbl>
              <a:tblPr bandRow="1" firstRow="1">
                <a:noFill/>
                <a:tableStyleId>{B0F2CE99-B44A-4AAD-A28B-D6418A38CF92}</a:tableStyleId>
              </a:tblPr>
              <a:tblGrid>
                <a:gridCol w="1656975"/>
                <a:gridCol w="948475"/>
                <a:gridCol w="271750"/>
              </a:tblGrid>
              <a:tr h="152400">
                <a:tc gridSpan="3">
                  <a:txBody>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n2</a:t>
                      </a:r>
                      <a:endParaRPr b="1" sz="1000">
                        <a:solidFill>
                          <a:srgbClr val="262626"/>
                        </a:solidFill>
                        <a:latin typeface="Arial"/>
                        <a:ea typeface="Arial"/>
                        <a:cs typeface="Arial"/>
                        <a:sym typeface="Arial"/>
                      </a:endParaRPr>
                    </a:p>
                  </a:txBody>
                  <a:tcPr marT="0" marB="0" marR="72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237519"/>
                      </a:solidFill>
                      <a:prstDash val="solid"/>
                      <a:round/>
                      <a:headEnd len="sm" w="sm" type="none"/>
                      <a:tailEnd len="sm" w="sm" type="none"/>
                    </a:lnB>
                    <a:solidFill>
                      <a:srgbClr val="D9D9D9"/>
                    </a:solidFill>
                  </a:tcPr>
                </a:tc>
                <a:tc hMerge="1"/>
                <a:tc hMerge="1"/>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a:t>
                      </a:r>
                      <a:r>
                        <a:rPr lang="en-US" sz="900" u="none" cap="none" strike="noStrike">
                          <a:solidFill>
                            <a:srgbClr val="2E75B5"/>
                          </a:solidFill>
                          <a:latin typeface="Arial"/>
                          <a:ea typeface="Arial"/>
                          <a:cs typeface="Arial"/>
                          <a:sym typeface="Arial"/>
                        </a:rPr>
                        <a:t>C12</a:t>
                      </a:r>
                      <a:r>
                        <a:rPr lang="en-US" sz="900" u="none" cap="none" strike="noStrike">
                          <a:solidFill>
                            <a:srgbClr val="262626"/>
                          </a:solidFill>
                          <a:latin typeface="Arial"/>
                          <a:ea typeface="Arial"/>
                          <a:cs typeface="Arial"/>
                          <a:sym typeface="Arial"/>
                        </a:rPr>
                        <a:t>*</a:t>
                      </a:r>
                      <a:r>
                        <a:rPr lang="en-US" sz="900" u="none" cap="none" strike="noStrike">
                          <a:solidFill>
                            <a:srgbClr val="FF0000"/>
                          </a:solidFill>
                          <a:latin typeface="Arial"/>
                          <a:ea typeface="Arial"/>
                          <a:cs typeface="Arial"/>
                          <a:sym typeface="Arial"/>
                        </a:rPr>
                        <a:t>$F$13</a:t>
                      </a:r>
                      <a:r>
                        <a:rPr lang="en-US" sz="900" u="none" cap="none" strike="noStrike">
                          <a:solidFill>
                            <a:srgbClr val="262626"/>
                          </a:solidFill>
                          <a:latin typeface="Arial"/>
                          <a:ea typeface="Arial"/>
                          <a:cs typeface="Arial"/>
                          <a:sym typeface="Arial"/>
                        </a:rPr>
                        <a:t>+</a:t>
                      </a:r>
                      <a:r>
                        <a:rPr lang="en-US" sz="900" u="none" cap="none" strike="noStrike">
                          <a:solidFill>
                            <a:srgbClr val="7030A0"/>
                          </a:solidFill>
                          <a:latin typeface="Arial"/>
                          <a:ea typeface="Arial"/>
                          <a:cs typeface="Arial"/>
                          <a:sym typeface="Arial"/>
                        </a:rPr>
                        <a:t>D12</a:t>
                      </a:r>
                      <a:r>
                        <a:rPr lang="en-US" sz="900" u="none" cap="none" strike="noStrike">
                          <a:solidFill>
                            <a:srgbClr val="262626"/>
                          </a:solidFill>
                          <a:latin typeface="Arial"/>
                          <a:ea typeface="Arial"/>
                          <a:cs typeface="Arial"/>
                          <a:sym typeface="Arial"/>
                        </a:rPr>
                        <a:t>*</a:t>
                      </a:r>
                      <a:r>
                        <a:rPr lang="en-US" sz="900" u="none" cap="none" strike="noStrike">
                          <a:solidFill>
                            <a:srgbClr val="548135"/>
                          </a:solidFill>
                          <a:latin typeface="Arial"/>
                          <a:ea typeface="Arial"/>
                          <a:cs typeface="Arial"/>
                          <a:sym typeface="Arial"/>
                        </a:rPr>
                        <a:t>$F$15</a:t>
                      </a:r>
                      <a:r>
                        <a:rPr lang="en-US" sz="900" u="none" cap="none" strike="noStrike">
                          <a:solidFill>
                            <a:srgbClr val="262626"/>
                          </a:solidFill>
                          <a:latin typeface="Arial"/>
                          <a:ea typeface="Arial"/>
                          <a:cs typeface="Arial"/>
                          <a:sym typeface="Arial"/>
                        </a:rPr>
                        <a:t>+</a:t>
                      </a:r>
                      <a:r>
                        <a:rPr lang="en-US" sz="900" u="none" cap="none" strike="noStrike">
                          <a:solidFill>
                            <a:srgbClr val="CC0099"/>
                          </a:solidFill>
                          <a:latin typeface="Arial"/>
                          <a:ea typeface="Arial"/>
                          <a:cs typeface="Arial"/>
                          <a:sym typeface="Arial"/>
                        </a:rPr>
                        <a:t>$F$19</a:t>
                      </a:r>
                      <a:endParaRPr sz="900" u="none" cap="none" strike="noStrike">
                        <a:solidFill>
                          <a:srgbClr val="CC0099"/>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12700">
                      <a:solidFill>
                        <a:srgbClr val="237519"/>
                      </a:solidFill>
                      <a:prstDash val="solid"/>
                      <a:round/>
                      <a:headEnd len="sm" w="sm" type="none"/>
                      <a:tailEnd len="sm" w="sm" type="none"/>
                    </a:lnR>
                    <a:lnT cap="flat" cmpd="sng" w="12700">
                      <a:solidFill>
                        <a:srgbClr val="237519"/>
                      </a:solidFill>
                      <a:prstDash val="solid"/>
                      <a:round/>
                      <a:headEnd len="sm" w="sm" type="none"/>
                      <a:tailEnd len="sm" w="sm" type="none"/>
                    </a:lnT>
                    <a:lnB cap="flat" cmpd="sng" w="12700">
                      <a:solidFill>
                        <a:srgbClr val="237519"/>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=1/(1+EXP(-O12))</a:t>
                      </a:r>
                      <a:endParaRPr sz="900" u="none" cap="none" strike="noStrike">
                        <a:solidFill>
                          <a:srgbClr val="262626"/>
                        </a:solidFill>
                        <a:latin typeface="Arial"/>
                        <a:ea typeface="Arial"/>
                        <a:cs typeface="Arial"/>
                        <a:sym typeface="Arial"/>
                      </a:endParaRPr>
                    </a:p>
                  </a:txBody>
                  <a:tcPr marT="0" marB="0" marR="36000" marL="36000" anchor="ctr">
                    <a:lnL cap="flat" cmpd="sng" w="12700">
                      <a:solidFill>
                        <a:srgbClr val="23751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0</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=C13*$F$13+D13*$F$15+$F$19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37519"/>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=1/(1+EXP(-O13))</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=C14*$F$13+D14*$F$15+$F$19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=1/(1+EXP(-O14))</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2400">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=C15*$F$13+D14*$F$15+$F$19</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Clr>
                          <a:srgbClr val="193EB0"/>
                        </a:buClr>
                        <a:buSzPts val="900"/>
                        <a:buFont typeface="Arial"/>
                        <a:buNone/>
                      </a:pPr>
                      <a:r>
                        <a:rPr lang="en-US" sz="900" u="none" cap="none" strike="noStrike">
                          <a:solidFill>
                            <a:srgbClr val="262626"/>
                          </a:solidFill>
                          <a:latin typeface="Arial"/>
                          <a:ea typeface="Arial"/>
                          <a:cs typeface="Arial"/>
                          <a:sym typeface="Arial"/>
                        </a:rPr>
                        <a:t>=1/(1+EXP(-O15))</a:t>
                      </a:r>
                      <a:endParaRPr sz="9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r">
                        <a:spcBef>
                          <a:spcPts val="0"/>
                        </a:spcBef>
                        <a:spcAft>
                          <a:spcPts val="0"/>
                        </a:spcAft>
                        <a:buClr>
                          <a:srgbClr val="193EB0"/>
                        </a:buClr>
                        <a:buSzPts val="1200"/>
                        <a:buFont typeface="Arial"/>
                        <a:buNone/>
                      </a:pPr>
                      <a:r>
                        <a:rPr lang="en-US" sz="1200" u="none" cap="none" strike="noStrike">
                          <a:solidFill>
                            <a:srgbClr val="262626"/>
                          </a:solidFill>
                          <a:latin typeface="Arial"/>
                          <a:ea typeface="Arial"/>
                          <a:cs typeface="Arial"/>
                          <a:sym typeface="Arial"/>
                        </a:rPr>
                        <a:t>1</a:t>
                      </a:r>
                      <a:endParaRPr sz="1200" u="none" cap="none" strike="noStrike">
                        <a:solidFill>
                          <a:srgbClr val="262626"/>
                        </a:solidFill>
                        <a:latin typeface="Arial"/>
                        <a:ea typeface="Arial"/>
                        <a:cs typeface="Arial"/>
                        <a:sym typeface="Arial"/>
                      </a:endParaRPr>
                    </a:p>
                  </a:txBody>
                  <a:tcPr marT="0" marB="0" marR="72000" marL="72000">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37"/>
          <p:cNvSpPr/>
          <p:nvPr/>
        </p:nvSpPr>
        <p:spPr>
          <a:xfrm>
            <a:off x="702940" y="1700808"/>
            <a:ext cx="8632825" cy="461842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hidden layer warps the coordinate plane. </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Hidden layer warps the plane. (</a:t>
            </a:r>
            <a:r>
              <a:rPr lang="en-US" sz="1300" u="sng">
                <a:solidFill>
                  <a:srgbClr val="262626"/>
                </a:solidFill>
                <a:latin typeface="Arial"/>
                <a:ea typeface="Arial"/>
                <a:cs typeface="Arial"/>
                <a:sym typeface="Arial"/>
                <a:hlinkClick r:id="rId3">
                  <a:extLst>
                    <a:ext uri="{A12FA001-AC4F-418D-AE19-62706E023703}">
                      <ahyp:hlinkClr val="tx"/>
                    </a:ext>
                  </a:extLst>
                </a:hlinkClick>
              </a:rPr>
              <a:t>https://goo.gl/8qEGHD</a:t>
            </a:r>
            <a:r>
              <a:rPr lang="en-US" sz="1300">
                <a:solidFill>
                  <a:srgbClr val="262626"/>
                </a:solidFill>
                <a:latin typeface="Arial"/>
                <a:ea typeface="Arial"/>
                <a:cs typeface="Arial"/>
                <a:sym typeface="Arial"/>
              </a:rPr>
              <a:t> for more reference)</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1206" name="Google Shape;1206;p37"/>
          <p:cNvGrpSpPr/>
          <p:nvPr/>
        </p:nvGrpSpPr>
        <p:grpSpPr>
          <a:xfrm>
            <a:off x="559817" y="1428745"/>
            <a:ext cx="8783192" cy="215444"/>
            <a:chOff x="559817" y="2136914"/>
            <a:chExt cx="8783192" cy="215444"/>
          </a:xfrm>
        </p:grpSpPr>
        <p:sp>
          <p:nvSpPr>
            <p:cNvPr id="1207" name="Google Shape;1207;p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8" name="Google Shape;1208;p3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Solution for the XOR problem</a:t>
              </a:r>
              <a:endParaRPr/>
            </a:p>
          </p:txBody>
        </p:sp>
      </p:grpSp>
      <p:grpSp>
        <p:nvGrpSpPr>
          <p:cNvPr id="1209" name="Google Shape;1209;p37"/>
          <p:cNvGrpSpPr/>
          <p:nvPr/>
        </p:nvGrpSpPr>
        <p:grpSpPr>
          <a:xfrm>
            <a:off x="450000" y="450000"/>
            <a:ext cx="9018000" cy="276999"/>
            <a:chOff x="450000" y="450000"/>
            <a:chExt cx="9018000" cy="276999"/>
          </a:xfrm>
        </p:grpSpPr>
        <p:sp>
          <p:nvSpPr>
            <p:cNvPr id="1210" name="Google Shape;1210;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211" name="Google Shape;1211;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aphicFrame>
        <p:nvGraphicFramePr>
          <p:cNvPr id="1212" name="Google Shape;1212;p37"/>
          <p:cNvGraphicFramePr/>
          <p:nvPr/>
        </p:nvGraphicFramePr>
        <p:xfrm>
          <a:off x="702939" y="2117878"/>
          <a:ext cx="3000000" cy="3000000"/>
        </p:xfrm>
        <a:graphic>
          <a:graphicData uri="http://schemas.openxmlformats.org/drawingml/2006/table">
            <a:tbl>
              <a:tblPr bandRow="1" firstRow="1">
                <a:noFill/>
                <a:tableStyleId>{B0F2CE99-B44A-4AAD-A28B-D6418A38CF92}</a:tableStyleId>
              </a:tblPr>
              <a:tblGrid>
                <a:gridCol w="850600"/>
                <a:gridCol w="850600"/>
                <a:gridCol w="850600"/>
                <a:gridCol w="850600"/>
                <a:gridCol w="850600"/>
                <a:gridCol w="850600"/>
                <a:gridCol w="850600"/>
                <a:gridCol w="850600"/>
              </a:tblGrid>
              <a:tr h="186125">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x1</a:t>
                      </a:r>
                      <a:endParaRPr/>
                    </a:p>
                  </a:txBody>
                  <a:tcPr marT="0" marB="0" marR="72000" marL="720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x2</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or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and</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nand</a:t>
                      </a:r>
                      <a:endParaRPr b="1" sz="1400">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or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nand</a:t>
                      </a:r>
                      <a:endParaRPr b="1" sz="1400">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xor</a:t>
                      </a:r>
                      <a:endParaRPr/>
                    </a:p>
                  </a:txBody>
                  <a:tcPr marT="0" marB="0" marR="72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94975">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4975">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lnSpc>
                          <a:spcPct val="100000"/>
                        </a:lnSpc>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4975">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4975">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1</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1" marL="0" marR="0" rtl="0" algn="ctr">
                        <a:spcBef>
                          <a:spcPts val="0"/>
                        </a:spcBef>
                        <a:spcAft>
                          <a:spcPts val="0"/>
                        </a:spcAft>
                        <a:buClr>
                          <a:srgbClr val="193EB0"/>
                        </a:buClr>
                        <a:buSzPts val="1300"/>
                        <a:buFont typeface="Arial"/>
                        <a:buNone/>
                      </a:pPr>
                      <a:r>
                        <a:rPr lang="en-US" sz="1300" u="none" cap="none" strike="noStrike">
                          <a:solidFill>
                            <a:srgbClr val="262626"/>
                          </a:solidFill>
                          <a:latin typeface="Arial"/>
                          <a:ea typeface="Arial"/>
                          <a:cs typeface="Arial"/>
                          <a:sym typeface="Arial"/>
                        </a:rPr>
                        <a:t>0</a:t>
                      </a:r>
                      <a:endParaRPr/>
                    </a:p>
                  </a:txBody>
                  <a:tcPr marT="12700" marB="12700" marR="63500" marL="635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1213" name="Google Shape;1213;p37"/>
          <p:cNvGrpSpPr/>
          <p:nvPr/>
        </p:nvGrpSpPr>
        <p:grpSpPr>
          <a:xfrm>
            <a:off x="2879773" y="3506590"/>
            <a:ext cx="4514678" cy="1928964"/>
            <a:chOff x="2879773" y="3506590"/>
            <a:chExt cx="4514678" cy="1928964"/>
          </a:xfrm>
        </p:grpSpPr>
        <p:pic>
          <p:nvPicPr>
            <p:cNvPr id="1214" name="Google Shape;1214;p37"/>
            <p:cNvPicPr preferRelativeResize="0"/>
            <p:nvPr/>
          </p:nvPicPr>
          <p:blipFill rotWithShape="1">
            <a:blip r:embed="rId4">
              <a:alphaModFix/>
            </a:blip>
            <a:srcRect b="0" l="0" r="0" t="0"/>
            <a:stretch/>
          </p:blipFill>
          <p:spPr>
            <a:xfrm>
              <a:off x="2879773" y="3506590"/>
              <a:ext cx="4143277" cy="1928964"/>
            </a:xfrm>
            <a:prstGeom prst="rect">
              <a:avLst/>
            </a:prstGeom>
            <a:noFill/>
            <a:ln>
              <a:noFill/>
            </a:ln>
          </p:spPr>
        </p:pic>
        <p:sp>
          <p:nvSpPr>
            <p:cNvPr id="1215" name="Google Shape;1215;p37"/>
            <p:cNvSpPr txBox="1"/>
            <p:nvPr/>
          </p:nvSpPr>
          <p:spPr>
            <a:xfrm>
              <a:off x="2917249" y="5122705"/>
              <a:ext cx="981359"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Input layer</a:t>
              </a:r>
              <a:endParaRPr sz="1300">
                <a:solidFill>
                  <a:schemeClr val="dk1"/>
                </a:solidFill>
                <a:latin typeface="Arial"/>
                <a:ea typeface="Arial"/>
                <a:cs typeface="Arial"/>
                <a:sym typeface="Arial"/>
              </a:endParaRPr>
            </a:p>
          </p:txBody>
        </p:sp>
        <p:sp>
          <p:nvSpPr>
            <p:cNvPr id="1216" name="Google Shape;1216;p37"/>
            <p:cNvSpPr txBox="1"/>
            <p:nvPr/>
          </p:nvSpPr>
          <p:spPr>
            <a:xfrm>
              <a:off x="4641410" y="5122705"/>
              <a:ext cx="1119217"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Hidden layer</a:t>
              </a:r>
              <a:endParaRPr sz="1300">
                <a:solidFill>
                  <a:schemeClr val="dk1"/>
                </a:solidFill>
                <a:latin typeface="Arial"/>
                <a:ea typeface="Arial"/>
                <a:cs typeface="Arial"/>
                <a:sym typeface="Arial"/>
              </a:endParaRPr>
            </a:p>
          </p:txBody>
        </p:sp>
        <p:sp>
          <p:nvSpPr>
            <p:cNvPr id="1217" name="Google Shape;1217;p37"/>
            <p:cNvSpPr txBox="1"/>
            <p:nvPr/>
          </p:nvSpPr>
          <p:spPr>
            <a:xfrm>
              <a:off x="6281646" y="5122705"/>
              <a:ext cx="1112805"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Output layer</a:t>
              </a:r>
              <a:endParaRPr sz="1300">
                <a:solidFill>
                  <a:schemeClr val="dk1"/>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38"/>
          <p:cNvSpPr/>
          <p:nvPr/>
        </p:nvSpPr>
        <p:spPr>
          <a:xfrm>
            <a:off x="702940" y="1700808"/>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Minsky pointed out the limitations of the perceptron and suggested a multilayer structure as a solution. The level of technology at the time was not advanced enough to materialize his idea.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1974, Paul Werbos proposed a backpropagation algorithm in his doctoral thesis.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1986, Rumelhart established the multilayer theory in his book 『Parallel Distributed Processing』 and revived interest in the neural network.</a:t>
            </a:r>
            <a:endParaRPr sz="1300">
              <a:solidFill>
                <a:srgbClr val="262626"/>
              </a:solidFill>
              <a:latin typeface="Arial"/>
              <a:ea typeface="Arial"/>
              <a:cs typeface="Arial"/>
              <a:sym typeface="Arial"/>
            </a:endParaRPr>
          </a:p>
        </p:txBody>
      </p:sp>
      <p:grpSp>
        <p:nvGrpSpPr>
          <p:cNvPr id="1224" name="Google Shape;1224;p38"/>
          <p:cNvGrpSpPr/>
          <p:nvPr/>
        </p:nvGrpSpPr>
        <p:grpSpPr>
          <a:xfrm>
            <a:off x="559817" y="1428745"/>
            <a:ext cx="8783192" cy="215444"/>
            <a:chOff x="559817" y="2136914"/>
            <a:chExt cx="8783192" cy="215444"/>
          </a:xfrm>
        </p:grpSpPr>
        <p:sp>
          <p:nvSpPr>
            <p:cNvPr id="1225" name="Google Shape;1225;p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26" name="Google Shape;1226;p3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『Perceptrons』 by Minsky</a:t>
              </a:r>
              <a:endParaRPr/>
            </a:p>
          </p:txBody>
        </p:sp>
      </p:grpSp>
      <p:grpSp>
        <p:nvGrpSpPr>
          <p:cNvPr id="1227" name="Google Shape;1227;p38"/>
          <p:cNvGrpSpPr/>
          <p:nvPr/>
        </p:nvGrpSpPr>
        <p:grpSpPr>
          <a:xfrm>
            <a:off x="450000" y="450000"/>
            <a:ext cx="9018000" cy="276999"/>
            <a:chOff x="450000" y="450000"/>
            <a:chExt cx="9018000" cy="276999"/>
          </a:xfrm>
        </p:grpSpPr>
        <p:sp>
          <p:nvSpPr>
            <p:cNvPr id="1228" name="Google Shape;1228;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229" name="Google Shape;1229;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grpSp>
        <p:nvGrpSpPr>
          <p:cNvPr id="1235" name="Google Shape;1235;p39"/>
          <p:cNvGrpSpPr/>
          <p:nvPr/>
        </p:nvGrpSpPr>
        <p:grpSpPr>
          <a:xfrm>
            <a:off x="559817" y="1428745"/>
            <a:ext cx="8783192" cy="800219"/>
            <a:chOff x="559817" y="2136914"/>
            <a:chExt cx="8783192" cy="800219"/>
          </a:xfrm>
        </p:grpSpPr>
        <p:sp>
          <p:nvSpPr>
            <p:cNvPr id="1236" name="Google Shape;1236;p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37" name="Google Shape;1237;p39"/>
            <p:cNvSpPr/>
            <p:nvPr/>
          </p:nvSpPr>
          <p:spPr>
            <a:xfrm>
              <a:off x="712182" y="2136914"/>
              <a:ext cx="8630827" cy="8002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Central Idea to the Multilayer Perceptron</a:t>
              </a:r>
              <a:endParaRPr/>
            </a:p>
            <a:p>
              <a:pPr indent="0" lvl="0" marL="0" marR="0" rtl="0" algn="l">
                <a:spcBef>
                  <a:spcPts val="600"/>
                </a:spcBef>
                <a:spcAft>
                  <a:spcPts val="0"/>
                </a:spcAft>
                <a:buNone/>
              </a:pPr>
              <a:br>
                <a:rPr lang="en-US" sz="1400">
                  <a:solidFill>
                    <a:srgbClr val="262626"/>
                  </a:solidFill>
                  <a:latin typeface="Arial"/>
                  <a:ea typeface="Arial"/>
                  <a:cs typeface="Arial"/>
                  <a:sym typeface="Arial"/>
                </a:rPr>
              </a:br>
              <a:endParaRPr/>
            </a:p>
          </p:txBody>
        </p:sp>
      </p:grpSp>
      <p:grpSp>
        <p:nvGrpSpPr>
          <p:cNvPr id="1238" name="Google Shape;1238;p39"/>
          <p:cNvGrpSpPr/>
          <p:nvPr/>
        </p:nvGrpSpPr>
        <p:grpSpPr>
          <a:xfrm>
            <a:off x="450000" y="450000"/>
            <a:ext cx="9018000" cy="276999"/>
            <a:chOff x="450000" y="450000"/>
            <a:chExt cx="9018000" cy="276999"/>
          </a:xfrm>
        </p:grpSpPr>
        <p:sp>
          <p:nvSpPr>
            <p:cNvPr id="1239" name="Google Shape;1239;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240" name="Google Shape;1240;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41" name="Google Shape;1241;p39"/>
          <p:cNvSpPr/>
          <p:nvPr/>
        </p:nvSpPr>
        <p:spPr>
          <a:xfrm>
            <a:off x="702940" y="1700808"/>
            <a:ext cx="8632825" cy="19510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Insert a hidden layer. It transforms a given feature space into a new one that is more favorable for classification.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a sigmoid activation function. Perceptron used a step function as an activation function.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This function is categorized as a hard decision decoder. However, a multilayer perceptron utilizes a sigmoid function, which is a soft decision decoder, as an activation function. In soft-decision decoding, the output is continuous and indicates confidence. This enables more flexible decision-making.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a backpropagation algorithm. A multilayer perceptron consists of many layers in consecutive order. Thus, a backpropagation algorithm is effective that progresses in reverse order, computes gradients, and renews weights in each layer.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4"/>
          <p:cNvGrpSpPr/>
          <p:nvPr/>
        </p:nvGrpSpPr>
        <p:grpSpPr>
          <a:xfrm>
            <a:off x="912071" y="2611856"/>
            <a:ext cx="7967452" cy="3425997"/>
            <a:chOff x="912071" y="2611856"/>
            <a:chExt cx="7967452" cy="3425997"/>
          </a:xfrm>
        </p:grpSpPr>
        <p:sp>
          <p:nvSpPr>
            <p:cNvPr id="188" name="Google Shape;188;p4"/>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189" name="Google Shape;189;p4"/>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190" name="Google Shape;190;p4"/>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3F3F3F"/>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grpSp>
        <p:nvGrpSpPr>
          <p:cNvPr id="1247" name="Google Shape;1247;p40"/>
          <p:cNvGrpSpPr/>
          <p:nvPr/>
        </p:nvGrpSpPr>
        <p:grpSpPr>
          <a:xfrm>
            <a:off x="559817" y="1428745"/>
            <a:ext cx="8783192" cy="507831"/>
            <a:chOff x="559817" y="2136914"/>
            <a:chExt cx="8783192" cy="507831"/>
          </a:xfrm>
        </p:grpSpPr>
        <p:sp>
          <p:nvSpPr>
            <p:cNvPr id="1248" name="Google Shape;1248;p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49" name="Google Shape;1249;p40"/>
            <p:cNvSpPr/>
            <p:nvPr/>
          </p:nvSpPr>
          <p:spPr>
            <a:xfrm>
              <a:off x="712182" y="2136914"/>
              <a:ext cx="8630827"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Central Idea to the Multilayer Perceptron</a:t>
              </a:r>
              <a:endParaRPr/>
            </a:p>
            <a:p>
              <a:pPr indent="0" lvl="0" marL="0" marR="0" rtl="0" algn="l">
                <a:spcBef>
                  <a:spcPts val="600"/>
                </a:spcBef>
                <a:spcAft>
                  <a:spcPts val="0"/>
                </a:spcAft>
                <a:buNone/>
              </a:pPr>
              <a:r>
                <a:t/>
              </a:r>
              <a:endParaRPr sz="1400">
                <a:solidFill>
                  <a:srgbClr val="262626"/>
                </a:solidFill>
                <a:latin typeface="Arial"/>
                <a:ea typeface="Arial"/>
                <a:cs typeface="Arial"/>
                <a:sym typeface="Arial"/>
              </a:endParaRPr>
            </a:p>
          </p:txBody>
        </p:sp>
      </p:grpSp>
      <p:grpSp>
        <p:nvGrpSpPr>
          <p:cNvPr id="1250" name="Google Shape;1250;p40"/>
          <p:cNvGrpSpPr/>
          <p:nvPr/>
        </p:nvGrpSpPr>
        <p:grpSpPr>
          <a:xfrm>
            <a:off x="450000" y="450000"/>
            <a:ext cx="9018000" cy="276999"/>
            <a:chOff x="450000" y="450000"/>
            <a:chExt cx="9018000" cy="276999"/>
          </a:xfrm>
        </p:grpSpPr>
        <p:sp>
          <p:nvSpPr>
            <p:cNvPr id="1251" name="Google Shape;1251;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252" name="Google Shape;1252;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253" name="Google Shape;1253;p40"/>
          <p:cNvSpPr/>
          <p:nvPr/>
        </p:nvSpPr>
        <p:spPr>
          <a:xfrm>
            <a:off x="702940" y="1700808"/>
            <a:ext cx="8632825" cy="9543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254" name="Google Shape;1254;p40"/>
          <p:cNvGrpSpPr/>
          <p:nvPr/>
        </p:nvGrpSpPr>
        <p:grpSpPr>
          <a:xfrm>
            <a:off x="1577553" y="2672916"/>
            <a:ext cx="7445578" cy="2821249"/>
            <a:chOff x="1577553" y="2672916"/>
            <a:chExt cx="7445578" cy="2821249"/>
          </a:xfrm>
        </p:grpSpPr>
        <p:grpSp>
          <p:nvGrpSpPr>
            <p:cNvPr id="1255" name="Google Shape;1255;p40"/>
            <p:cNvGrpSpPr/>
            <p:nvPr/>
          </p:nvGrpSpPr>
          <p:grpSpPr>
            <a:xfrm>
              <a:off x="1888716" y="3145699"/>
              <a:ext cx="2259234" cy="1294984"/>
              <a:chOff x="1316708" y="4392882"/>
              <a:chExt cx="2259234" cy="1294984"/>
            </a:xfrm>
          </p:grpSpPr>
          <p:grpSp>
            <p:nvGrpSpPr>
              <p:cNvPr id="1256" name="Google Shape;1256;p40"/>
              <p:cNvGrpSpPr/>
              <p:nvPr/>
            </p:nvGrpSpPr>
            <p:grpSpPr>
              <a:xfrm>
                <a:off x="1316708" y="4392882"/>
                <a:ext cx="2259234" cy="1294984"/>
                <a:chOff x="2184376" y="2967843"/>
                <a:chExt cx="3716272" cy="1858882"/>
              </a:xfrm>
            </p:grpSpPr>
            <p:grpSp>
              <p:nvGrpSpPr>
                <p:cNvPr id="1257" name="Google Shape;1257;p40"/>
                <p:cNvGrpSpPr/>
                <p:nvPr/>
              </p:nvGrpSpPr>
              <p:grpSpPr>
                <a:xfrm>
                  <a:off x="3188415" y="3031740"/>
                  <a:ext cx="2179191" cy="1730353"/>
                  <a:chOff x="1104690" y="3031740"/>
                  <a:chExt cx="2179191" cy="1730353"/>
                </a:xfrm>
              </p:grpSpPr>
              <p:cxnSp>
                <p:nvCxnSpPr>
                  <p:cNvPr id="1258" name="Google Shape;1258;p40"/>
                  <p:cNvCxnSpPr>
                    <a:endCxn id="1259" idx="2"/>
                  </p:cNvCxnSpPr>
                  <p:nvPr/>
                </p:nvCxnSpPr>
                <p:spPr>
                  <a:xfrm>
                    <a:off x="1104690" y="3905694"/>
                    <a:ext cx="302100" cy="3300"/>
                  </a:xfrm>
                  <a:prstGeom prst="straightConnector1">
                    <a:avLst/>
                  </a:prstGeom>
                  <a:noFill/>
                  <a:ln cap="flat" cmpd="sng" w="12700">
                    <a:solidFill>
                      <a:schemeClr val="dk1"/>
                    </a:solidFill>
                    <a:prstDash val="solid"/>
                    <a:miter lim="800000"/>
                    <a:headEnd len="sm" w="sm" type="none"/>
                    <a:tailEnd len="sm" w="sm" type="none"/>
                  </a:ln>
                </p:spPr>
              </p:cxnSp>
              <p:cxnSp>
                <p:nvCxnSpPr>
                  <p:cNvPr id="1260" name="Google Shape;1260;p40"/>
                  <p:cNvCxnSpPr>
                    <a:stCxn id="1261" idx="2"/>
                  </p:cNvCxnSpPr>
                  <p:nvPr/>
                </p:nvCxnSpPr>
                <p:spPr>
                  <a:xfrm flipH="1">
                    <a:off x="1104690" y="3121740"/>
                    <a:ext cx="302100" cy="600"/>
                  </a:xfrm>
                  <a:prstGeom prst="straightConnector1">
                    <a:avLst/>
                  </a:prstGeom>
                  <a:noFill/>
                  <a:ln cap="flat" cmpd="sng" w="12700">
                    <a:solidFill>
                      <a:schemeClr val="dk1"/>
                    </a:solidFill>
                    <a:prstDash val="solid"/>
                    <a:miter lim="800000"/>
                    <a:headEnd len="sm" w="sm" type="none"/>
                    <a:tailEnd len="sm" w="sm" type="none"/>
                  </a:ln>
                </p:spPr>
              </p:cxnSp>
              <p:cxnSp>
                <p:nvCxnSpPr>
                  <p:cNvPr id="1262" name="Google Shape;1262;p40"/>
                  <p:cNvCxnSpPr>
                    <a:stCxn id="1263" idx="2"/>
                  </p:cNvCxnSpPr>
                  <p:nvPr/>
                </p:nvCxnSpPr>
                <p:spPr>
                  <a:xfrm rot="10800000">
                    <a:off x="1104690" y="4672094"/>
                    <a:ext cx="302100" cy="0"/>
                  </a:xfrm>
                  <a:prstGeom prst="straightConnector1">
                    <a:avLst/>
                  </a:prstGeom>
                  <a:noFill/>
                  <a:ln cap="flat" cmpd="sng" w="12700">
                    <a:solidFill>
                      <a:schemeClr val="dk1"/>
                    </a:solidFill>
                    <a:prstDash val="solid"/>
                    <a:miter lim="800000"/>
                    <a:headEnd len="sm" w="sm" type="none"/>
                    <a:tailEnd len="sm" w="sm" type="none"/>
                  </a:ln>
                </p:spPr>
              </p:cxnSp>
              <p:cxnSp>
                <p:nvCxnSpPr>
                  <p:cNvPr id="1264" name="Google Shape;1264;p40"/>
                  <p:cNvCxnSpPr>
                    <a:stCxn id="1261" idx="6"/>
                    <a:endCxn id="1265" idx="2"/>
                  </p:cNvCxnSpPr>
                  <p:nvPr/>
                </p:nvCxnSpPr>
                <p:spPr>
                  <a:xfrm>
                    <a:off x="1614051" y="3121739"/>
                    <a:ext cx="1373700" cy="243300"/>
                  </a:xfrm>
                  <a:prstGeom prst="straightConnector1">
                    <a:avLst/>
                  </a:prstGeom>
                  <a:noFill/>
                  <a:ln cap="flat" cmpd="sng" w="12700">
                    <a:solidFill>
                      <a:schemeClr val="dk1"/>
                    </a:solidFill>
                    <a:prstDash val="solid"/>
                    <a:miter lim="800000"/>
                    <a:headEnd len="sm" w="sm" type="none"/>
                    <a:tailEnd len="sm" w="sm" type="none"/>
                  </a:ln>
                </p:spPr>
              </p:cxnSp>
              <p:cxnSp>
                <p:nvCxnSpPr>
                  <p:cNvPr id="1266" name="Google Shape;1266;p40"/>
                  <p:cNvCxnSpPr>
                    <a:stCxn id="1263" idx="6"/>
                    <a:endCxn id="1265" idx="2"/>
                  </p:cNvCxnSpPr>
                  <p:nvPr/>
                </p:nvCxnSpPr>
                <p:spPr>
                  <a:xfrm flipH="1" rot="10800000">
                    <a:off x="1614051" y="3364993"/>
                    <a:ext cx="1373700" cy="1307100"/>
                  </a:xfrm>
                  <a:prstGeom prst="straightConnector1">
                    <a:avLst/>
                  </a:prstGeom>
                  <a:noFill/>
                  <a:ln cap="flat" cmpd="sng" w="12700">
                    <a:solidFill>
                      <a:schemeClr val="dk1"/>
                    </a:solidFill>
                    <a:prstDash val="solid"/>
                    <a:miter lim="800000"/>
                    <a:headEnd len="sm" w="sm" type="none"/>
                    <a:tailEnd len="sm" w="sm" type="none"/>
                  </a:ln>
                </p:spPr>
              </p:cxnSp>
              <p:sp>
                <p:nvSpPr>
                  <p:cNvPr id="1261" name="Google Shape;1261;p40"/>
                  <p:cNvSpPr/>
                  <p:nvPr/>
                </p:nvSpPr>
                <p:spPr>
                  <a:xfrm>
                    <a:off x="1406790" y="3031740"/>
                    <a:ext cx="207261" cy="179999"/>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40"/>
                  <p:cNvSpPr/>
                  <p:nvPr/>
                </p:nvSpPr>
                <p:spPr>
                  <a:xfrm>
                    <a:off x="1406790" y="3818994"/>
                    <a:ext cx="207261" cy="179999"/>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3" name="Google Shape;1263;p40"/>
                  <p:cNvSpPr/>
                  <p:nvPr/>
                </p:nvSpPr>
                <p:spPr>
                  <a:xfrm>
                    <a:off x="1406790" y="4582094"/>
                    <a:ext cx="207261" cy="179999"/>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40"/>
                  <p:cNvSpPr/>
                  <p:nvPr/>
                </p:nvSpPr>
                <p:spPr>
                  <a:xfrm>
                    <a:off x="2987794" y="3235895"/>
                    <a:ext cx="296087" cy="258381"/>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40"/>
                  <p:cNvSpPr/>
                  <p:nvPr/>
                </p:nvSpPr>
                <p:spPr>
                  <a:xfrm>
                    <a:off x="2987794" y="4239874"/>
                    <a:ext cx="296087" cy="258381"/>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8" name="Google Shape;1268;p40"/>
                <p:cNvSpPr txBox="1"/>
                <p:nvPr/>
              </p:nvSpPr>
              <p:spPr>
                <a:xfrm>
                  <a:off x="2184376" y="2967843"/>
                  <a:ext cx="1004010" cy="309259"/>
                </a:xfrm>
                <a:prstGeom prst="rect">
                  <a:avLst/>
                </a:prstGeom>
                <a:blipFill rotWithShape="1">
                  <a:blip r:embed="rId4">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69" name="Google Shape;1269;p40"/>
                <p:cNvSpPr txBox="1"/>
                <p:nvPr/>
              </p:nvSpPr>
              <p:spPr>
                <a:xfrm>
                  <a:off x="2679681" y="3750953"/>
                  <a:ext cx="508705" cy="30925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0" name="Google Shape;1270;p40"/>
                <p:cNvSpPr txBox="1"/>
                <p:nvPr/>
              </p:nvSpPr>
              <p:spPr>
                <a:xfrm>
                  <a:off x="2679681" y="4517466"/>
                  <a:ext cx="508705" cy="309259"/>
                </a:xfrm>
                <a:prstGeom prst="rect">
                  <a:avLst/>
                </a:prstGeom>
                <a:blipFill rotWithShape="1">
                  <a:blip r:embed="rId6">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1" name="Google Shape;1271;p40"/>
                <p:cNvSpPr txBox="1"/>
                <p:nvPr/>
              </p:nvSpPr>
              <p:spPr>
                <a:xfrm>
                  <a:off x="5611046" y="3210457"/>
                  <a:ext cx="289602" cy="309259"/>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2" name="Google Shape;1272;p40"/>
                <p:cNvSpPr txBox="1"/>
                <p:nvPr/>
              </p:nvSpPr>
              <p:spPr>
                <a:xfrm>
                  <a:off x="4055168" y="2991102"/>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1273" name="Google Shape;1273;p40"/>
                <p:cNvSpPr txBox="1"/>
                <p:nvPr/>
              </p:nvSpPr>
              <p:spPr>
                <a:xfrm>
                  <a:off x="4055168" y="3294284"/>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274" name="Google Shape;1274;p40"/>
                <p:cNvSpPr txBox="1"/>
                <p:nvPr/>
              </p:nvSpPr>
              <p:spPr>
                <a:xfrm>
                  <a:off x="5611046" y="4214435"/>
                  <a:ext cx="289602" cy="309259"/>
                </a:xfrm>
                <a:prstGeom prst="rect">
                  <a:avLst/>
                </a:prstGeom>
                <a:blipFill rotWithShape="1">
                  <a:blip r:embed="rId8">
                    <a:alphaModFix/>
                  </a:blip>
                  <a:stretch>
                    <a:fillRect b="0" l="-35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5" name="Google Shape;1275;p40"/>
                <p:cNvSpPr txBox="1"/>
                <p:nvPr/>
              </p:nvSpPr>
              <p:spPr>
                <a:xfrm>
                  <a:off x="4563343" y="3549980"/>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276" name="Google Shape;1276;p40"/>
                <p:cNvSpPr txBox="1"/>
                <p:nvPr/>
              </p:nvSpPr>
              <p:spPr>
                <a:xfrm>
                  <a:off x="4563343" y="3939070"/>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sz="1300">
                    <a:solidFill>
                      <a:srgbClr val="262626"/>
                    </a:solidFill>
                    <a:latin typeface="Arial"/>
                    <a:ea typeface="Arial"/>
                    <a:cs typeface="Arial"/>
                    <a:sym typeface="Arial"/>
                  </a:endParaRPr>
                </a:p>
              </p:txBody>
            </p:sp>
            <p:sp>
              <p:nvSpPr>
                <p:cNvPr id="1277" name="Google Shape;1277;p40"/>
                <p:cNvSpPr txBox="1"/>
                <p:nvPr/>
              </p:nvSpPr>
              <p:spPr>
                <a:xfrm>
                  <a:off x="4055168" y="4165736"/>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278" name="Google Shape;1278;p40"/>
                <p:cNvSpPr txBox="1"/>
                <p:nvPr/>
              </p:nvSpPr>
              <p:spPr>
                <a:xfrm>
                  <a:off x="4201116" y="4514115"/>
                  <a:ext cx="616314" cy="28716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grpSp>
          <p:cxnSp>
            <p:nvCxnSpPr>
              <p:cNvPr id="1279" name="Google Shape;1279;p40"/>
              <p:cNvCxnSpPr>
                <a:stCxn id="1259" idx="6"/>
                <a:endCxn id="1265" idx="2"/>
              </p:cNvCxnSpPr>
              <p:nvPr/>
            </p:nvCxnSpPr>
            <p:spPr>
              <a:xfrm flipH="1" rot="10800000">
                <a:off x="2236750" y="4669631"/>
                <a:ext cx="835200" cy="378900"/>
              </a:xfrm>
              <a:prstGeom prst="straightConnector1">
                <a:avLst/>
              </a:prstGeom>
              <a:noFill/>
              <a:ln cap="flat" cmpd="sng" w="12700">
                <a:solidFill>
                  <a:schemeClr val="dk1"/>
                </a:solidFill>
                <a:prstDash val="solid"/>
                <a:miter lim="800000"/>
                <a:headEnd len="sm" w="sm" type="none"/>
                <a:tailEnd len="sm" w="sm" type="none"/>
              </a:ln>
            </p:spPr>
          </p:cxnSp>
          <p:cxnSp>
            <p:nvCxnSpPr>
              <p:cNvPr id="1280" name="Google Shape;1280;p40"/>
              <p:cNvCxnSpPr>
                <a:stCxn id="1261" idx="6"/>
                <a:endCxn id="1267" idx="2"/>
              </p:cNvCxnSpPr>
              <p:nvPr/>
            </p:nvCxnSpPr>
            <p:spPr>
              <a:xfrm>
                <a:off x="2236750" y="4500093"/>
                <a:ext cx="835200" cy="868800"/>
              </a:xfrm>
              <a:prstGeom prst="straightConnector1">
                <a:avLst/>
              </a:prstGeom>
              <a:noFill/>
              <a:ln cap="flat" cmpd="sng" w="12700">
                <a:solidFill>
                  <a:schemeClr val="dk1"/>
                </a:solidFill>
                <a:prstDash val="solid"/>
                <a:miter lim="800000"/>
                <a:headEnd len="sm" w="sm" type="none"/>
                <a:tailEnd len="sm" w="sm" type="none"/>
              </a:ln>
            </p:spPr>
          </p:cxnSp>
          <p:cxnSp>
            <p:nvCxnSpPr>
              <p:cNvPr id="1281" name="Google Shape;1281;p40"/>
              <p:cNvCxnSpPr>
                <a:stCxn id="1259" idx="6"/>
                <a:endCxn id="1267" idx="2"/>
              </p:cNvCxnSpPr>
              <p:nvPr/>
            </p:nvCxnSpPr>
            <p:spPr>
              <a:xfrm>
                <a:off x="2236750" y="5048531"/>
                <a:ext cx="835200" cy="320400"/>
              </a:xfrm>
              <a:prstGeom prst="straightConnector1">
                <a:avLst/>
              </a:prstGeom>
              <a:noFill/>
              <a:ln cap="flat" cmpd="sng" w="12700">
                <a:solidFill>
                  <a:schemeClr val="dk1"/>
                </a:solidFill>
                <a:prstDash val="solid"/>
                <a:miter lim="800000"/>
                <a:headEnd len="sm" w="sm" type="none"/>
                <a:tailEnd len="sm" w="sm" type="none"/>
              </a:ln>
            </p:spPr>
          </p:cxnSp>
          <p:cxnSp>
            <p:nvCxnSpPr>
              <p:cNvPr id="1282" name="Google Shape;1282;p40"/>
              <p:cNvCxnSpPr>
                <a:stCxn id="1263" idx="6"/>
                <a:endCxn id="1267" idx="2"/>
              </p:cNvCxnSpPr>
              <p:nvPr/>
            </p:nvCxnSpPr>
            <p:spPr>
              <a:xfrm flipH="1" rot="10800000">
                <a:off x="2236750" y="5368942"/>
                <a:ext cx="835200" cy="211200"/>
              </a:xfrm>
              <a:prstGeom prst="straightConnector1">
                <a:avLst/>
              </a:prstGeom>
              <a:noFill/>
              <a:ln cap="flat" cmpd="sng" w="12700">
                <a:solidFill>
                  <a:schemeClr val="dk1"/>
                </a:solidFill>
                <a:prstDash val="solid"/>
                <a:miter lim="800000"/>
                <a:headEnd len="sm" w="sm" type="none"/>
                <a:tailEnd len="sm" w="sm" type="none"/>
              </a:ln>
            </p:spPr>
          </p:cxnSp>
          <p:cxnSp>
            <p:nvCxnSpPr>
              <p:cNvPr id="1283" name="Google Shape;1283;p40"/>
              <p:cNvCxnSpPr>
                <a:stCxn id="1265" idx="6"/>
              </p:cNvCxnSpPr>
              <p:nvPr/>
            </p:nvCxnSpPr>
            <p:spPr>
              <a:xfrm>
                <a:off x="3251890" y="4669620"/>
                <a:ext cx="147900" cy="0"/>
              </a:xfrm>
              <a:prstGeom prst="straightConnector1">
                <a:avLst/>
              </a:prstGeom>
              <a:noFill/>
              <a:ln cap="flat" cmpd="sng" w="12700">
                <a:solidFill>
                  <a:schemeClr val="dk1"/>
                </a:solidFill>
                <a:prstDash val="solid"/>
                <a:miter lim="800000"/>
                <a:headEnd len="sm" w="sm" type="none"/>
                <a:tailEnd len="sm" w="sm" type="none"/>
              </a:ln>
            </p:spPr>
          </p:cxnSp>
          <p:cxnSp>
            <p:nvCxnSpPr>
              <p:cNvPr id="1284" name="Google Shape;1284;p40"/>
              <p:cNvCxnSpPr>
                <a:stCxn id="1267" idx="6"/>
              </p:cNvCxnSpPr>
              <p:nvPr/>
            </p:nvCxnSpPr>
            <p:spPr>
              <a:xfrm>
                <a:off x="3251890" y="5369038"/>
                <a:ext cx="147900" cy="0"/>
              </a:xfrm>
              <a:prstGeom prst="straightConnector1">
                <a:avLst/>
              </a:prstGeom>
              <a:noFill/>
              <a:ln cap="flat" cmpd="sng" w="12700">
                <a:solidFill>
                  <a:schemeClr val="dk1"/>
                </a:solidFill>
                <a:prstDash val="solid"/>
                <a:miter lim="800000"/>
                <a:headEnd len="sm" w="sm" type="none"/>
                <a:tailEnd len="sm" w="sm" type="none"/>
              </a:ln>
            </p:spPr>
          </p:cxnSp>
        </p:grpSp>
        <p:grpSp>
          <p:nvGrpSpPr>
            <p:cNvPr id="1285" name="Google Shape;1285;p40"/>
            <p:cNvGrpSpPr/>
            <p:nvPr/>
          </p:nvGrpSpPr>
          <p:grpSpPr>
            <a:xfrm>
              <a:off x="4951412" y="2672916"/>
              <a:ext cx="3706280" cy="1897930"/>
              <a:chOff x="4379404" y="4031116"/>
              <a:chExt cx="3706280" cy="1897930"/>
            </a:xfrm>
          </p:grpSpPr>
          <p:grpSp>
            <p:nvGrpSpPr>
              <p:cNvPr id="1286" name="Google Shape;1286;p40"/>
              <p:cNvGrpSpPr/>
              <p:nvPr/>
            </p:nvGrpSpPr>
            <p:grpSpPr>
              <a:xfrm>
                <a:off x="4379404" y="4031116"/>
                <a:ext cx="3706280" cy="1897930"/>
                <a:chOff x="1010690" y="2562359"/>
                <a:chExt cx="3706280" cy="1897930"/>
              </a:xfrm>
            </p:grpSpPr>
            <p:grpSp>
              <p:nvGrpSpPr>
                <p:cNvPr id="1287" name="Google Shape;1287;p40"/>
                <p:cNvGrpSpPr/>
                <p:nvPr/>
              </p:nvGrpSpPr>
              <p:grpSpPr>
                <a:xfrm>
                  <a:off x="1010690" y="2562359"/>
                  <a:ext cx="3706280" cy="1897930"/>
                  <a:chOff x="1169719" y="4422823"/>
                  <a:chExt cx="2745200" cy="1405775"/>
                </a:xfrm>
              </p:grpSpPr>
              <p:grpSp>
                <p:nvGrpSpPr>
                  <p:cNvPr id="1288" name="Google Shape;1288;p40"/>
                  <p:cNvGrpSpPr/>
                  <p:nvPr/>
                </p:nvGrpSpPr>
                <p:grpSpPr>
                  <a:xfrm>
                    <a:off x="1336802" y="4563339"/>
                    <a:ext cx="2308532" cy="1265259"/>
                    <a:chOff x="1336801" y="4556655"/>
                    <a:chExt cx="3091430" cy="1694351"/>
                  </a:xfrm>
                </p:grpSpPr>
                <p:cxnSp>
                  <p:nvCxnSpPr>
                    <p:cNvPr id="1289" name="Google Shape;1289;p40"/>
                    <p:cNvCxnSpPr/>
                    <p:nvPr/>
                  </p:nvCxnSpPr>
                  <p:spPr>
                    <a:xfrm>
                      <a:off x="1596901" y="4708324"/>
                      <a:ext cx="0" cy="1542682"/>
                    </a:xfrm>
                    <a:prstGeom prst="straightConnector1">
                      <a:avLst/>
                    </a:prstGeom>
                    <a:noFill/>
                    <a:ln cap="flat" cmpd="sng" w="12700">
                      <a:solidFill>
                        <a:schemeClr val="dk1"/>
                      </a:solidFill>
                      <a:prstDash val="solid"/>
                      <a:miter lim="800000"/>
                      <a:headEnd len="med" w="med" type="triangle"/>
                      <a:tailEnd len="sm" w="sm" type="none"/>
                    </a:ln>
                  </p:spPr>
                </p:cxnSp>
                <p:cxnSp>
                  <p:nvCxnSpPr>
                    <p:cNvPr id="1290" name="Google Shape;1290;p40"/>
                    <p:cNvCxnSpPr/>
                    <p:nvPr/>
                  </p:nvCxnSpPr>
                  <p:spPr>
                    <a:xfrm>
                      <a:off x="1336801" y="5930474"/>
                      <a:ext cx="1542681" cy="0"/>
                    </a:xfrm>
                    <a:prstGeom prst="straightConnector1">
                      <a:avLst/>
                    </a:prstGeom>
                    <a:noFill/>
                    <a:ln cap="flat" cmpd="sng" w="12700">
                      <a:solidFill>
                        <a:schemeClr val="dk1"/>
                      </a:solidFill>
                      <a:prstDash val="solid"/>
                      <a:miter lim="800000"/>
                      <a:headEnd len="sm" w="sm" type="none"/>
                      <a:tailEnd len="med" w="med" type="triangle"/>
                    </a:ln>
                  </p:spPr>
                </p:cxnSp>
                <p:cxnSp>
                  <p:nvCxnSpPr>
                    <p:cNvPr id="1291" name="Google Shape;1291;p40"/>
                    <p:cNvCxnSpPr/>
                    <p:nvPr/>
                  </p:nvCxnSpPr>
                  <p:spPr>
                    <a:xfrm>
                      <a:off x="3656891" y="4556655"/>
                      <a:ext cx="0" cy="1542682"/>
                    </a:xfrm>
                    <a:prstGeom prst="straightConnector1">
                      <a:avLst/>
                    </a:prstGeom>
                    <a:noFill/>
                    <a:ln cap="flat" cmpd="sng" w="12700">
                      <a:solidFill>
                        <a:schemeClr val="dk1"/>
                      </a:solidFill>
                      <a:prstDash val="solid"/>
                      <a:miter lim="800000"/>
                      <a:headEnd len="med" w="med" type="triangle"/>
                      <a:tailEnd len="sm" w="sm" type="none"/>
                    </a:ln>
                  </p:spPr>
                </p:cxnSp>
                <p:cxnSp>
                  <p:nvCxnSpPr>
                    <p:cNvPr id="1292" name="Google Shape;1292;p40"/>
                    <p:cNvCxnSpPr/>
                    <p:nvPr/>
                  </p:nvCxnSpPr>
                  <p:spPr>
                    <a:xfrm>
                      <a:off x="2885550" y="5302405"/>
                      <a:ext cx="1542681" cy="0"/>
                    </a:xfrm>
                    <a:prstGeom prst="straightConnector1">
                      <a:avLst/>
                    </a:prstGeom>
                    <a:noFill/>
                    <a:ln cap="flat" cmpd="sng" w="12700">
                      <a:solidFill>
                        <a:schemeClr val="dk1"/>
                      </a:solidFill>
                      <a:prstDash val="solid"/>
                      <a:miter lim="800000"/>
                      <a:headEnd len="sm" w="sm" type="none"/>
                      <a:tailEnd len="med" w="med" type="triangle"/>
                    </a:ln>
                  </p:spPr>
                </p:cxnSp>
              </p:grpSp>
              <p:sp>
                <p:nvSpPr>
                  <p:cNvPr id="1293" name="Google Shape;1293;p40"/>
                  <p:cNvSpPr/>
                  <p:nvPr/>
                </p:nvSpPr>
                <p:spPr>
                  <a:xfrm>
                    <a:off x="1487281" y="5049696"/>
                    <a:ext cx="93327" cy="933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40"/>
                  <p:cNvSpPr txBox="1"/>
                  <p:nvPr/>
                </p:nvSpPr>
                <p:spPr>
                  <a:xfrm>
                    <a:off x="1420686" y="4512140"/>
                    <a:ext cx="275018" cy="184666"/>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95" name="Google Shape;1295;p40"/>
                  <p:cNvSpPr/>
                  <p:nvPr/>
                </p:nvSpPr>
                <p:spPr>
                  <a:xfrm>
                    <a:off x="1487281" y="5530437"/>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40"/>
                  <p:cNvSpPr/>
                  <p:nvPr/>
                </p:nvSpPr>
                <p:spPr>
                  <a:xfrm>
                    <a:off x="1948525" y="5530437"/>
                    <a:ext cx="93327" cy="933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40"/>
                  <p:cNvSpPr txBox="1"/>
                  <p:nvPr/>
                </p:nvSpPr>
                <p:spPr>
                  <a:xfrm>
                    <a:off x="2493465" y="5489618"/>
                    <a:ext cx="275018" cy="184666"/>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98" name="Google Shape;1298;p40"/>
                  <p:cNvSpPr txBox="1"/>
                  <p:nvPr/>
                </p:nvSpPr>
                <p:spPr>
                  <a:xfrm>
                    <a:off x="1174694" y="5226315"/>
                    <a:ext cx="202421" cy="18237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a:t>
                    </a:r>
                    <a:endParaRPr sz="1600">
                      <a:solidFill>
                        <a:srgbClr val="262626"/>
                      </a:solidFill>
                      <a:latin typeface="Arial"/>
                      <a:ea typeface="Arial"/>
                      <a:cs typeface="Arial"/>
                      <a:sym typeface="Arial"/>
                    </a:endParaRPr>
                  </a:p>
                </p:txBody>
              </p:sp>
              <p:sp>
                <p:nvSpPr>
                  <p:cNvPr id="1299" name="Google Shape;1299;p40"/>
                  <p:cNvSpPr/>
                  <p:nvPr/>
                </p:nvSpPr>
                <p:spPr>
                  <a:xfrm>
                    <a:off x="1945185" y="5062041"/>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40"/>
                  <p:cNvSpPr txBox="1"/>
                  <p:nvPr/>
                </p:nvSpPr>
                <p:spPr>
                  <a:xfrm>
                    <a:off x="1652966" y="5200857"/>
                    <a:ext cx="202421" cy="18237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a:t>
                    </a:r>
                    <a:endParaRPr sz="1600">
                      <a:solidFill>
                        <a:srgbClr val="262626"/>
                      </a:solidFill>
                      <a:latin typeface="Arial"/>
                      <a:ea typeface="Arial"/>
                      <a:cs typeface="Arial"/>
                      <a:sym typeface="Arial"/>
                    </a:endParaRPr>
                  </a:p>
                </p:txBody>
              </p:sp>
              <p:sp>
                <p:nvSpPr>
                  <p:cNvPr id="1301" name="Google Shape;1301;p40"/>
                  <p:cNvSpPr txBox="1"/>
                  <p:nvPr/>
                </p:nvSpPr>
                <p:spPr>
                  <a:xfrm>
                    <a:off x="2077653" y="5324077"/>
                    <a:ext cx="202421" cy="18237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a:t>
                    </a:r>
                    <a:endParaRPr sz="1600">
                      <a:solidFill>
                        <a:srgbClr val="262626"/>
                      </a:solidFill>
                      <a:latin typeface="Arial"/>
                      <a:ea typeface="Arial"/>
                      <a:cs typeface="Arial"/>
                      <a:sym typeface="Arial"/>
                    </a:endParaRPr>
                  </a:p>
                </p:txBody>
              </p:sp>
              <p:sp>
                <p:nvSpPr>
                  <p:cNvPr id="1302" name="Google Shape;1302;p40"/>
                  <p:cNvSpPr txBox="1"/>
                  <p:nvPr/>
                </p:nvSpPr>
                <p:spPr>
                  <a:xfrm>
                    <a:off x="1799668" y="5605311"/>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a:t>
                    </a:r>
                    <a:endParaRPr sz="1300">
                      <a:solidFill>
                        <a:srgbClr val="262626"/>
                      </a:solidFill>
                      <a:latin typeface="Arial"/>
                      <a:ea typeface="Arial"/>
                      <a:cs typeface="Arial"/>
                      <a:sym typeface="Arial"/>
                    </a:endParaRPr>
                  </a:p>
                </p:txBody>
              </p:sp>
              <p:sp>
                <p:nvSpPr>
                  <p:cNvPr id="1303" name="Google Shape;1303;p40"/>
                  <p:cNvSpPr txBox="1"/>
                  <p:nvPr/>
                </p:nvSpPr>
                <p:spPr>
                  <a:xfrm>
                    <a:off x="2158839" y="5605311"/>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a:t>
                    </a:r>
                    <a:endParaRPr sz="1300">
                      <a:solidFill>
                        <a:srgbClr val="262626"/>
                      </a:solidFill>
                      <a:latin typeface="Arial"/>
                      <a:ea typeface="Arial"/>
                      <a:cs typeface="Arial"/>
                      <a:sym typeface="Arial"/>
                    </a:endParaRPr>
                  </a:p>
                </p:txBody>
              </p:sp>
              <p:sp>
                <p:nvSpPr>
                  <p:cNvPr id="1304" name="Google Shape;1304;p40"/>
                  <p:cNvSpPr txBox="1"/>
                  <p:nvPr/>
                </p:nvSpPr>
                <p:spPr>
                  <a:xfrm>
                    <a:off x="1169719" y="4655663"/>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②</a:t>
                    </a:r>
                    <a:endParaRPr/>
                  </a:p>
                </p:txBody>
              </p:sp>
              <p:sp>
                <p:nvSpPr>
                  <p:cNvPr id="1305" name="Google Shape;1305;p40"/>
                  <p:cNvSpPr txBox="1"/>
                  <p:nvPr/>
                </p:nvSpPr>
                <p:spPr>
                  <a:xfrm>
                    <a:off x="1169719" y="5027353"/>
                    <a:ext cx="202421" cy="1481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①</a:t>
                    </a:r>
                    <a:endParaRPr/>
                  </a:p>
                </p:txBody>
              </p:sp>
              <p:sp>
                <p:nvSpPr>
                  <p:cNvPr id="1306" name="Google Shape;1306;p40"/>
                  <p:cNvSpPr txBox="1"/>
                  <p:nvPr/>
                </p:nvSpPr>
                <p:spPr>
                  <a:xfrm>
                    <a:off x="2958988" y="4422823"/>
                    <a:ext cx="275018" cy="13678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07" name="Google Shape;1307;p40"/>
                  <p:cNvSpPr txBox="1"/>
                  <p:nvPr/>
                </p:nvSpPr>
                <p:spPr>
                  <a:xfrm>
                    <a:off x="3639901" y="5050660"/>
                    <a:ext cx="275018" cy="136780"/>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08" name="Google Shape;1308;p40"/>
                  <p:cNvSpPr/>
                  <p:nvPr/>
                </p:nvSpPr>
                <p:spPr>
                  <a:xfrm>
                    <a:off x="3261292" y="4796007"/>
                    <a:ext cx="93327" cy="933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9" name="Google Shape;1309;p40"/>
                  <p:cNvSpPr/>
                  <p:nvPr/>
                </p:nvSpPr>
                <p:spPr>
                  <a:xfrm>
                    <a:off x="3246800" y="5363741"/>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40"/>
                  <p:cNvSpPr/>
                  <p:nvPr/>
                </p:nvSpPr>
                <p:spPr>
                  <a:xfrm>
                    <a:off x="2745771" y="4796007"/>
                    <a:ext cx="93327" cy="933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11" name="Google Shape;1311;p40"/>
                <p:cNvCxnSpPr/>
                <p:nvPr/>
              </p:nvCxnSpPr>
              <p:spPr>
                <a:xfrm>
                  <a:off x="1268866" y="3510799"/>
                  <a:ext cx="806534" cy="840625"/>
                </a:xfrm>
                <a:prstGeom prst="straightConnector1">
                  <a:avLst/>
                </a:prstGeom>
                <a:noFill/>
                <a:ln cap="flat" cmpd="sng" w="19050">
                  <a:solidFill>
                    <a:srgbClr val="1429A0"/>
                  </a:solidFill>
                  <a:prstDash val="solid"/>
                  <a:miter lim="800000"/>
                  <a:headEnd len="sm" w="sm" type="none"/>
                  <a:tailEnd len="sm" w="sm" type="none"/>
                </a:ln>
              </p:spPr>
            </p:cxnSp>
            <p:cxnSp>
              <p:nvCxnSpPr>
                <p:cNvPr id="1312" name="Google Shape;1312;p40"/>
                <p:cNvCxnSpPr/>
                <p:nvPr/>
              </p:nvCxnSpPr>
              <p:spPr>
                <a:xfrm>
                  <a:off x="1268866" y="2997160"/>
                  <a:ext cx="1291449" cy="1346037"/>
                </a:xfrm>
                <a:prstGeom prst="straightConnector1">
                  <a:avLst/>
                </a:prstGeom>
                <a:noFill/>
                <a:ln cap="flat" cmpd="sng" w="19050">
                  <a:solidFill>
                    <a:srgbClr val="1429A0"/>
                  </a:solidFill>
                  <a:prstDash val="solid"/>
                  <a:miter lim="800000"/>
                  <a:headEnd len="sm" w="sm" type="none"/>
                  <a:tailEnd len="sm" w="sm" type="none"/>
                </a:ln>
              </p:spPr>
            </p:cxnSp>
          </p:grpSp>
          <p:sp>
            <p:nvSpPr>
              <p:cNvPr id="1313" name="Google Shape;1313;p40"/>
              <p:cNvSpPr/>
              <p:nvPr/>
            </p:nvSpPr>
            <p:spPr>
              <a:xfrm>
                <a:off x="4608576" y="4596384"/>
                <a:ext cx="1883664" cy="615696"/>
              </a:xfrm>
              <a:custGeom>
                <a:rect b="b" l="l" r="r" t="t"/>
                <a:pathLst>
                  <a:path extrusionOk="0" h="615696" w="1883664">
                    <a:moveTo>
                      <a:pt x="0" y="615696"/>
                    </a:moveTo>
                    <a:cubicBezTo>
                      <a:pt x="275844" y="420116"/>
                      <a:pt x="606552" y="236728"/>
                      <a:pt x="920496" y="134112"/>
                    </a:cubicBezTo>
                    <a:cubicBezTo>
                      <a:pt x="1234440" y="31496"/>
                      <a:pt x="1531620" y="9652"/>
                      <a:pt x="1883664" y="0"/>
                    </a:cubicBezTo>
                  </a:path>
                </a:pathLst>
              </a:custGeom>
              <a:noFill/>
              <a:ln cap="flat" cmpd="sng" w="12700">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40"/>
              <p:cNvSpPr/>
              <p:nvPr/>
            </p:nvSpPr>
            <p:spPr>
              <a:xfrm>
                <a:off x="5254752" y="4669536"/>
                <a:ext cx="1987296" cy="536448"/>
              </a:xfrm>
              <a:custGeom>
                <a:rect b="b" l="l" r="r" t="t"/>
                <a:pathLst>
                  <a:path extrusionOk="0" h="536448" w="1987296">
                    <a:moveTo>
                      <a:pt x="0" y="536448"/>
                    </a:moveTo>
                    <a:cubicBezTo>
                      <a:pt x="416560" y="486664"/>
                      <a:pt x="833120" y="436880"/>
                      <a:pt x="1164336" y="347472"/>
                    </a:cubicBezTo>
                    <a:cubicBezTo>
                      <a:pt x="1495552" y="258064"/>
                      <a:pt x="1741424" y="129032"/>
                      <a:pt x="1987296" y="0"/>
                    </a:cubicBezTo>
                  </a:path>
                </a:pathLst>
              </a:custGeom>
              <a:noFill/>
              <a:ln cap="flat" cmpd="sng" w="12700">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15" name="Google Shape;1315;p40"/>
              <p:cNvCxnSpPr>
                <a:stCxn id="1301" idx="3"/>
                <a:endCxn id="1309" idx="1"/>
              </p:cNvCxnSpPr>
              <p:nvPr/>
            </p:nvCxnSpPr>
            <p:spPr>
              <a:xfrm flipH="1" rot="10800000">
                <a:off x="5878488" y="5364405"/>
                <a:ext cx="1305300" cy="6600"/>
              </a:xfrm>
              <a:prstGeom prst="straightConnector1">
                <a:avLst/>
              </a:prstGeom>
              <a:noFill/>
              <a:ln cap="flat" cmpd="sng" w="12700">
                <a:solidFill>
                  <a:srgbClr val="7F7F7F"/>
                </a:solidFill>
                <a:prstDash val="dash"/>
                <a:miter lim="800000"/>
                <a:headEnd len="sm" w="sm" type="none"/>
                <a:tailEnd len="med" w="med" type="triangle"/>
              </a:ln>
            </p:spPr>
          </p:cxnSp>
        </p:grpSp>
        <p:sp>
          <p:nvSpPr>
            <p:cNvPr id="1316" name="Google Shape;1316;p40"/>
            <p:cNvSpPr txBox="1"/>
            <p:nvPr/>
          </p:nvSpPr>
          <p:spPr>
            <a:xfrm>
              <a:off x="1577553" y="4839472"/>
              <a:ext cx="2896948"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Parallel combine two perceptrons</a:t>
              </a:r>
              <a:endParaRPr sz="1300">
                <a:solidFill>
                  <a:srgbClr val="262626"/>
                </a:solidFill>
                <a:latin typeface="Arial"/>
                <a:ea typeface="Arial"/>
                <a:cs typeface="Arial"/>
                <a:sym typeface="Arial"/>
              </a:endParaRPr>
            </a:p>
          </p:txBody>
        </p:sp>
        <p:sp>
          <p:nvSpPr>
            <p:cNvPr id="1317" name="Google Shape;1317;p40"/>
            <p:cNvSpPr txBox="1"/>
            <p:nvPr/>
          </p:nvSpPr>
          <p:spPr>
            <a:xfrm>
              <a:off x="4825357" y="4842875"/>
              <a:ext cx="4197774"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Transform a feature space x into a new feature space z</a:t>
              </a:r>
              <a:endParaRPr sz="1300">
                <a:solidFill>
                  <a:srgbClr val="262626"/>
                </a:solidFill>
                <a:latin typeface="Arial"/>
                <a:ea typeface="Arial"/>
                <a:cs typeface="Arial"/>
                <a:sym typeface="Arial"/>
              </a:endParaRPr>
            </a:p>
          </p:txBody>
        </p:sp>
        <p:sp>
          <p:nvSpPr>
            <p:cNvPr id="1318" name="Google Shape;1318;p40"/>
            <p:cNvSpPr txBox="1"/>
            <p:nvPr/>
          </p:nvSpPr>
          <p:spPr>
            <a:xfrm>
              <a:off x="3514014" y="5186388"/>
              <a:ext cx="287610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Transformation of a feature space</a:t>
              </a:r>
              <a:endParaRPr/>
            </a:p>
          </p:txBody>
        </p:sp>
      </p:grpSp>
      <p:sp>
        <p:nvSpPr>
          <p:cNvPr id="1319" name="Google Shape;1319;p40"/>
          <p:cNvSpPr/>
          <p:nvPr/>
        </p:nvSpPr>
        <p:spPr>
          <a:xfrm>
            <a:off x="702940" y="5646872"/>
            <a:ext cx="8632825" cy="345461"/>
          </a:xfrm>
          <a:prstGeom prst="rect">
            <a:avLst/>
          </a:prstGeom>
          <a:noFill/>
          <a:ln>
            <a:noFill/>
          </a:ln>
        </p:spPr>
        <p:txBody>
          <a:bodyPr anchorCtr="0" anchor="t" bIns="72000" lIns="0" spcFirstLastPara="1" rIns="144000" wrap="square" tIns="72000">
            <a:spAutoFit/>
          </a:bodyPr>
          <a:lstStyle/>
          <a:p>
            <a:pPr indent="-180975" lvl="1" marL="36195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Equivalent to a human-being manually executing feature learning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grpSp>
        <p:nvGrpSpPr>
          <p:cNvPr id="1325" name="Google Shape;1325;p41"/>
          <p:cNvGrpSpPr/>
          <p:nvPr/>
        </p:nvGrpSpPr>
        <p:grpSpPr>
          <a:xfrm>
            <a:off x="559817" y="1428745"/>
            <a:ext cx="8783192" cy="507831"/>
            <a:chOff x="559817" y="2136914"/>
            <a:chExt cx="8783192" cy="507831"/>
          </a:xfrm>
        </p:grpSpPr>
        <p:sp>
          <p:nvSpPr>
            <p:cNvPr id="1326" name="Google Shape;1326;p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7" name="Google Shape;1327;p41"/>
            <p:cNvSpPr/>
            <p:nvPr/>
          </p:nvSpPr>
          <p:spPr>
            <a:xfrm>
              <a:off x="712182" y="2136914"/>
              <a:ext cx="8630827"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Central Idea to the Multilayer Perceptron</a:t>
              </a:r>
              <a:endParaRPr/>
            </a:p>
            <a:p>
              <a:pPr indent="0" lvl="0" marL="0" marR="0" rtl="0" algn="l">
                <a:spcBef>
                  <a:spcPts val="600"/>
                </a:spcBef>
                <a:spcAft>
                  <a:spcPts val="0"/>
                </a:spcAft>
                <a:buNone/>
              </a:pPr>
              <a:r>
                <a:t/>
              </a:r>
              <a:endParaRPr sz="1400">
                <a:solidFill>
                  <a:srgbClr val="262626"/>
                </a:solidFill>
                <a:latin typeface="Arial"/>
                <a:ea typeface="Arial"/>
                <a:cs typeface="Arial"/>
                <a:sym typeface="Arial"/>
              </a:endParaRPr>
            </a:p>
          </p:txBody>
        </p:sp>
      </p:grpSp>
      <p:grpSp>
        <p:nvGrpSpPr>
          <p:cNvPr id="1328" name="Google Shape;1328;p41"/>
          <p:cNvGrpSpPr/>
          <p:nvPr/>
        </p:nvGrpSpPr>
        <p:grpSpPr>
          <a:xfrm>
            <a:off x="450000" y="450000"/>
            <a:ext cx="9018000" cy="276999"/>
            <a:chOff x="450000" y="450000"/>
            <a:chExt cx="9018000" cy="276999"/>
          </a:xfrm>
        </p:grpSpPr>
        <p:sp>
          <p:nvSpPr>
            <p:cNvPr id="1329" name="Google Shape;1329;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330" name="Google Shape;1330;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331" name="Google Shape;1331;p41"/>
          <p:cNvSpPr/>
          <p:nvPr/>
        </p:nvSpPr>
        <p:spPr>
          <a:xfrm>
            <a:off x="702940" y="1700808"/>
            <a:ext cx="8632825" cy="84816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332" name="Google Shape;1332;p41"/>
          <p:cNvGrpSpPr/>
          <p:nvPr/>
        </p:nvGrpSpPr>
        <p:grpSpPr>
          <a:xfrm>
            <a:off x="1711052" y="2836876"/>
            <a:ext cx="6519206" cy="2692131"/>
            <a:chOff x="1884408" y="2923995"/>
            <a:chExt cx="6519206" cy="2692131"/>
          </a:xfrm>
        </p:grpSpPr>
        <p:grpSp>
          <p:nvGrpSpPr>
            <p:cNvPr id="1333" name="Google Shape;1333;p41"/>
            <p:cNvGrpSpPr/>
            <p:nvPr/>
          </p:nvGrpSpPr>
          <p:grpSpPr>
            <a:xfrm>
              <a:off x="1985946" y="2954396"/>
              <a:ext cx="2488555" cy="1745021"/>
              <a:chOff x="1955506" y="3545309"/>
              <a:chExt cx="2488555" cy="1745021"/>
            </a:xfrm>
          </p:grpSpPr>
          <p:grpSp>
            <p:nvGrpSpPr>
              <p:cNvPr id="1334" name="Google Shape;1334;p41"/>
              <p:cNvGrpSpPr/>
              <p:nvPr/>
            </p:nvGrpSpPr>
            <p:grpSpPr>
              <a:xfrm>
                <a:off x="2524787" y="3735020"/>
                <a:ext cx="1555310" cy="1555310"/>
                <a:chOff x="2885550" y="4556655"/>
                <a:chExt cx="1542681" cy="1542682"/>
              </a:xfrm>
            </p:grpSpPr>
            <p:cxnSp>
              <p:nvCxnSpPr>
                <p:cNvPr id="1335" name="Google Shape;1335;p41"/>
                <p:cNvCxnSpPr/>
                <p:nvPr/>
              </p:nvCxnSpPr>
              <p:spPr>
                <a:xfrm>
                  <a:off x="3656891" y="4556655"/>
                  <a:ext cx="0" cy="1542682"/>
                </a:xfrm>
                <a:prstGeom prst="straightConnector1">
                  <a:avLst/>
                </a:prstGeom>
                <a:noFill/>
                <a:ln cap="flat" cmpd="sng" w="12700">
                  <a:solidFill>
                    <a:schemeClr val="dk1"/>
                  </a:solidFill>
                  <a:prstDash val="solid"/>
                  <a:miter lim="800000"/>
                  <a:headEnd len="med" w="med" type="triangle"/>
                  <a:tailEnd len="sm" w="sm" type="none"/>
                </a:ln>
              </p:spPr>
            </p:cxnSp>
            <p:cxnSp>
              <p:nvCxnSpPr>
                <p:cNvPr id="1336" name="Google Shape;1336;p41"/>
                <p:cNvCxnSpPr/>
                <p:nvPr/>
              </p:nvCxnSpPr>
              <p:spPr>
                <a:xfrm>
                  <a:off x="2885550" y="5302405"/>
                  <a:ext cx="1542681" cy="0"/>
                </a:xfrm>
                <a:prstGeom prst="straightConnector1">
                  <a:avLst/>
                </a:prstGeom>
                <a:noFill/>
                <a:ln cap="flat" cmpd="sng" w="12700">
                  <a:solidFill>
                    <a:schemeClr val="dk1"/>
                  </a:solidFill>
                  <a:prstDash val="solid"/>
                  <a:miter lim="800000"/>
                  <a:headEnd len="sm" w="sm" type="none"/>
                  <a:tailEnd len="med" w="med" type="triangle"/>
                </a:ln>
              </p:spPr>
            </p:cxnSp>
          </p:grpSp>
          <p:sp>
            <p:nvSpPr>
              <p:cNvPr id="1337" name="Google Shape;1337;p41"/>
              <p:cNvSpPr txBox="1"/>
              <p:nvPr/>
            </p:nvSpPr>
            <p:spPr>
              <a:xfrm>
                <a:off x="1955506" y="3638094"/>
                <a:ext cx="11921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③</a:t>
                </a:r>
                <a:endParaRPr sz="1300">
                  <a:solidFill>
                    <a:srgbClr val="262626"/>
                  </a:solidFill>
                  <a:latin typeface="Arial"/>
                  <a:ea typeface="Arial"/>
                  <a:cs typeface="Arial"/>
                  <a:sym typeface="Arial"/>
                </a:endParaRPr>
              </a:p>
            </p:txBody>
          </p:sp>
          <p:sp>
            <p:nvSpPr>
              <p:cNvPr id="1338" name="Google Shape;1338;p41"/>
              <p:cNvSpPr txBox="1"/>
              <p:nvPr/>
            </p:nvSpPr>
            <p:spPr>
              <a:xfrm>
                <a:off x="3153464" y="3545309"/>
                <a:ext cx="371300" cy="184666"/>
              </a:xfrm>
              <a:prstGeom prst="rect">
                <a:avLst/>
              </a:prstGeom>
              <a:blipFill rotWithShape="1">
                <a:blip r:embed="rId4">
                  <a:alphaModFix/>
                </a:blip>
                <a:stretch>
                  <a:fillRect b="-333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39" name="Google Shape;1339;p41"/>
              <p:cNvSpPr txBox="1"/>
              <p:nvPr/>
            </p:nvSpPr>
            <p:spPr>
              <a:xfrm>
                <a:off x="4072761" y="4392949"/>
                <a:ext cx="371300" cy="184666"/>
              </a:xfrm>
              <a:prstGeom prst="rect">
                <a:avLst/>
              </a:prstGeom>
              <a:blipFill rotWithShape="1">
                <a:blip r:embed="rId5">
                  <a:alphaModFix/>
                </a:blip>
                <a:stretch>
                  <a:fillRect b="-333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40" name="Google Shape;1340;p41"/>
              <p:cNvSpPr/>
              <p:nvPr/>
            </p:nvSpPr>
            <p:spPr>
              <a:xfrm>
                <a:off x="3561603" y="4049143"/>
                <a:ext cx="126000" cy="126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41"/>
              <p:cNvSpPr/>
              <p:nvPr/>
            </p:nvSpPr>
            <p:spPr>
              <a:xfrm>
                <a:off x="3542037" y="4815638"/>
                <a:ext cx="126000" cy="12600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2" name="Google Shape;1342;p41"/>
              <p:cNvSpPr/>
              <p:nvPr/>
            </p:nvSpPr>
            <p:spPr>
              <a:xfrm>
                <a:off x="2865600" y="4049143"/>
                <a:ext cx="126000" cy="12600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43" name="Google Shape;1343;p41"/>
              <p:cNvCxnSpPr/>
              <p:nvPr/>
            </p:nvCxnSpPr>
            <p:spPr>
              <a:xfrm>
                <a:off x="3075228" y="3844704"/>
                <a:ext cx="806534" cy="840625"/>
              </a:xfrm>
              <a:prstGeom prst="straightConnector1">
                <a:avLst/>
              </a:prstGeom>
              <a:noFill/>
              <a:ln cap="flat" cmpd="sng" w="19050">
                <a:solidFill>
                  <a:srgbClr val="1429A0"/>
                </a:solidFill>
                <a:prstDash val="solid"/>
                <a:miter lim="800000"/>
                <a:headEnd len="sm" w="sm" type="none"/>
                <a:tailEnd len="sm" w="sm" type="none"/>
              </a:ln>
            </p:spPr>
          </p:cxnSp>
        </p:grpSp>
        <p:grpSp>
          <p:nvGrpSpPr>
            <p:cNvPr id="1344" name="Google Shape;1344;p41"/>
            <p:cNvGrpSpPr/>
            <p:nvPr/>
          </p:nvGrpSpPr>
          <p:grpSpPr>
            <a:xfrm>
              <a:off x="5264073" y="2923995"/>
              <a:ext cx="2921495" cy="1714262"/>
              <a:chOff x="5396569" y="3414449"/>
              <a:chExt cx="2921495" cy="1714262"/>
            </a:xfrm>
          </p:grpSpPr>
          <p:grpSp>
            <p:nvGrpSpPr>
              <p:cNvPr id="1345" name="Google Shape;1345;p41"/>
              <p:cNvGrpSpPr/>
              <p:nvPr/>
            </p:nvGrpSpPr>
            <p:grpSpPr>
              <a:xfrm>
                <a:off x="5396569" y="3736982"/>
                <a:ext cx="2921495" cy="1391729"/>
                <a:chOff x="4658290" y="3736982"/>
                <a:chExt cx="2921495" cy="1391729"/>
              </a:xfrm>
            </p:grpSpPr>
            <p:cxnSp>
              <p:nvCxnSpPr>
                <p:cNvPr id="1346" name="Google Shape;1346;p41"/>
                <p:cNvCxnSpPr>
                  <a:endCxn id="1347" idx="2"/>
                </p:cNvCxnSpPr>
                <p:nvPr/>
              </p:nvCxnSpPr>
              <p:spPr>
                <a:xfrm>
                  <a:off x="5268732" y="4390232"/>
                  <a:ext cx="183600" cy="2400"/>
                </a:xfrm>
                <a:prstGeom prst="straightConnector1">
                  <a:avLst/>
                </a:prstGeom>
                <a:noFill/>
                <a:ln cap="flat" cmpd="sng" w="12700">
                  <a:solidFill>
                    <a:schemeClr val="dk1"/>
                  </a:solidFill>
                  <a:prstDash val="solid"/>
                  <a:miter lim="800000"/>
                  <a:headEnd len="sm" w="sm" type="none"/>
                  <a:tailEnd len="sm" w="sm" type="none"/>
                </a:ln>
              </p:spPr>
            </p:cxnSp>
            <p:cxnSp>
              <p:nvCxnSpPr>
                <p:cNvPr id="1348" name="Google Shape;1348;p41"/>
                <p:cNvCxnSpPr>
                  <a:stCxn id="1349" idx="2"/>
                </p:cNvCxnSpPr>
                <p:nvPr/>
              </p:nvCxnSpPr>
              <p:spPr>
                <a:xfrm flipH="1">
                  <a:off x="5268732" y="3844194"/>
                  <a:ext cx="183600" cy="600"/>
                </a:xfrm>
                <a:prstGeom prst="straightConnector1">
                  <a:avLst/>
                </a:prstGeom>
                <a:noFill/>
                <a:ln cap="flat" cmpd="sng" w="12700">
                  <a:solidFill>
                    <a:schemeClr val="dk1"/>
                  </a:solidFill>
                  <a:prstDash val="solid"/>
                  <a:miter lim="800000"/>
                  <a:headEnd len="sm" w="sm" type="none"/>
                  <a:tailEnd len="sm" w="sm" type="none"/>
                </a:ln>
              </p:spPr>
            </p:cxnSp>
            <p:cxnSp>
              <p:nvCxnSpPr>
                <p:cNvPr id="1350" name="Google Shape;1350;p41"/>
                <p:cNvCxnSpPr>
                  <a:stCxn id="1351" idx="2"/>
                </p:cNvCxnSpPr>
                <p:nvPr/>
              </p:nvCxnSpPr>
              <p:spPr>
                <a:xfrm rot="10800000">
                  <a:off x="5268732" y="4924242"/>
                  <a:ext cx="183600" cy="0"/>
                </a:xfrm>
                <a:prstGeom prst="straightConnector1">
                  <a:avLst/>
                </a:prstGeom>
                <a:noFill/>
                <a:ln cap="flat" cmpd="sng" w="12700">
                  <a:solidFill>
                    <a:schemeClr val="dk1"/>
                  </a:solidFill>
                  <a:prstDash val="solid"/>
                  <a:miter lim="800000"/>
                  <a:headEnd len="sm" w="sm" type="none"/>
                  <a:tailEnd len="sm" w="sm" type="none"/>
                </a:ln>
              </p:spPr>
            </p:cxnSp>
            <p:cxnSp>
              <p:nvCxnSpPr>
                <p:cNvPr id="1352" name="Google Shape;1352;p41"/>
                <p:cNvCxnSpPr>
                  <a:stCxn id="1349" idx="6"/>
                  <a:endCxn id="1353" idx="2"/>
                </p:cNvCxnSpPr>
                <p:nvPr/>
              </p:nvCxnSpPr>
              <p:spPr>
                <a:xfrm>
                  <a:off x="5578332" y="3844194"/>
                  <a:ext cx="835200" cy="552300"/>
                </a:xfrm>
                <a:prstGeom prst="straightConnector1">
                  <a:avLst/>
                </a:prstGeom>
                <a:noFill/>
                <a:ln cap="flat" cmpd="sng" w="12700">
                  <a:solidFill>
                    <a:schemeClr val="dk1"/>
                  </a:solidFill>
                  <a:prstDash val="solid"/>
                  <a:miter lim="800000"/>
                  <a:headEnd len="sm" w="sm" type="none"/>
                  <a:tailEnd len="sm" w="sm" type="none"/>
                </a:ln>
              </p:spPr>
            </p:cxnSp>
            <p:cxnSp>
              <p:nvCxnSpPr>
                <p:cNvPr id="1354" name="Google Shape;1354;p41"/>
                <p:cNvCxnSpPr>
                  <a:stCxn id="1351" idx="6"/>
                  <a:endCxn id="1353" idx="2"/>
                </p:cNvCxnSpPr>
                <p:nvPr/>
              </p:nvCxnSpPr>
              <p:spPr>
                <a:xfrm flipH="1" rot="10800000">
                  <a:off x="5578332" y="4396542"/>
                  <a:ext cx="835200" cy="527700"/>
                </a:xfrm>
                <a:prstGeom prst="straightConnector1">
                  <a:avLst/>
                </a:prstGeom>
                <a:noFill/>
                <a:ln cap="flat" cmpd="sng" w="12700">
                  <a:solidFill>
                    <a:schemeClr val="dk1"/>
                  </a:solidFill>
                  <a:prstDash val="solid"/>
                  <a:miter lim="800000"/>
                  <a:headEnd len="sm" w="sm" type="none"/>
                  <a:tailEnd len="sm" w="sm" type="none"/>
                </a:ln>
              </p:spPr>
            </p:cxnSp>
            <p:sp>
              <p:nvSpPr>
                <p:cNvPr id="1349" name="Google Shape;1349;p41"/>
                <p:cNvSpPr/>
                <p:nvPr/>
              </p:nvSpPr>
              <p:spPr>
                <a:xfrm>
                  <a:off x="5452332" y="3781496"/>
                  <a:ext cx="126000" cy="125396"/>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7" name="Google Shape;1347;p41"/>
                <p:cNvSpPr/>
                <p:nvPr/>
              </p:nvSpPr>
              <p:spPr>
                <a:xfrm>
                  <a:off x="5452332" y="4329934"/>
                  <a:ext cx="126000" cy="125396"/>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41"/>
                <p:cNvSpPr/>
                <p:nvPr/>
              </p:nvSpPr>
              <p:spPr>
                <a:xfrm>
                  <a:off x="5452332" y="4861544"/>
                  <a:ext cx="126000" cy="125396"/>
                </a:xfrm>
                <a:prstGeom prst="ellipse">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41"/>
                <p:cNvSpPr/>
                <p:nvPr/>
              </p:nvSpPr>
              <p:spPr>
                <a:xfrm>
                  <a:off x="6413472" y="4306631"/>
                  <a:ext cx="180000" cy="180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41"/>
                <p:cNvSpPr/>
                <p:nvPr/>
              </p:nvSpPr>
              <p:spPr>
                <a:xfrm>
                  <a:off x="6413472" y="4831625"/>
                  <a:ext cx="180000" cy="180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p41"/>
                <p:cNvSpPr/>
                <p:nvPr/>
              </p:nvSpPr>
              <p:spPr>
                <a:xfrm>
                  <a:off x="7227285" y="4306631"/>
                  <a:ext cx="180000" cy="180000"/>
                </a:xfrm>
                <a:prstGeom prst="ellipse">
                  <a:avLst/>
                </a:prstGeom>
                <a:solidFill>
                  <a:srgbClr val="1429A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57" name="Google Shape;1357;p41"/>
                <p:cNvCxnSpPr>
                  <a:stCxn id="1358" idx="2"/>
                </p:cNvCxnSpPr>
                <p:nvPr/>
              </p:nvCxnSpPr>
              <p:spPr>
                <a:xfrm flipH="1">
                  <a:off x="6232612" y="3844194"/>
                  <a:ext cx="183600" cy="600"/>
                </a:xfrm>
                <a:prstGeom prst="straightConnector1">
                  <a:avLst/>
                </a:prstGeom>
                <a:noFill/>
                <a:ln cap="flat" cmpd="sng" w="12700">
                  <a:solidFill>
                    <a:schemeClr val="dk1"/>
                  </a:solidFill>
                  <a:prstDash val="solid"/>
                  <a:miter lim="800000"/>
                  <a:headEnd len="sm" w="sm" type="none"/>
                  <a:tailEnd len="sm" w="sm" type="none"/>
                </a:ln>
              </p:spPr>
            </p:cxnSp>
            <p:sp>
              <p:nvSpPr>
                <p:cNvPr id="1358" name="Google Shape;1358;p41"/>
                <p:cNvSpPr/>
                <p:nvPr/>
              </p:nvSpPr>
              <p:spPr>
                <a:xfrm>
                  <a:off x="6416212" y="3781496"/>
                  <a:ext cx="126000" cy="125396"/>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p41"/>
                <p:cNvSpPr txBox="1"/>
                <p:nvPr/>
              </p:nvSpPr>
              <p:spPr>
                <a:xfrm>
                  <a:off x="4658290" y="3736982"/>
                  <a:ext cx="610368" cy="215444"/>
                </a:xfrm>
                <a:prstGeom prst="rect">
                  <a:avLst/>
                </a:prstGeom>
                <a:blipFill rotWithShape="1">
                  <a:blip r:embed="rId6">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60" name="Google Shape;1360;p41"/>
                <p:cNvSpPr txBox="1"/>
                <p:nvPr/>
              </p:nvSpPr>
              <p:spPr>
                <a:xfrm>
                  <a:off x="4959401" y="4282533"/>
                  <a:ext cx="309257"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61" name="Google Shape;1361;p41"/>
                <p:cNvSpPr txBox="1"/>
                <p:nvPr/>
              </p:nvSpPr>
              <p:spPr>
                <a:xfrm>
                  <a:off x="4959401" y="4816521"/>
                  <a:ext cx="309257" cy="215444"/>
                </a:xfrm>
                <a:prstGeom prst="rect">
                  <a:avLst/>
                </a:prstGeom>
                <a:blipFill rotWithShape="1">
                  <a:blip r:embed="rId8">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62" name="Google Shape;1362;p41"/>
                <p:cNvSpPr txBox="1"/>
                <p:nvPr/>
              </p:nvSpPr>
              <p:spPr>
                <a:xfrm>
                  <a:off x="5960331" y="4029579"/>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-0.5</a:t>
                  </a:r>
                  <a:endParaRPr sz="1300">
                    <a:solidFill>
                      <a:srgbClr val="262626"/>
                    </a:solidFill>
                    <a:latin typeface="Arial"/>
                    <a:ea typeface="Arial"/>
                    <a:cs typeface="Arial"/>
                    <a:sym typeface="Arial"/>
                  </a:endParaRPr>
                </a:p>
              </p:txBody>
            </p:sp>
            <p:sp>
              <p:nvSpPr>
                <p:cNvPr id="1363" name="Google Shape;1363;p41"/>
                <p:cNvSpPr txBox="1"/>
                <p:nvPr/>
              </p:nvSpPr>
              <p:spPr>
                <a:xfrm>
                  <a:off x="5831591" y="4217334"/>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64" name="Google Shape;1364;p41"/>
                <p:cNvSpPr txBox="1"/>
                <p:nvPr/>
              </p:nvSpPr>
              <p:spPr>
                <a:xfrm>
                  <a:off x="6115699" y="4464856"/>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65" name="Google Shape;1365;p41"/>
                <p:cNvSpPr txBox="1"/>
                <p:nvPr/>
              </p:nvSpPr>
              <p:spPr>
                <a:xfrm>
                  <a:off x="6115699" y="4644856"/>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1.5</a:t>
                  </a:r>
                  <a:endParaRPr sz="1300">
                    <a:solidFill>
                      <a:srgbClr val="262626"/>
                    </a:solidFill>
                    <a:latin typeface="Arial"/>
                    <a:ea typeface="Arial"/>
                    <a:cs typeface="Arial"/>
                    <a:sym typeface="Arial"/>
                  </a:endParaRPr>
                </a:p>
              </p:txBody>
            </p:sp>
            <p:sp>
              <p:nvSpPr>
                <p:cNvPr id="1366" name="Google Shape;1366;p41"/>
                <p:cNvSpPr txBox="1"/>
                <p:nvPr/>
              </p:nvSpPr>
              <p:spPr>
                <a:xfrm>
                  <a:off x="5817926" y="4715610"/>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67" name="Google Shape;1367;p41"/>
                <p:cNvSpPr txBox="1"/>
                <p:nvPr/>
              </p:nvSpPr>
              <p:spPr>
                <a:xfrm>
                  <a:off x="5906652" y="4928656"/>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68" name="Google Shape;1368;p41"/>
                <p:cNvSpPr txBox="1"/>
                <p:nvPr/>
              </p:nvSpPr>
              <p:spPr>
                <a:xfrm>
                  <a:off x="6067536" y="3736982"/>
                  <a:ext cx="165002" cy="21544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69" name="Google Shape;1369;p41"/>
                <p:cNvSpPr txBox="1"/>
                <p:nvPr/>
              </p:nvSpPr>
              <p:spPr>
                <a:xfrm>
                  <a:off x="6600099" y="4396631"/>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70" name="Google Shape;1370;p41"/>
                <p:cNvSpPr txBox="1"/>
                <p:nvPr/>
              </p:nvSpPr>
              <p:spPr>
                <a:xfrm>
                  <a:off x="6755271" y="4631570"/>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sp>
              <p:nvSpPr>
                <p:cNvPr id="1371" name="Google Shape;1371;p41"/>
                <p:cNvSpPr txBox="1"/>
                <p:nvPr/>
              </p:nvSpPr>
              <p:spPr>
                <a:xfrm>
                  <a:off x="6755271" y="3959692"/>
                  <a:ext cx="374676" cy="200055"/>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-1.0</a:t>
                  </a:r>
                  <a:endParaRPr sz="1300">
                    <a:solidFill>
                      <a:srgbClr val="262626"/>
                    </a:solidFill>
                    <a:latin typeface="Arial"/>
                    <a:ea typeface="Arial"/>
                    <a:cs typeface="Arial"/>
                    <a:sym typeface="Arial"/>
                  </a:endParaRPr>
                </a:p>
              </p:txBody>
            </p:sp>
            <p:cxnSp>
              <p:nvCxnSpPr>
                <p:cNvPr id="1372" name="Google Shape;1372;p41"/>
                <p:cNvCxnSpPr>
                  <a:stCxn id="1347" idx="6"/>
                  <a:endCxn id="1353" idx="2"/>
                </p:cNvCxnSpPr>
                <p:nvPr/>
              </p:nvCxnSpPr>
              <p:spPr>
                <a:xfrm>
                  <a:off x="5578332" y="4392632"/>
                  <a:ext cx="835200" cy="3900"/>
                </a:xfrm>
                <a:prstGeom prst="straightConnector1">
                  <a:avLst/>
                </a:prstGeom>
                <a:noFill/>
                <a:ln cap="flat" cmpd="sng" w="12700">
                  <a:solidFill>
                    <a:schemeClr val="dk1"/>
                  </a:solidFill>
                  <a:prstDash val="solid"/>
                  <a:miter lim="800000"/>
                  <a:headEnd len="sm" w="sm" type="none"/>
                  <a:tailEnd len="sm" w="sm" type="none"/>
                </a:ln>
              </p:spPr>
            </p:cxnSp>
            <p:cxnSp>
              <p:nvCxnSpPr>
                <p:cNvPr id="1373" name="Google Shape;1373;p41"/>
                <p:cNvCxnSpPr>
                  <a:stCxn id="1349" idx="6"/>
                  <a:endCxn id="1355" idx="2"/>
                </p:cNvCxnSpPr>
                <p:nvPr/>
              </p:nvCxnSpPr>
              <p:spPr>
                <a:xfrm>
                  <a:off x="5578332" y="3844194"/>
                  <a:ext cx="835200" cy="1077300"/>
                </a:xfrm>
                <a:prstGeom prst="straightConnector1">
                  <a:avLst/>
                </a:prstGeom>
                <a:noFill/>
                <a:ln cap="flat" cmpd="sng" w="12700">
                  <a:solidFill>
                    <a:schemeClr val="dk1"/>
                  </a:solidFill>
                  <a:prstDash val="solid"/>
                  <a:miter lim="800000"/>
                  <a:headEnd len="sm" w="sm" type="none"/>
                  <a:tailEnd len="sm" w="sm" type="none"/>
                </a:ln>
              </p:spPr>
            </p:cxnSp>
            <p:cxnSp>
              <p:nvCxnSpPr>
                <p:cNvPr id="1374" name="Google Shape;1374;p41"/>
                <p:cNvCxnSpPr>
                  <a:stCxn id="1347" idx="6"/>
                  <a:endCxn id="1355" idx="2"/>
                </p:cNvCxnSpPr>
                <p:nvPr/>
              </p:nvCxnSpPr>
              <p:spPr>
                <a:xfrm>
                  <a:off x="5578332" y="4392632"/>
                  <a:ext cx="835200" cy="528900"/>
                </a:xfrm>
                <a:prstGeom prst="straightConnector1">
                  <a:avLst/>
                </a:prstGeom>
                <a:noFill/>
                <a:ln cap="flat" cmpd="sng" w="12700">
                  <a:solidFill>
                    <a:schemeClr val="dk1"/>
                  </a:solidFill>
                  <a:prstDash val="solid"/>
                  <a:miter lim="800000"/>
                  <a:headEnd len="sm" w="sm" type="none"/>
                  <a:tailEnd len="sm" w="sm" type="none"/>
                </a:ln>
              </p:spPr>
            </p:cxnSp>
            <p:cxnSp>
              <p:nvCxnSpPr>
                <p:cNvPr id="1375" name="Google Shape;1375;p41"/>
                <p:cNvCxnSpPr>
                  <a:stCxn id="1351" idx="6"/>
                  <a:endCxn id="1355" idx="2"/>
                </p:cNvCxnSpPr>
                <p:nvPr/>
              </p:nvCxnSpPr>
              <p:spPr>
                <a:xfrm flipH="1" rot="10800000">
                  <a:off x="5578332" y="4921542"/>
                  <a:ext cx="835200" cy="2700"/>
                </a:xfrm>
                <a:prstGeom prst="straightConnector1">
                  <a:avLst/>
                </a:prstGeom>
                <a:noFill/>
                <a:ln cap="flat" cmpd="sng" w="12700">
                  <a:solidFill>
                    <a:schemeClr val="dk1"/>
                  </a:solidFill>
                  <a:prstDash val="solid"/>
                  <a:miter lim="800000"/>
                  <a:headEnd len="sm" w="sm" type="none"/>
                  <a:tailEnd len="sm" w="sm" type="none"/>
                </a:ln>
              </p:spPr>
            </p:cxnSp>
            <p:cxnSp>
              <p:nvCxnSpPr>
                <p:cNvPr id="1376" name="Google Shape;1376;p41"/>
                <p:cNvCxnSpPr>
                  <a:stCxn id="1353" idx="6"/>
                  <a:endCxn id="1356" idx="2"/>
                </p:cNvCxnSpPr>
                <p:nvPr/>
              </p:nvCxnSpPr>
              <p:spPr>
                <a:xfrm>
                  <a:off x="6593472" y="4396631"/>
                  <a:ext cx="633900" cy="0"/>
                </a:xfrm>
                <a:prstGeom prst="straightConnector1">
                  <a:avLst/>
                </a:prstGeom>
                <a:noFill/>
                <a:ln cap="flat" cmpd="sng" w="12700">
                  <a:solidFill>
                    <a:schemeClr val="dk1"/>
                  </a:solidFill>
                  <a:prstDash val="solid"/>
                  <a:miter lim="800000"/>
                  <a:headEnd len="sm" w="sm" type="none"/>
                  <a:tailEnd len="sm" w="sm" type="none"/>
                </a:ln>
              </p:spPr>
            </p:cxnSp>
            <p:cxnSp>
              <p:nvCxnSpPr>
                <p:cNvPr id="1377" name="Google Shape;1377;p41"/>
                <p:cNvCxnSpPr>
                  <a:stCxn id="1355" idx="6"/>
                  <a:endCxn id="1356" idx="2"/>
                </p:cNvCxnSpPr>
                <p:nvPr/>
              </p:nvCxnSpPr>
              <p:spPr>
                <a:xfrm flipH="1" rot="10800000">
                  <a:off x="6593472" y="4396625"/>
                  <a:ext cx="633900" cy="525000"/>
                </a:xfrm>
                <a:prstGeom prst="straightConnector1">
                  <a:avLst/>
                </a:prstGeom>
                <a:noFill/>
                <a:ln cap="flat" cmpd="sng" w="12700">
                  <a:solidFill>
                    <a:schemeClr val="dk1"/>
                  </a:solidFill>
                  <a:prstDash val="solid"/>
                  <a:miter lim="800000"/>
                  <a:headEnd len="sm" w="sm" type="none"/>
                  <a:tailEnd len="sm" w="sm" type="none"/>
                </a:ln>
              </p:spPr>
            </p:cxnSp>
            <p:cxnSp>
              <p:nvCxnSpPr>
                <p:cNvPr id="1378" name="Google Shape;1378;p41"/>
                <p:cNvCxnSpPr>
                  <a:stCxn id="1358" idx="6"/>
                  <a:endCxn id="1356" idx="2"/>
                </p:cNvCxnSpPr>
                <p:nvPr/>
              </p:nvCxnSpPr>
              <p:spPr>
                <a:xfrm>
                  <a:off x="6542212" y="3844194"/>
                  <a:ext cx="685200" cy="552300"/>
                </a:xfrm>
                <a:prstGeom prst="straightConnector1">
                  <a:avLst/>
                </a:prstGeom>
                <a:noFill/>
                <a:ln cap="flat" cmpd="sng" w="12700">
                  <a:solidFill>
                    <a:schemeClr val="dk1"/>
                  </a:solidFill>
                  <a:prstDash val="solid"/>
                  <a:miter lim="800000"/>
                  <a:headEnd len="sm" w="sm" type="none"/>
                  <a:tailEnd len="sm" w="sm" type="none"/>
                </a:ln>
              </p:spPr>
            </p:cxnSp>
            <p:cxnSp>
              <p:nvCxnSpPr>
                <p:cNvPr id="1379" name="Google Shape;1379;p41"/>
                <p:cNvCxnSpPr>
                  <a:stCxn id="1356" idx="6"/>
                </p:cNvCxnSpPr>
                <p:nvPr/>
              </p:nvCxnSpPr>
              <p:spPr>
                <a:xfrm>
                  <a:off x="7407285" y="4396631"/>
                  <a:ext cx="172500" cy="0"/>
                </a:xfrm>
                <a:prstGeom prst="straightConnector1">
                  <a:avLst/>
                </a:prstGeom>
                <a:noFill/>
                <a:ln cap="flat" cmpd="sng" w="12700">
                  <a:solidFill>
                    <a:schemeClr val="dk1"/>
                  </a:solidFill>
                  <a:prstDash val="solid"/>
                  <a:miter lim="800000"/>
                  <a:headEnd len="sm" w="sm" type="none"/>
                  <a:tailEnd len="sm" w="sm" type="none"/>
                </a:ln>
              </p:spPr>
            </p:cxnSp>
          </p:grpSp>
          <p:sp>
            <p:nvSpPr>
              <p:cNvPr id="1380" name="Google Shape;1380;p41"/>
              <p:cNvSpPr txBox="1"/>
              <p:nvPr/>
            </p:nvSpPr>
            <p:spPr>
              <a:xfrm>
                <a:off x="6289898" y="3414449"/>
                <a:ext cx="119210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Perceptron ③</a:t>
                </a:r>
                <a:endParaRPr sz="1300">
                  <a:solidFill>
                    <a:srgbClr val="262626"/>
                  </a:solidFill>
                  <a:latin typeface="Arial"/>
                  <a:ea typeface="Arial"/>
                  <a:cs typeface="Arial"/>
                  <a:sym typeface="Arial"/>
                </a:endParaRPr>
              </a:p>
            </p:txBody>
          </p:sp>
        </p:grpSp>
        <p:sp>
          <p:nvSpPr>
            <p:cNvPr id="1381" name="Google Shape;1381;p41"/>
            <p:cNvSpPr txBox="1"/>
            <p:nvPr/>
          </p:nvSpPr>
          <p:spPr>
            <a:xfrm>
              <a:off x="1884408" y="4870477"/>
              <a:ext cx="2896948"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Separation in a new feature space</a:t>
              </a:r>
              <a:endParaRPr/>
            </a:p>
          </p:txBody>
        </p:sp>
        <p:sp>
          <p:nvSpPr>
            <p:cNvPr id="1382" name="Google Shape;1382;p41"/>
            <p:cNvSpPr txBox="1"/>
            <p:nvPr/>
          </p:nvSpPr>
          <p:spPr>
            <a:xfrm>
              <a:off x="5220486" y="4864809"/>
              <a:ext cx="3183128" cy="40011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Multilayer perceptron that combines three perceptrons</a:t>
              </a:r>
              <a:endParaRPr sz="1300">
                <a:solidFill>
                  <a:srgbClr val="262626"/>
                </a:solidFill>
                <a:latin typeface="Arial"/>
                <a:ea typeface="Arial"/>
                <a:cs typeface="Arial"/>
                <a:sym typeface="Arial"/>
              </a:endParaRPr>
            </a:p>
          </p:txBody>
        </p:sp>
        <p:sp>
          <p:nvSpPr>
            <p:cNvPr id="1383" name="Google Shape;1383;p41"/>
            <p:cNvSpPr txBox="1"/>
            <p:nvPr/>
          </p:nvSpPr>
          <p:spPr>
            <a:xfrm>
              <a:off x="4115377" y="5308349"/>
              <a:ext cx="192873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Multilayer Perceptron</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42"/>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threshold function is a hard-decision decoder (transforms an area into a dot). Other activation functions are soft-decision decoders (transform an area into an area).</a:t>
            </a:r>
            <a:endParaRPr sz="1300">
              <a:solidFill>
                <a:srgbClr val="262626"/>
              </a:solidFill>
              <a:latin typeface="Arial"/>
              <a:ea typeface="Arial"/>
              <a:cs typeface="Arial"/>
              <a:sym typeface="Arial"/>
            </a:endParaRPr>
          </a:p>
        </p:txBody>
      </p:sp>
      <p:grpSp>
        <p:nvGrpSpPr>
          <p:cNvPr id="1390" name="Google Shape;1390;p42"/>
          <p:cNvGrpSpPr/>
          <p:nvPr/>
        </p:nvGrpSpPr>
        <p:grpSpPr>
          <a:xfrm>
            <a:off x="559817" y="1428745"/>
            <a:ext cx="8783192" cy="507831"/>
            <a:chOff x="559817" y="2136914"/>
            <a:chExt cx="8783192" cy="507831"/>
          </a:xfrm>
        </p:grpSpPr>
        <p:sp>
          <p:nvSpPr>
            <p:cNvPr id="1391" name="Google Shape;1391;p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2" name="Google Shape;1392;p42"/>
            <p:cNvSpPr/>
            <p:nvPr/>
          </p:nvSpPr>
          <p:spPr>
            <a:xfrm>
              <a:off x="712182" y="2136914"/>
              <a:ext cx="8630827"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Central Idea to the Multilayer Perceptron</a:t>
              </a:r>
              <a:endParaRPr/>
            </a:p>
            <a:p>
              <a:pPr indent="0" lvl="0" marL="0" marR="0" rtl="0" algn="l">
                <a:spcBef>
                  <a:spcPts val="600"/>
                </a:spcBef>
                <a:spcAft>
                  <a:spcPts val="0"/>
                </a:spcAft>
                <a:buNone/>
              </a:pPr>
              <a:r>
                <a:t/>
              </a:r>
              <a:endParaRPr sz="1400">
                <a:solidFill>
                  <a:srgbClr val="262626"/>
                </a:solidFill>
                <a:latin typeface="Arial"/>
                <a:ea typeface="Arial"/>
                <a:cs typeface="Arial"/>
                <a:sym typeface="Arial"/>
              </a:endParaRPr>
            </a:p>
          </p:txBody>
        </p:sp>
      </p:grpSp>
      <p:grpSp>
        <p:nvGrpSpPr>
          <p:cNvPr id="1393" name="Google Shape;1393;p42"/>
          <p:cNvGrpSpPr/>
          <p:nvPr/>
        </p:nvGrpSpPr>
        <p:grpSpPr>
          <a:xfrm>
            <a:off x="450000" y="450000"/>
            <a:ext cx="9018000" cy="276999"/>
            <a:chOff x="450000" y="450000"/>
            <a:chExt cx="9018000" cy="276999"/>
          </a:xfrm>
        </p:grpSpPr>
        <p:sp>
          <p:nvSpPr>
            <p:cNvPr id="1394" name="Google Shape;1394;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Understanding Multilayer Perceptron with Excel</a:t>
              </a:r>
              <a:endParaRPr sz="1800">
                <a:solidFill>
                  <a:schemeClr val="lt1"/>
                </a:solidFill>
                <a:latin typeface="Arial"/>
                <a:ea typeface="Arial"/>
                <a:cs typeface="Arial"/>
                <a:sym typeface="Arial"/>
              </a:endParaRPr>
            </a:p>
          </p:txBody>
        </p:sp>
        <p:sp>
          <p:nvSpPr>
            <p:cNvPr id="1395" name="Google Shape;1395;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1396" name="Google Shape;1396;p42"/>
          <p:cNvGrpSpPr/>
          <p:nvPr/>
        </p:nvGrpSpPr>
        <p:grpSpPr>
          <a:xfrm>
            <a:off x="1419798" y="2528900"/>
            <a:ext cx="7063228" cy="2510323"/>
            <a:chOff x="1281327" y="3710599"/>
            <a:chExt cx="7063228" cy="2510323"/>
          </a:xfrm>
        </p:grpSpPr>
        <p:sp>
          <p:nvSpPr>
            <p:cNvPr id="1397" name="Google Shape;1397;p42"/>
            <p:cNvSpPr txBox="1"/>
            <p:nvPr/>
          </p:nvSpPr>
          <p:spPr>
            <a:xfrm>
              <a:off x="2052137" y="5451165"/>
              <a:ext cx="1800493"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Threshold function</a:t>
              </a:r>
              <a:endParaRPr sz="1300">
                <a:solidFill>
                  <a:srgbClr val="262626"/>
                </a:solidFill>
                <a:latin typeface="Arial"/>
                <a:ea typeface="Arial"/>
                <a:cs typeface="Arial"/>
                <a:sym typeface="Arial"/>
              </a:endParaRPr>
            </a:p>
          </p:txBody>
        </p:sp>
        <p:sp>
          <p:nvSpPr>
            <p:cNvPr id="1398" name="Google Shape;1398;p42"/>
            <p:cNvSpPr txBox="1"/>
            <p:nvPr/>
          </p:nvSpPr>
          <p:spPr>
            <a:xfrm>
              <a:off x="5763087" y="5451164"/>
              <a:ext cx="2161169"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Logistic sigmoid</a:t>
              </a:r>
              <a:endParaRPr sz="1300">
                <a:solidFill>
                  <a:srgbClr val="262626"/>
                </a:solidFill>
                <a:latin typeface="Arial"/>
                <a:ea typeface="Arial"/>
                <a:cs typeface="Arial"/>
                <a:sym typeface="Arial"/>
              </a:endParaRPr>
            </a:p>
          </p:txBody>
        </p:sp>
        <p:sp>
          <p:nvSpPr>
            <p:cNvPr id="1399" name="Google Shape;1399;p42"/>
            <p:cNvSpPr txBox="1"/>
            <p:nvPr/>
          </p:nvSpPr>
          <p:spPr>
            <a:xfrm>
              <a:off x="3027036" y="5913145"/>
              <a:ext cx="357181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Activation function used in neural network</a:t>
              </a:r>
              <a:endParaRPr b="1" sz="1400">
                <a:solidFill>
                  <a:schemeClr val="dk1"/>
                </a:solidFill>
                <a:latin typeface="Arial"/>
                <a:ea typeface="Arial"/>
                <a:cs typeface="Arial"/>
                <a:sym typeface="Arial"/>
              </a:endParaRPr>
            </a:p>
          </p:txBody>
        </p:sp>
        <p:grpSp>
          <p:nvGrpSpPr>
            <p:cNvPr id="1400" name="Google Shape;1400;p42"/>
            <p:cNvGrpSpPr/>
            <p:nvPr/>
          </p:nvGrpSpPr>
          <p:grpSpPr>
            <a:xfrm>
              <a:off x="1281327" y="3710599"/>
              <a:ext cx="3167801" cy="1559743"/>
              <a:chOff x="1281327" y="3710599"/>
              <a:chExt cx="3167801" cy="1559743"/>
            </a:xfrm>
          </p:grpSpPr>
          <p:sp>
            <p:nvSpPr>
              <p:cNvPr id="1401" name="Google Shape;1401;p42"/>
              <p:cNvSpPr/>
              <p:nvPr/>
            </p:nvSpPr>
            <p:spPr>
              <a:xfrm>
                <a:off x="1612454" y="3711799"/>
                <a:ext cx="2667000" cy="13208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2" name="Google Shape;1402;p42"/>
              <p:cNvCxnSpPr>
                <a:stCxn id="1401" idx="1"/>
                <a:endCxn id="1401" idx="3"/>
              </p:cNvCxnSpPr>
              <p:nvPr/>
            </p:nvCxnSpPr>
            <p:spPr>
              <a:xfrm>
                <a:off x="1612454" y="4372199"/>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03" name="Google Shape;1403;p42"/>
              <p:cNvCxnSpPr/>
              <p:nvPr/>
            </p:nvCxnSpPr>
            <p:spPr>
              <a:xfrm>
                <a:off x="1612454" y="3789040"/>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04" name="Google Shape;1404;p42"/>
              <p:cNvCxnSpPr/>
              <p:nvPr/>
            </p:nvCxnSpPr>
            <p:spPr>
              <a:xfrm>
                <a:off x="1612454" y="4672453"/>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05" name="Google Shape;1405;p42"/>
              <p:cNvCxnSpPr/>
              <p:nvPr/>
            </p:nvCxnSpPr>
            <p:spPr>
              <a:xfrm>
                <a:off x="1612454" y="4092799"/>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06" name="Google Shape;1406;p42"/>
              <p:cNvCxnSpPr>
                <a:stCxn id="1401" idx="0"/>
                <a:endCxn id="1401" idx="2"/>
              </p:cNvCxnSpPr>
              <p:nvPr/>
            </p:nvCxnSpPr>
            <p:spPr>
              <a:xfrm>
                <a:off x="2945954" y="3711799"/>
                <a:ext cx="0" cy="1320900"/>
              </a:xfrm>
              <a:prstGeom prst="straightConnector1">
                <a:avLst/>
              </a:prstGeom>
              <a:noFill/>
              <a:ln cap="flat" cmpd="sng" w="9525">
                <a:solidFill>
                  <a:srgbClr val="7F7F7F"/>
                </a:solidFill>
                <a:prstDash val="solid"/>
                <a:miter lim="800000"/>
                <a:headEnd len="sm" w="sm" type="none"/>
                <a:tailEnd len="sm" w="sm" type="none"/>
              </a:ln>
            </p:spPr>
          </p:cxnSp>
          <p:cxnSp>
            <p:nvCxnSpPr>
              <p:cNvPr id="1407" name="Google Shape;1407;p42"/>
              <p:cNvCxnSpPr/>
              <p:nvPr/>
            </p:nvCxnSpPr>
            <p:spPr>
              <a:xfrm>
                <a:off x="249383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08" name="Google Shape;1408;p42"/>
              <p:cNvCxnSpPr/>
              <p:nvPr/>
            </p:nvCxnSpPr>
            <p:spPr>
              <a:xfrm>
                <a:off x="205187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09" name="Google Shape;1409;p42"/>
              <p:cNvCxnSpPr/>
              <p:nvPr/>
            </p:nvCxnSpPr>
            <p:spPr>
              <a:xfrm>
                <a:off x="384003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10" name="Google Shape;1410;p42"/>
              <p:cNvCxnSpPr/>
              <p:nvPr/>
            </p:nvCxnSpPr>
            <p:spPr>
              <a:xfrm>
                <a:off x="339299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11" name="Google Shape;1411;p42"/>
              <p:cNvCxnSpPr/>
              <p:nvPr/>
            </p:nvCxnSpPr>
            <p:spPr>
              <a:xfrm>
                <a:off x="1612454" y="4945748"/>
                <a:ext cx="2667000" cy="0"/>
              </a:xfrm>
              <a:prstGeom prst="straightConnector1">
                <a:avLst/>
              </a:prstGeom>
              <a:noFill/>
              <a:ln cap="flat" cmpd="sng" w="9525">
                <a:solidFill>
                  <a:srgbClr val="7F7F7F"/>
                </a:solidFill>
                <a:prstDash val="solid"/>
                <a:miter lim="800000"/>
                <a:headEnd len="sm" w="sm" type="none"/>
                <a:tailEnd len="sm" w="sm" type="none"/>
              </a:ln>
            </p:spPr>
          </p:cxnSp>
          <p:sp>
            <p:nvSpPr>
              <p:cNvPr id="1412" name="Google Shape;1412;p42"/>
              <p:cNvSpPr txBox="1"/>
              <p:nvPr/>
            </p:nvSpPr>
            <p:spPr>
              <a:xfrm>
                <a:off x="1438712"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-6</a:t>
                </a:r>
                <a:endParaRPr sz="1100">
                  <a:solidFill>
                    <a:srgbClr val="262626"/>
                  </a:solidFill>
                  <a:latin typeface="Arial"/>
                  <a:ea typeface="Arial"/>
                  <a:cs typeface="Arial"/>
                  <a:sym typeface="Arial"/>
                </a:endParaRPr>
              </a:p>
            </p:txBody>
          </p:sp>
          <p:sp>
            <p:nvSpPr>
              <p:cNvPr id="1413" name="Google Shape;1413;p42"/>
              <p:cNvSpPr txBox="1"/>
              <p:nvPr/>
            </p:nvSpPr>
            <p:spPr>
              <a:xfrm>
                <a:off x="1885751"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-4</a:t>
                </a:r>
                <a:endParaRPr sz="1100">
                  <a:solidFill>
                    <a:srgbClr val="262626"/>
                  </a:solidFill>
                  <a:latin typeface="Arial"/>
                  <a:ea typeface="Arial"/>
                  <a:cs typeface="Arial"/>
                  <a:sym typeface="Arial"/>
                </a:endParaRPr>
              </a:p>
            </p:txBody>
          </p:sp>
          <p:sp>
            <p:nvSpPr>
              <p:cNvPr id="1414" name="Google Shape;1414;p42"/>
              <p:cNvSpPr txBox="1"/>
              <p:nvPr/>
            </p:nvSpPr>
            <p:spPr>
              <a:xfrm>
                <a:off x="2328262"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-2</a:t>
                </a:r>
                <a:endParaRPr sz="1100">
                  <a:solidFill>
                    <a:srgbClr val="262626"/>
                  </a:solidFill>
                  <a:latin typeface="Arial"/>
                  <a:ea typeface="Arial"/>
                  <a:cs typeface="Arial"/>
                  <a:sym typeface="Arial"/>
                </a:endParaRPr>
              </a:p>
            </p:txBody>
          </p:sp>
          <p:sp>
            <p:nvSpPr>
              <p:cNvPr id="1415" name="Google Shape;1415;p42"/>
              <p:cNvSpPr txBox="1"/>
              <p:nvPr/>
            </p:nvSpPr>
            <p:spPr>
              <a:xfrm>
                <a:off x="2775301"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1416" name="Google Shape;1416;p42"/>
              <p:cNvSpPr txBox="1"/>
              <p:nvPr/>
            </p:nvSpPr>
            <p:spPr>
              <a:xfrm>
                <a:off x="3222788"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2</a:t>
                </a:r>
                <a:endParaRPr sz="1100">
                  <a:solidFill>
                    <a:srgbClr val="262626"/>
                  </a:solidFill>
                  <a:latin typeface="Arial"/>
                  <a:ea typeface="Arial"/>
                  <a:cs typeface="Arial"/>
                  <a:sym typeface="Arial"/>
                </a:endParaRPr>
              </a:p>
            </p:txBody>
          </p:sp>
          <p:sp>
            <p:nvSpPr>
              <p:cNvPr id="1417" name="Google Shape;1417;p42"/>
              <p:cNvSpPr txBox="1"/>
              <p:nvPr/>
            </p:nvSpPr>
            <p:spPr>
              <a:xfrm>
                <a:off x="3665299"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4</a:t>
                </a:r>
                <a:endParaRPr sz="1100">
                  <a:solidFill>
                    <a:srgbClr val="262626"/>
                  </a:solidFill>
                  <a:latin typeface="Arial"/>
                  <a:ea typeface="Arial"/>
                  <a:cs typeface="Arial"/>
                  <a:sym typeface="Arial"/>
                </a:endParaRPr>
              </a:p>
            </p:txBody>
          </p:sp>
          <p:sp>
            <p:nvSpPr>
              <p:cNvPr id="1418" name="Google Shape;1418;p42"/>
              <p:cNvSpPr txBox="1"/>
              <p:nvPr/>
            </p:nvSpPr>
            <p:spPr>
              <a:xfrm>
                <a:off x="4112338"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6</a:t>
                </a:r>
                <a:endParaRPr sz="1100">
                  <a:solidFill>
                    <a:srgbClr val="262626"/>
                  </a:solidFill>
                  <a:latin typeface="Arial"/>
                  <a:ea typeface="Arial"/>
                  <a:cs typeface="Arial"/>
                  <a:sym typeface="Arial"/>
                </a:endParaRPr>
              </a:p>
            </p:txBody>
          </p:sp>
          <p:sp>
            <p:nvSpPr>
              <p:cNvPr id="1419" name="Google Shape;1419;p42"/>
              <p:cNvSpPr txBox="1"/>
              <p:nvPr/>
            </p:nvSpPr>
            <p:spPr>
              <a:xfrm>
                <a:off x="1281327" y="371059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a:t>
                </a:r>
                <a:endParaRPr sz="1100">
                  <a:solidFill>
                    <a:srgbClr val="262626"/>
                  </a:solidFill>
                  <a:latin typeface="Arial"/>
                  <a:ea typeface="Arial"/>
                  <a:cs typeface="Arial"/>
                  <a:sym typeface="Arial"/>
                </a:endParaRPr>
              </a:p>
            </p:txBody>
          </p:sp>
          <p:sp>
            <p:nvSpPr>
              <p:cNvPr id="1420" name="Google Shape;1420;p42"/>
              <p:cNvSpPr txBox="1"/>
              <p:nvPr/>
            </p:nvSpPr>
            <p:spPr>
              <a:xfrm>
                <a:off x="1281327" y="4018805"/>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sp>
            <p:nvSpPr>
              <p:cNvPr id="1421" name="Google Shape;1421;p42"/>
              <p:cNvSpPr txBox="1"/>
              <p:nvPr/>
            </p:nvSpPr>
            <p:spPr>
              <a:xfrm>
                <a:off x="1281327" y="4584505"/>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sp>
            <p:nvSpPr>
              <p:cNvPr id="1422" name="Google Shape;1422;p42"/>
              <p:cNvSpPr txBox="1"/>
              <p:nvPr/>
            </p:nvSpPr>
            <p:spPr>
              <a:xfrm>
                <a:off x="1281327" y="486110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a:t>
                </a:r>
                <a:endParaRPr sz="1100">
                  <a:solidFill>
                    <a:srgbClr val="262626"/>
                  </a:solidFill>
                  <a:latin typeface="Arial"/>
                  <a:ea typeface="Arial"/>
                  <a:cs typeface="Arial"/>
                  <a:sym typeface="Arial"/>
                </a:endParaRPr>
              </a:p>
            </p:txBody>
          </p:sp>
          <p:sp>
            <p:nvSpPr>
              <p:cNvPr id="1423" name="Google Shape;1423;p42"/>
              <p:cNvSpPr txBox="1"/>
              <p:nvPr/>
            </p:nvSpPr>
            <p:spPr>
              <a:xfrm>
                <a:off x="1281327" y="429351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1424" name="Google Shape;1424;p42"/>
              <p:cNvSpPr/>
              <p:nvPr/>
            </p:nvSpPr>
            <p:spPr>
              <a:xfrm>
                <a:off x="1645896" y="3750533"/>
                <a:ext cx="2595600" cy="1249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25" name="Google Shape;1425;p42"/>
              <p:cNvGrpSpPr/>
              <p:nvPr/>
            </p:nvGrpSpPr>
            <p:grpSpPr>
              <a:xfrm>
                <a:off x="1612454" y="3791913"/>
                <a:ext cx="2666907" cy="1160572"/>
                <a:chOff x="4195979" y="3711799"/>
                <a:chExt cx="3035100" cy="1320800"/>
              </a:xfrm>
            </p:grpSpPr>
            <p:cxnSp>
              <p:nvCxnSpPr>
                <p:cNvPr id="1426" name="Google Shape;1426;p42"/>
                <p:cNvCxnSpPr>
                  <a:stCxn id="1401" idx="1"/>
                  <a:endCxn id="1401" idx="3"/>
                </p:cNvCxnSpPr>
                <p:nvPr/>
              </p:nvCxnSpPr>
              <p:spPr>
                <a:xfrm>
                  <a:off x="4195979" y="4372199"/>
                  <a:ext cx="3035100" cy="0"/>
                </a:xfrm>
                <a:prstGeom prst="straightConnector1">
                  <a:avLst/>
                </a:prstGeom>
                <a:solidFill>
                  <a:schemeClr val="lt1"/>
                </a:solidFill>
                <a:ln cap="flat" cmpd="sng" w="28575">
                  <a:solidFill>
                    <a:schemeClr val="dk1"/>
                  </a:solidFill>
                  <a:prstDash val="solid"/>
                  <a:miter lim="800000"/>
                  <a:headEnd len="sm" w="sm" type="none"/>
                  <a:tailEnd len="sm" w="sm" type="none"/>
                </a:ln>
              </p:spPr>
            </p:cxnSp>
            <p:cxnSp>
              <p:nvCxnSpPr>
                <p:cNvPr id="1427" name="Google Shape;1427;p42"/>
                <p:cNvCxnSpPr/>
                <p:nvPr/>
              </p:nvCxnSpPr>
              <p:spPr>
                <a:xfrm>
                  <a:off x="5707496" y="3711799"/>
                  <a:ext cx="0" cy="1320800"/>
                </a:xfrm>
                <a:prstGeom prst="straightConnector1">
                  <a:avLst/>
                </a:prstGeom>
                <a:solidFill>
                  <a:schemeClr val="lt1"/>
                </a:solidFill>
                <a:ln cap="flat" cmpd="sng" w="28575">
                  <a:solidFill>
                    <a:schemeClr val="dk1"/>
                  </a:solidFill>
                  <a:prstDash val="solid"/>
                  <a:miter lim="800000"/>
                  <a:headEnd len="sm" w="sm" type="none"/>
                  <a:tailEnd len="sm" w="sm" type="none"/>
                </a:ln>
              </p:spPr>
            </p:cxnSp>
          </p:grpSp>
          <p:cxnSp>
            <p:nvCxnSpPr>
              <p:cNvPr id="1428" name="Google Shape;1428;p42"/>
              <p:cNvCxnSpPr/>
              <p:nvPr/>
            </p:nvCxnSpPr>
            <p:spPr>
              <a:xfrm flipH="1" rot="10800000">
                <a:off x="1612454" y="3789040"/>
                <a:ext cx="2667000" cy="1156708"/>
              </a:xfrm>
              <a:prstGeom prst="bentConnector3">
                <a:avLst>
                  <a:gd fmla="val 50000" name="adj1"/>
                </a:avLst>
              </a:prstGeom>
              <a:noFill/>
              <a:ln cap="flat" cmpd="sng" w="19050">
                <a:solidFill>
                  <a:srgbClr val="1429A0"/>
                </a:solidFill>
                <a:prstDash val="solid"/>
                <a:miter lim="800000"/>
                <a:headEnd len="sm" w="sm" type="none"/>
                <a:tailEnd len="sm" w="sm" type="none"/>
              </a:ln>
            </p:spPr>
          </p:cxnSp>
        </p:grpSp>
        <p:grpSp>
          <p:nvGrpSpPr>
            <p:cNvPr id="1429" name="Google Shape;1429;p42"/>
            <p:cNvGrpSpPr/>
            <p:nvPr/>
          </p:nvGrpSpPr>
          <p:grpSpPr>
            <a:xfrm>
              <a:off x="5176754" y="3710599"/>
              <a:ext cx="3167801" cy="1559743"/>
              <a:chOff x="5176754" y="3710599"/>
              <a:chExt cx="3167801" cy="1559743"/>
            </a:xfrm>
          </p:grpSpPr>
          <p:grpSp>
            <p:nvGrpSpPr>
              <p:cNvPr id="1430" name="Google Shape;1430;p42"/>
              <p:cNvGrpSpPr/>
              <p:nvPr/>
            </p:nvGrpSpPr>
            <p:grpSpPr>
              <a:xfrm>
                <a:off x="5176754" y="3710599"/>
                <a:ext cx="3167801" cy="1559743"/>
                <a:chOff x="1281327" y="3710599"/>
                <a:chExt cx="3167801" cy="1559743"/>
              </a:xfrm>
            </p:grpSpPr>
            <p:sp>
              <p:nvSpPr>
                <p:cNvPr id="1431" name="Google Shape;1431;p42"/>
                <p:cNvSpPr/>
                <p:nvPr/>
              </p:nvSpPr>
              <p:spPr>
                <a:xfrm>
                  <a:off x="1612454" y="3711799"/>
                  <a:ext cx="2667000" cy="13208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2" name="Google Shape;1432;p42"/>
                <p:cNvCxnSpPr>
                  <a:stCxn id="1431" idx="1"/>
                  <a:endCxn id="1431" idx="3"/>
                </p:cNvCxnSpPr>
                <p:nvPr/>
              </p:nvCxnSpPr>
              <p:spPr>
                <a:xfrm>
                  <a:off x="1612454" y="4372199"/>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33" name="Google Shape;1433;p42"/>
                <p:cNvCxnSpPr/>
                <p:nvPr/>
              </p:nvCxnSpPr>
              <p:spPr>
                <a:xfrm>
                  <a:off x="1612454" y="3789040"/>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34" name="Google Shape;1434;p42"/>
                <p:cNvCxnSpPr/>
                <p:nvPr/>
              </p:nvCxnSpPr>
              <p:spPr>
                <a:xfrm>
                  <a:off x="1612454" y="4672453"/>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35" name="Google Shape;1435;p42"/>
                <p:cNvCxnSpPr/>
                <p:nvPr/>
              </p:nvCxnSpPr>
              <p:spPr>
                <a:xfrm>
                  <a:off x="1612454" y="4092799"/>
                  <a:ext cx="2667000" cy="0"/>
                </a:xfrm>
                <a:prstGeom prst="straightConnector1">
                  <a:avLst/>
                </a:prstGeom>
                <a:noFill/>
                <a:ln cap="flat" cmpd="sng" w="9525">
                  <a:solidFill>
                    <a:srgbClr val="7F7F7F"/>
                  </a:solidFill>
                  <a:prstDash val="solid"/>
                  <a:miter lim="800000"/>
                  <a:headEnd len="sm" w="sm" type="none"/>
                  <a:tailEnd len="sm" w="sm" type="none"/>
                </a:ln>
              </p:spPr>
            </p:cxnSp>
            <p:cxnSp>
              <p:nvCxnSpPr>
                <p:cNvPr id="1436" name="Google Shape;1436;p42"/>
                <p:cNvCxnSpPr>
                  <a:stCxn id="1431" idx="0"/>
                  <a:endCxn id="1431" idx="2"/>
                </p:cNvCxnSpPr>
                <p:nvPr/>
              </p:nvCxnSpPr>
              <p:spPr>
                <a:xfrm>
                  <a:off x="2945954" y="3711799"/>
                  <a:ext cx="0" cy="1320900"/>
                </a:xfrm>
                <a:prstGeom prst="straightConnector1">
                  <a:avLst/>
                </a:prstGeom>
                <a:noFill/>
                <a:ln cap="flat" cmpd="sng" w="9525">
                  <a:solidFill>
                    <a:srgbClr val="7F7F7F"/>
                  </a:solidFill>
                  <a:prstDash val="solid"/>
                  <a:miter lim="800000"/>
                  <a:headEnd len="sm" w="sm" type="none"/>
                  <a:tailEnd len="sm" w="sm" type="none"/>
                </a:ln>
              </p:spPr>
            </p:cxnSp>
            <p:cxnSp>
              <p:nvCxnSpPr>
                <p:cNvPr id="1437" name="Google Shape;1437;p42"/>
                <p:cNvCxnSpPr/>
                <p:nvPr/>
              </p:nvCxnSpPr>
              <p:spPr>
                <a:xfrm>
                  <a:off x="249383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38" name="Google Shape;1438;p42"/>
                <p:cNvCxnSpPr/>
                <p:nvPr/>
              </p:nvCxnSpPr>
              <p:spPr>
                <a:xfrm>
                  <a:off x="205187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39" name="Google Shape;1439;p42"/>
                <p:cNvCxnSpPr/>
                <p:nvPr/>
              </p:nvCxnSpPr>
              <p:spPr>
                <a:xfrm>
                  <a:off x="384003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40" name="Google Shape;1440;p42"/>
                <p:cNvCxnSpPr/>
                <p:nvPr/>
              </p:nvCxnSpPr>
              <p:spPr>
                <a:xfrm>
                  <a:off x="3392994" y="3711799"/>
                  <a:ext cx="0" cy="1320800"/>
                </a:xfrm>
                <a:prstGeom prst="straightConnector1">
                  <a:avLst/>
                </a:prstGeom>
                <a:noFill/>
                <a:ln cap="flat" cmpd="sng" w="9525">
                  <a:solidFill>
                    <a:srgbClr val="7F7F7F"/>
                  </a:solidFill>
                  <a:prstDash val="solid"/>
                  <a:miter lim="800000"/>
                  <a:headEnd len="sm" w="sm" type="none"/>
                  <a:tailEnd len="sm" w="sm" type="none"/>
                </a:ln>
              </p:spPr>
            </p:cxnSp>
            <p:cxnSp>
              <p:nvCxnSpPr>
                <p:cNvPr id="1441" name="Google Shape;1441;p42"/>
                <p:cNvCxnSpPr/>
                <p:nvPr/>
              </p:nvCxnSpPr>
              <p:spPr>
                <a:xfrm>
                  <a:off x="1612454" y="4945748"/>
                  <a:ext cx="2667000" cy="0"/>
                </a:xfrm>
                <a:prstGeom prst="straightConnector1">
                  <a:avLst/>
                </a:prstGeom>
                <a:noFill/>
                <a:ln cap="flat" cmpd="sng" w="9525">
                  <a:solidFill>
                    <a:srgbClr val="7F7F7F"/>
                  </a:solidFill>
                  <a:prstDash val="solid"/>
                  <a:miter lim="800000"/>
                  <a:headEnd len="sm" w="sm" type="none"/>
                  <a:tailEnd len="sm" w="sm" type="none"/>
                </a:ln>
              </p:spPr>
            </p:cxnSp>
            <p:sp>
              <p:nvSpPr>
                <p:cNvPr id="1442" name="Google Shape;1442;p42"/>
                <p:cNvSpPr txBox="1"/>
                <p:nvPr/>
              </p:nvSpPr>
              <p:spPr>
                <a:xfrm>
                  <a:off x="1438712"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-6</a:t>
                  </a:r>
                  <a:endParaRPr sz="1100">
                    <a:solidFill>
                      <a:srgbClr val="262626"/>
                    </a:solidFill>
                    <a:latin typeface="Arial"/>
                    <a:ea typeface="Arial"/>
                    <a:cs typeface="Arial"/>
                    <a:sym typeface="Arial"/>
                  </a:endParaRPr>
                </a:p>
              </p:txBody>
            </p:sp>
            <p:sp>
              <p:nvSpPr>
                <p:cNvPr id="1443" name="Google Shape;1443;p42"/>
                <p:cNvSpPr txBox="1"/>
                <p:nvPr/>
              </p:nvSpPr>
              <p:spPr>
                <a:xfrm>
                  <a:off x="1885751"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-4</a:t>
                  </a:r>
                  <a:endParaRPr sz="1100">
                    <a:solidFill>
                      <a:srgbClr val="262626"/>
                    </a:solidFill>
                    <a:latin typeface="Arial"/>
                    <a:ea typeface="Arial"/>
                    <a:cs typeface="Arial"/>
                    <a:sym typeface="Arial"/>
                  </a:endParaRPr>
                </a:p>
              </p:txBody>
            </p:sp>
            <p:sp>
              <p:nvSpPr>
                <p:cNvPr id="1444" name="Google Shape;1444;p42"/>
                <p:cNvSpPr txBox="1"/>
                <p:nvPr/>
              </p:nvSpPr>
              <p:spPr>
                <a:xfrm>
                  <a:off x="2328262"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-2</a:t>
                  </a:r>
                  <a:endParaRPr sz="1100">
                    <a:solidFill>
                      <a:srgbClr val="262626"/>
                    </a:solidFill>
                    <a:latin typeface="Arial"/>
                    <a:ea typeface="Arial"/>
                    <a:cs typeface="Arial"/>
                    <a:sym typeface="Arial"/>
                  </a:endParaRPr>
                </a:p>
              </p:txBody>
            </p:sp>
            <p:sp>
              <p:nvSpPr>
                <p:cNvPr id="1445" name="Google Shape;1445;p42"/>
                <p:cNvSpPr txBox="1"/>
                <p:nvPr/>
              </p:nvSpPr>
              <p:spPr>
                <a:xfrm>
                  <a:off x="2775301"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1446" name="Google Shape;1446;p42"/>
                <p:cNvSpPr txBox="1"/>
                <p:nvPr/>
              </p:nvSpPr>
              <p:spPr>
                <a:xfrm>
                  <a:off x="3222788"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2</a:t>
                  </a:r>
                  <a:endParaRPr sz="1100">
                    <a:solidFill>
                      <a:srgbClr val="262626"/>
                    </a:solidFill>
                    <a:latin typeface="Arial"/>
                    <a:ea typeface="Arial"/>
                    <a:cs typeface="Arial"/>
                    <a:sym typeface="Arial"/>
                  </a:endParaRPr>
                </a:p>
              </p:txBody>
            </p:sp>
            <p:sp>
              <p:nvSpPr>
                <p:cNvPr id="1447" name="Google Shape;1447;p42"/>
                <p:cNvSpPr txBox="1"/>
                <p:nvPr/>
              </p:nvSpPr>
              <p:spPr>
                <a:xfrm>
                  <a:off x="3665299"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4</a:t>
                  </a:r>
                  <a:endParaRPr sz="1100">
                    <a:solidFill>
                      <a:srgbClr val="262626"/>
                    </a:solidFill>
                    <a:latin typeface="Arial"/>
                    <a:ea typeface="Arial"/>
                    <a:cs typeface="Arial"/>
                    <a:sym typeface="Arial"/>
                  </a:endParaRPr>
                </a:p>
              </p:txBody>
            </p:sp>
            <p:sp>
              <p:nvSpPr>
                <p:cNvPr id="1448" name="Google Shape;1448;p42"/>
                <p:cNvSpPr txBox="1"/>
                <p:nvPr/>
              </p:nvSpPr>
              <p:spPr>
                <a:xfrm>
                  <a:off x="4112338" y="5101065"/>
                  <a:ext cx="33679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6</a:t>
                  </a:r>
                  <a:endParaRPr sz="1100">
                    <a:solidFill>
                      <a:srgbClr val="262626"/>
                    </a:solidFill>
                    <a:latin typeface="Arial"/>
                    <a:ea typeface="Arial"/>
                    <a:cs typeface="Arial"/>
                    <a:sym typeface="Arial"/>
                  </a:endParaRPr>
                </a:p>
              </p:txBody>
            </p:sp>
            <p:sp>
              <p:nvSpPr>
                <p:cNvPr id="1449" name="Google Shape;1449;p42"/>
                <p:cNvSpPr txBox="1"/>
                <p:nvPr/>
              </p:nvSpPr>
              <p:spPr>
                <a:xfrm>
                  <a:off x="1281327" y="371059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a:t>
                  </a:r>
                  <a:endParaRPr sz="1100">
                    <a:solidFill>
                      <a:srgbClr val="262626"/>
                    </a:solidFill>
                    <a:latin typeface="Arial"/>
                    <a:ea typeface="Arial"/>
                    <a:cs typeface="Arial"/>
                    <a:sym typeface="Arial"/>
                  </a:endParaRPr>
                </a:p>
              </p:txBody>
            </p:sp>
            <p:sp>
              <p:nvSpPr>
                <p:cNvPr id="1450" name="Google Shape;1450;p42"/>
                <p:cNvSpPr txBox="1"/>
                <p:nvPr/>
              </p:nvSpPr>
              <p:spPr>
                <a:xfrm>
                  <a:off x="1281327" y="4018805"/>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sp>
              <p:nvSpPr>
                <p:cNvPr id="1451" name="Google Shape;1451;p42"/>
                <p:cNvSpPr txBox="1"/>
                <p:nvPr/>
              </p:nvSpPr>
              <p:spPr>
                <a:xfrm>
                  <a:off x="1281327" y="4584505"/>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-0.5</a:t>
                  </a:r>
                  <a:endParaRPr sz="1100">
                    <a:solidFill>
                      <a:srgbClr val="262626"/>
                    </a:solidFill>
                    <a:latin typeface="Arial"/>
                    <a:ea typeface="Arial"/>
                    <a:cs typeface="Arial"/>
                    <a:sym typeface="Arial"/>
                  </a:endParaRPr>
                </a:p>
              </p:txBody>
            </p:sp>
            <p:sp>
              <p:nvSpPr>
                <p:cNvPr id="1452" name="Google Shape;1452;p42"/>
                <p:cNvSpPr txBox="1"/>
                <p:nvPr/>
              </p:nvSpPr>
              <p:spPr>
                <a:xfrm>
                  <a:off x="1281327" y="486110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-1</a:t>
                  </a:r>
                  <a:endParaRPr sz="1100">
                    <a:solidFill>
                      <a:srgbClr val="262626"/>
                    </a:solidFill>
                    <a:latin typeface="Arial"/>
                    <a:ea typeface="Arial"/>
                    <a:cs typeface="Arial"/>
                    <a:sym typeface="Arial"/>
                  </a:endParaRPr>
                </a:p>
              </p:txBody>
            </p:sp>
            <p:sp>
              <p:nvSpPr>
                <p:cNvPr id="1453" name="Google Shape;1453;p42"/>
                <p:cNvSpPr txBox="1"/>
                <p:nvPr/>
              </p:nvSpPr>
              <p:spPr>
                <a:xfrm>
                  <a:off x="1281327" y="4293519"/>
                  <a:ext cx="29632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262626"/>
                      </a:solidFill>
                      <a:latin typeface="Arial"/>
                      <a:ea typeface="Arial"/>
                      <a:cs typeface="Arial"/>
                      <a:sym typeface="Arial"/>
                    </a:rPr>
                    <a:t>0</a:t>
                  </a:r>
                  <a:endParaRPr sz="1100">
                    <a:solidFill>
                      <a:srgbClr val="262626"/>
                    </a:solidFill>
                    <a:latin typeface="Arial"/>
                    <a:ea typeface="Arial"/>
                    <a:cs typeface="Arial"/>
                    <a:sym typeface="Arial"/>
                  </a:endParaRPr>
                </a:p>
              </p:txBody>
            </p:sp>
            <p:sp>
              <p:nvSpPr>
                <p:cNvPr id="1454" name="Google Shape;1454;p42"/>
                <p:cNvSpPr/>
                <p:nvPr/>
              </p:nvSpPr>
              <p:spPr>
                <a:xfrm>
                  <a:off x="1645896" y="3750533"/>
                  <a:ext cx="2595600" cy="1249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55" name="Google Shape;1455;p42"/>
                <p:cNvGrpSpPr/>
                <p:nvPr/>
              </p:nvGrpSpPr>
              <p:grpSpPr>
                <a:xfrm>
                  <a:off x="1612454" y="3791913"/>
                  <a:ext cx="2666907" cy="1160572"/>
                  <a:chOff x="4195979" y="3711799"/>
                  <a:chExt cx="3035100" cy="1320800"/>
                </a:xfrm>
              </p:grpSpPr>
              <p:cxnSp>
                <p:nvCxnSpPr>
                  <p:cNvPr id="1456" name="Google Shape;1456;p42"/>
                  <p:cNvCxnSpPr>
                    <a:stCxn id="1431" idx="1"/>
                    <a:endCxn id="1431" idx="3"/>
                  </p:cNvCxnSpPr>
                  <p:nvPr/>
                </p:nvCxnSpPr>
                <p:spPr>
                  <a:xfrm>
                    <a:off x="4195979" y="4372199"/>
                    <a:ext cx="3035100" cy="0"/>
                  </a:xfrm>
                  <a:prstGeom prst="straightConnector1">
                    <a:avLst/>
                  </a:prstGeom>
                  <a:solidFill>
                    <a:schemeClr val="lt1"/>
                  </a:solidFill>
                  <a:ln cap="flat" cmpd="sng" w="28575">
                    <a:solidFill>
                      <a:schemeClr val="dk1"/>
                    </a:solidFill>
                    <a:prstDash val="solid"/>
                    <a:miter lim="800000"/>
                    <a:headEnd len="sm" w="sm" type="none"/>
                    <a:tailEnd len="sm" w="sm" type="none"/>
                  </a:ln>
                </p:spPr>
              </p:cxnSp>
              <p:cxnSp>
                <p:nvCxnSpPr>
                  <p:cNvPr id="1457" name="Google Shape;1457;p42"/>
                  <p:cNvCxnSpPr/>
                  <p:nvPr/>
                </p:nvCxnSpPr>
                <p:spPr>
                  <a:xfrm>
                    <a:off x="5707496" y="3711799"/>
                    <a:ext cx="0" cy="1320800"/>
                  </a:xfrm>
                  <a:prstGeom prst="straightConnector1">
                    <a:avLst/>
                  </a:prstGeom>
                  <a:solidFill>
                    <a:schemeClr val="lt1"/>
                  </a:solidFill>
                  <a:ln cap="flat" cmpd="sng" w="28575">
                    <a:solidFill>
                      <a:schemeClr val="dk1"/>
                    </a:solidFill>
                    <a:prstDash val="solid"/>
                    <a:miter lim="800000"/>
                    <a:headEnd len="sm" w="sm" type="none"/>
                    <a:tailEnd len="sm" w="sm" type="none"/>
                  </a:ln>
                </p:spPr>
              </p:cxnSp>
            </p:grpSp>
          </p:grpSp>
          <p:sp>
            <p:nvSpPr>
              <p:cNvPr id="1458" name="Google Shape;1458;p42"/>
              <p:cNvSpPr/>
              <p:nvPr/>
            </p:nvSpPr>
            <p:spPr>
              <a:xfrm>
                <a:off x="5509260" y="3798360"/>
                <a:ext cx="2659379" cy="573529"/>
              </a:xfrm>
              <a:custGeom>
                <a:rect b="b" l="l" r="r" t="t"/>
                <a:pathLst>
                  <a:path extrusionOk="0" h="701302" w="2932176">
                    <a:moveTo>
                      <a:pt x="0" y="701302"/>
                    </a:moveTo>
                    <a:cubicBezTo>
                      <a:pt x="242824" y="700794"/>
                      <a:pt x="485648" y="700286"/>
                      <a:pt x="682752" y="676918"/>
                    </a:cubicBezTo>
                    <a:cubicBezTo>
                      <a:pt x="879856" y="653550"/>
                      <a:pt x="1028192" y="632214"/>
                      <a:pt x="1182624" y="561094"/>
                    </a:cubicBezTo>
                    <a:cubicBezTo>
                      <a:pt x="1337056" y="489974"/>
                      <a:pt x="1451864" y="336558"/>
                      <a:pt x="1609344" y="250198"/>
                    </a:cubicBezTo>
                    <a:cubicBezTo>
                      <a:pt x="1766824" y="163838"/>
                      <a:pt x="1967992" y="83574"/>
                      <a:pt x="2127504" y="42934"/>
                    </a:cubicBezTo>
                    <a:cubicBezTo>
                      <a:pt x="2287016" y="2294"/>
                      <a:pt x="2432304" y="13470"/>
                      <a:pt x="2566416" y="6358"/>
                    </a:cubicBezTo>
                    <a:cubicBezTo>
                      <a:pt x="2700528" y="-754"/>
                      <a:pt x="2816352" y="-246"/>
                      <a:pt x="2932176" y="262"/>
                    </a:cubicBez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grpSp>
        <p:nvGrpSpPr>
          <p:cNvPr id="1464" name="Google Shape;1464;p43"/>
          <p:cNvGrpSpPr/>
          <p:nvPr/>
        </p:nvGrpSpPr>
        <p:grpSpPr>
          <a:xfrm>
            <a:off x="912071" y="2611856"/>
            <a:ext cx="7967452" cy="3425997"/>
            <a:chOff x="912071" y="2611856"/>
            <a:chExt cx="7967452" cy="3425997"/>
          </a:xfrm>
        </p:grpSpPr>
        <p:sp>
          <p:nvSpPr>
            <p:cNvPr id="1465" name="Google Shape;1465;p43"/>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1466" name="Google Shape;1466;p43"/>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1467" name="Google Shape;1467;p43"/>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grpSp>
        <p:nvGrpSpPr>
          <p:cNvPr id="1473" name="Google Shape;1473;p44"/>
          <p:cNvGrpSpPr/>
          <p:nvPr/>
        </p:nvGrpSpPr>
        <p:grpSpPr>
          <a:xfrm>
            <a:off x="450000" y="450000"/>
            <a:ext cx="9018000" cy="276999"/>
            <a:chOff x="450000" y="450000"/>
            <a:chExt cx="9018000" cy="276999"/>
          </a:xfrm>
        </p:grpSpPr>
        <p:sp>
          <p:nvSpPr>
            <p:cNvPr id="1474" name="Google Shape;1474;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From Multilayer Perceptron to Deep Learning</a:t>
              </a:r>
              <a:endParaRPr/>
            </a:p>
          </p:txBody>
        </p:sp>
        <p:sp>
          <p:nvSpPr>
            <p:cNvPr id="1475" name="Google Shape;1475;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476" name="Google Shape;1476;p44"/>
          <p:cNvSpPr/>
          <p:nvPr/>
        </p:nvSpPr>
        <p:spPr>
          <a:xfrm>
            <a:off x="702940" y="5568492"/>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Mimics the neural connections of a biological brain.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There can be several hidden layers. </a:t>
            </a:r>
            <a:endParaRPr/>
          </a:p>
        </p:txBody>
      </p:sp>
      <p:sp>
        <p:nvSpPr>
          <p:cNvPr id="1477" name="Google Shape;1477;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Artificial Neural Network (ANN)</a:t>
            </a:r>
            <a:endParaRPr/>
          </a:p>
        </p:txBody>
      </p:sp>
      <p:grpSp>
        <p:nvGrpSpPr>
          <p:cNvPr id="1478" name="Google Shape;1478;p44"/>
          <p:cNvGrpSpPr/>
          <p:nvPr/>
        </p:nvGrpSpPr>
        <p:grpSpPr>
          <a:xfrm>
            <a:off x="559817" y="1902381"/>
            <a:ext cx="8783192" cy="215444"/>
            <a:chOff x="559817" y="2136914"/>
            <a:chExt cx="8783192" cy="215444"/>
          </a:xfrm>
        </p:grpSpPr>
        <p:sp>
          <p:nvSpPr>
            <p:cNvPr id="1479" name="Google Shape;1479;p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80" name="Google Shape;1480;p4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the artificial neural network (ANN)</a:t>
              </a:r>
              <a:endParaRPr/>
            </a:p>
          </p:txBody>
        </p:sp>
      </p:grpSp>
      <p:sp>
        <p:nvSpPr>
          <p:cNvPr id="1481" name="Google Shape;1481;p44"/>
          <p:cNvSpPr txBox="1"/>
          <p:nvPr/>
        </p:nvSpPr>
        <p:spPr>
          <a:xfrm>
            <a:off x="2928791" y="2382841"/>
            <a:ext cx="11480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Input Layer</a:t>
            </a:r>
            <a:endParaRPr sz="1400">
              <a:solidFill>
                <a:srgbClr val="262626"/>
              </a:solidFill>
              <a:latin typeface="Arial"/>
              <a:ea typeface="Arial"/>
              <a:cs typeface="Arial"/>
              <a:sym typeface="Arial"/>
            </a:endParaRPr>
          </a:p>
        </p:txBody>
      </p:sp>
      <p:sp>
        <p:nvSpPr>
          <p:cNvPr id="1482" name="Google Shape;1482;p44"/>
          <p:cNvSpPr txBox="1"/>
          <p:nvPr/>
        </p:nvSpPr>
        <p:spPr>
          <a:xfrm>
            <a:off x="4228327" y="2382841"/>
            <a:ext cx="144487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Hidden Layers</a:t>
            </a:r>
            <a:endParaRPr sz="1400">
              <a:solidFill>
                <a:srgbClr val="262626"/>
              </a:solidFill>
              <a:latin typeface="Arial"/>
              <a:ea typeface="Arial"/>
              <a:cs typeface="Arial"/>
              <a:sym typeface="Arial"/>
            </a:endParaRPr>
          </a:p>
        </p:txBody>
      </p:sp>
      <p:sp>
        <p:nvSpPr>
          <p:cNvPr id="1483" name="Google Shape;1483;p44"/>
          <p:cNvSpPr txBox="1"/>
          <p:nvPr/>
        </p:nvSpPr>
        <p:spPr>
          <a:xfrm>
            <a:off x="5737734" y="2382841"/>
            <a:ext cx="13107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Output Layer</a:t>
            </a:r>
            <a:endParaRPr sz="1400">
              <a:solidFill>
                <a:srgbClr val="262626"/>
              </a:solidFill>
              <a:latin typeface="Arial"/>
              <a:ea typeface="Arial"/>
              <a:cs typeface="Arial"/>
              <a:sym typeface="Arial"/>
            </a:endParaRPr>
          </a:p>
        </p:txBody>
      </p:sp>
      <p:grpSp>
        <p:nvGrpSpPr>
          <p:cNvPr id="1484" name="Google Shape;1484;p44"/>
          <p:cNvGrpSpPr/>
          <p:nvPr/>
        </p:nvGrpSpPr>
        <p:grpSpPr>
          <a:xfrm>
            <a:off x="2323700" y="2713528"/>
            <a:ext cx="5255425" cy="2587680"/>
            <a:chOff x="2323700" y="2851553"/>
            <a:chExt cx="5255425" cy="2587680"/>
          </a:xfrm>
        </p:grpSpPr>
        <p:sp>
          <p:nvSpPr>
            <p:cNvPr id="1485" name="Google Shape;1485;p44"/>
            <p:cNvSpPr txBox="1"/>
            <p:nvPr/>
          </p:nvSpPr>
          <p:spPr>
            <a:xfrm>
              <a:off x="2323700" y="3895191"/>
              <a:ext cx="450682" cy="4616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86" name="Google Shape;1486;p44"/>
            <p:cNvSpPr/>
            <p:nvPr/>
          </p:nvSpPr>
          <p:spPr>
            <a:xfrm>
              <a:off x="3007647" y="2851553"/>
              <a:ext cx="1001562" cy="2587680"/>
            </a:xfrm>
            <a:prstGeom prst="rect">
              <a:avLst/>
            </a:prstGeom>
            <a:solidFill>
              <a:srgbClr val="0070C0">
                <a:alpha val="4705"/>
              </a:srgbClr>
            </a:solidFill>
            <a:ln cap="flat" cmpd="sng" w="9525">
              <a:solidFill>
                <a:srgbClr val="0070C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44"/>
            <p:cNvSpPr/>
            <p:nvPr/>
          </p:nvSpPr>
          <p:spPr>
            <a:xfrm>
              <a:off x="4151888" y="2851553"/>
              <a:ext cx="1597754" cy="2587680"/>
            </a:xfrm>
            <a:prstGeom prst="rect">
              <a:avLst/>
            </a:prstGeom>
            <a:solidFill>
              <a:srgbClr val="A5A5A5">
                <a:alpha val="4705"/>
              </a:srgbClr>
            </a:solidFill>
            <a:ln cap="flat" cmpd="sng" w="9525">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Google Shape;1488;p44"/>
            <p:cNvSpPr/>
            <p:nvPr/>
          </p:nvSpPr>
          <p:spPr>
            <a:xfrm>
              <a:off x="5892321" y="2851553"/>
              <a:ext cx="1001563" cy="2587680"/>
            </a:xfrm>
            <a:prstGeom prst="rect">
              <a:avLst/>
            </a:prstGeom>
            <a:solidFill>
              <a:srgbClr val="FF0000">
                <a:alpha val="4705"/>
              </a:srgbClr>
            </a:solidFill>
            <a:ln cap="flat" cmpd="sng" w="952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89" name="Google Shape;1489;p44"/>
            <p:cNvGrpSpPr/>
            <p:nvPr/>
          </p:nvGrpSpPr>
          <p:grpSpPr>
            <a:xfrm>
              <a:off x="3307733" y="3063555"/>
              <a:ext cx="390205" cy="2159304"/>
              <a:chOff x="3907938" y="2178661"/>
              <a:chExt cx="360000" cy="1992152"/>
            </a:xfrm>
          </p:grpSpPr>
          <p:sp>
            <p:nvSpPr>
              <p:cNvPr id="1490" name="Google Shape;1490;p44"/>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1" name="Google Shape;1491;p44"/>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p44"/>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3" name="Google Shape;1493;p44"/>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94" name="Google Shape;1494;p44"/>
            <p:cNvGrpSpPr/>
            <p:nvPr/>
          </p:nvGrpSpPr>
          <p:grpSpPr>
            <a:xfrm>
              <a:off x="4320482" y="3365892"/>
              <a:ext cx="390205" cy="1567060"/>
              <a:chOff x="3907938" y="4353690"/>
              <a:chExt cx="360000" cy="1445754"/>
            </a:xfrm>
          </p:grpSpPr>
          <p:sp>
            <p:nvSpPr>
              <p:cNvPr id="1495" name="Google Shape;1495;p44"/>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44"/>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44"/>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98" name="Google Shape;1498;p44"/>
            <p:cNvGrpSpPr/>
            <p:nvPr/>
          </p:nvGrpSpPr>
          <p:grpSpPr>
            <a:xfrm>
              <a:off x="5195051" y="3069769"/>
              <a:ext cx="390205" cy="2159304"/>
              <a:chOff x="3907938" y="2178661"/>
              <a:chExt cx="360000" cy="1992152"/>
            </a:xfrm>
          </p:grpSpPr>
          <p:sp>
            <p:nvSpPr>
              <p:cNvPr id="1499" name="Google Shape;1499;p44"/>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0" name="Google Shape;1500;p44"/>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1" name="Google Shape;1501;p44"/>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44"/>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03" name="Google Shape;1503;p44"/>
            <p:cNvCxnSpPr>
              <a:stCxn id="1490" idx="6"/>
              <a:endCxn id="1497" idx="2"/>
            </p:cNvCxnSpPr>
            <p:nvPr/>
          </p:nvCxnSpPr>
          <p:spPr>
            <a:xfrm>
              <a:off x="3697938" y="3258658"/>
              <a:ext cx="622500" cy="302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04" name="Google Shape;1504;p44"/>
            <p:cNvCxnSpPr>
              <a:stCxn id="1490" idx="6"/>
              <a:endCxn id="1495" idx="2"/>
            </p:cNvCxnSpPr>
            <p:nvPr/>
          </p:nvCxnSpPr>
          <p:spPr>
            <a:xfrm>
              <a:off x="3697938" y="3258658"/>
              <a:ext cx="622500" cy="890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05" name="Google Shape;1505;p44"/>
            <p:cNvCxnSpPr>
              <a:stCxn id="1490" idx="6"/>
              <a:endCxn id="1496" idx="2"/>
            </p:cNvCxnSpPr>
            <p:nvPr/>
          </p:nvCxnSpPr>
          <p:spPr>
            <a:xfrm>
              <a:off x="3697938" y="3258658"/>
              <a:ext cx="622500" cy="1479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06" name="Google Shape;1506;p44"/>
            <p:cNvCxnSpPr>
              <a:stCxn id="1491" idx="6"/>
              <a:endCxn id="1497" idx="2"/>
            </p:cNvCxnSpPr>
            <p:nvPr/>
          </p:nvCxnSpPr>
          <p:spPr>
            <a:xfrm flipH="1" rot="10800000">
              <a:off x="3697938" y="3561102"/>
              <a:ext cx="622500" cy="289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07" name="Google Shape;1507;p44"/>
            <p:cNvCxnSpPr>
              <a:stCxn id="1491" idx="6"/>
              <a:endCxn id="1495" idx="2"/>
            </p:cNvCxnSpPr>
            <p:nvPr/>
          </p:nvCxnSpPr>
          <p:spPr>
            <a:xfrm>
              <a:off x="3697938" y="3850902"/>
              <a:ext cx="622500" cy="298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08" name="Google Shape;1508;p44"/>
            <p:cNvCxnSpPr>
              <a:stCxn id="1491" idx="6"/>
              <a:endCxn id="1496" idx="2"/>
            </p:cNvCxnSpPr>
            <p:nvPr/>
          </p:nvCxnSpPr>
          <p:spPr>
            <a:xfrm>
              <a:off x="3697938" y="3850902"/>
              <a:ext cx="622500" cy="886800"/>
            </a:xfrm>
            <a:prstGeom prst="straightConnector1">
              <a:avLst/>
            </a:prstGeom>
            <a:noFill/>
            <a:ln cap="flat" cmpd="sng" w="9525">
              <a:solidFill>
                <a:schemeClr val="dk1">
                  <a:alpha val="49803"/>
                </a:schemeClr>
              </a:solidFill>
              <a:prstDash val="solid"/>
              <a:miter lim="800000"/>
              <a:headEnd len="sm" w="sm" type="none"/>
              <a:tailEnd len="med" w="med" type="stealth"/>
            </a:ln>
          </p:spPr>
        </p:cxnSp>
        <p:cxnSp>
          <p:nvCxnSpPr>
            <p:cNvPr id="1509" name="Google Shape;1509;p44"/>
            <p:cNvCxnSpPr>
              <a:stCxn id="1492" idx="6"/>
              <a:endCxn id="1497" idx="2"/>
            </p:cNvCxnSpPr>
            <p:nvPr/>
          </p:nvCxnSpPr>
          <p:spPr>
            <a:xfrm flipH="1" rot="10800000">
              <a:off x="3697938" y="3560929"/>
              <a:ext cx="622500" cy="87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0" name="Google Shape;1510;p44"/>
            <p:cNvCxnSpPr>
              <a:stCxn id="1492" idx="6"/>
              <a:endCxn id="1495" idx="2"/>
            </p:cNvCxnSpPr>
            <p:nvPr/>
          </p:nvCxnSpPr>
          <p:spPr>
            <a:xfrm flipH="1" rot="10800000">
              <a:off x="3697938" y="4149529"/>
              <a:ext cx="622500" cy="289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1" name="Google Shape;1511;p44"/>
            <p:cNvCxnSpPr>
              <a:stCxn id="1492" idx="6"/>
              <a:endCxn id="1496" idx="2"/>
            </p:cNvCxnSpPr>
            <p:nvPr/>
          </p:nvCxnSpPr>
          <p:spPr>
            <a:xfrm>
              <a:off x="3697938" y="4439329"/>
              <a:ext cx="622500" cy="298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2" name="Google Shape;1512;p44"/>
            <p:cNvCxnSpPr>
              <a:stCxn id="1493" idx="6"/>
              <a:endCxn id="1497" idx="2"/>
            </p:cNvCxnSpPr>
            <p:nvPr/>
          </p:nvCxnSpPr>
          <p:spPr>
            <a:xfrm flipH="1" rot="10800000">
              <a:off x="3697938" y="3561056"/>
              <a:ext cx="622500" cy="1466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3" name="Google Shape;1513;p44"/>
            <p:cNvCxnSpPr>
              <a:stCxn id="1493" idx="6"/>
              <a:endCxn id="1495" idx="2"/>
            </p:cNvCxnSpPr>
            <p:nvPr/>
          </p:nvCxnSpPr>
          <p:spPr>
            <a:xfrm flipH="1" rot="10800000">
              <a:off x="3697938" y="4149356"/>
              <a:ext cx="622500" cy="87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4" name="Google Shape;1514;p44"/>
            <p:cNvCxnSpPr>
              <a:stCxn id="1493" idx="6"/>
              <a:endCxn id="1496" idx="2"/>
            </p:cNvCxnSpPr>
            <p:nvPr/>
          </p:nvCxnSpPr>
          <p:spPr>
            <a:xfrm flipH="1" rot="10800000">
              <a:off x="3697938" y="4737956"/>
              <a:ext cx="622500" cy="289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5" name="Google Shape;1515;p44"/>
            <p:cNvCxnSpPr>
              <a:stCxn id="1497" idx="6"/>
              <a:endCxn id="1499" idx="2"/>
            </p:cNvCxnSpPr>
            <p:nvPr/>
          </p:nvCxnSpPr>
          <p:spPr>
            <a:xfrm flipH="1" rot="10800000">
              <a:off x="4710687" y="3264895"/>
              <a:ext cx="484500" cy="296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6" name="Google Shape;1516;p44"/>
            <p:cNvCxnSpPr>
              <a:stCxn id="1497" idx="6"/>
              <a:endCxn id="1500" idx="2"/>
            </p:cNvCxnSpPr>
            <p:nvPr/>
          </p:nvCxnSpPr>
          <p:spPr>
            <a:xfrm>
              <a:off x="4710687" y="3560995"/>
              <a:ext cx="484500" cy="296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7" name="Google Shape;1517;p44"/>
            <p:cNvCxnSpPr>
              <a:stCxn id="1497" idx="6"/>
              <a:endCxn id="1501" idx="2"/>
            </p:cNvCxnSpPr>
            <p:nvPr/>
          </p:nvCxnSpPr>
          <p:spPr>
            <a:xfrm>
              <a:off x="4710687" y="3560995"/>
              <a:ext cx="484500" cy="884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8" name="Google Shape;1518;p44"/>
            <p:cNvCxnSpPr>
              <a:stCxn id="1497" idx="6"/>
              <a:endCxn id="1502" idx="2"/>
            </p:cNvCxnSpPr>
            <p:nvPr/>
          </p:nvCxnSpPr>
          <p:spPr>
            <a:xfrm>
              <a:off x="4710687" y="3560995"/>
              <a:ext cx="484500" cy="147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19" name="Google Shape;1519;p44"/>
            <p:cNvCxnSpPr>
              <a:stCxn id="1495" idx="6"/>
              <a:endCxn id="1499" idx="2"/>
            </p:cNvCxnSpPr>
            <p:nvPr/>
          </p:nvCxnSpPr>
          <p:spPr>
            <a:xfrm flipH="1" rot="10800000">
              <a:off x="4710687" y="3264722"/>
              <a:ext cx="484500" cy="884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0" name="Google Shape;1520;p44"/>
            <p:cNvCxnSpPr>
              <a:stCxn id="1495" idx="6"/>
              <a:endCxn id="1500" idx="2"/>
            </p:cNvCxnSpPr>
            <p:nvPr/>
          </p:nvCxnSpPr>
          <p:spPr>
            <a:xfrm flipH="1" rot="10800000">
              <a:off x="4710687" y="3857222"/>
              <a:ext cx="484500" cy="292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1" name="Google Shape;1521;p44"/>
            <p:cNvCxnSpPr>
              <a:stCxn id="1495" idx="6"/>
              <a:endCxn id="1501" idx="2"/>
            </p:cNvCxnSpPr>
            <p:nvPr/>
          </p:nvCxnSpPr>
          <p:spPr>
            <a:xfrm>
              <a:off x="4710687" y="4149422"/>
              <a:ext cx="484500" cy="296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2" name="Google Shape;1522;p44"/>
            <p:cNvCxnSpPr>
              <a:stCxn id="1495" idx="6"/>
              <a:endCxn id="1502" idx="2"/>
            </p:cNvCxnSpPr>
            <p:nvPr/>
          </p:nvCxnSpPr>
          <p:spPr>
            <a:xfrm>
              <a:off x="4710687" y="4149422"/>
              <a:ext cx="484500" cy="884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3" name="Google Shape;1523;p44"/>
            <p:cNvCxnSpPr>
              <a:stCxn id="1496" idx="6"/>
              <a:endCxn id="1499" idx="2"/>
            </p:cNvCxnSpPr>
            <p:nvPr/>
          </p:nvCxnSpPr>
          <p:spPr>
            <a:xfrm flipH="1" rot="10800000">
              <a:off x="4710687" y="3264849"/>
              <a:ext cx="484500" cy="147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4" name="Google Shape;1524;p44"/>
            <p:cNvCxnSpPr>
              <a:stCxn id="1496" idx="6"/>
              <a:endCxn id="1500" idx="2"/>
            </p:cNvCxnSpPr>
            <p:nvPr/>
          </p:nvCxnSpPr>
          <p:spPr>
            <a:xfrm flipH="1" rot="10800000">
              <a:off x="4710687" y="3857049"/>
              <a:ext cx="484500" cy="880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5" name="Google Shape;1525;p44"/>
            <p:cNvCxnSpPr>
              <a:stCxn id="1496" idx="6"/>
              <a:endCxn id="1501" idx="2"/>
            </p:cNvCxnSpPr>
            <p:nvPr/>
          </p:nvCxnSpPr>
          <p:spPr>
            <a:xfrm flipH="1" rot="10800000">
              <a:off x="4710687" y="4445649"/>
              <a:ext cx="484500" cy="292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6" name="Google Shape;1526;p44"/>
            <p:cNvCxnSpPr>
              <a:stCxn id="1496" idx="6"/>
              <a:endCxn id="1502" idx="2"/>
            </p:cNvCxnSpPr>
            <p:nvPr/>
          </p:nvCxnSpPr>
          <p:spPr>
            <a:xfrm>
              <a:off x="4710687" y="4737849"/>
              <a:ext cx="484500" cy="296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7" name="Google Shape;1527;p44"/>
            <p:cNvCxnSpPr>
              <a:stCxn id="1499" idx="6"/>
              <a:endCxn id="1528" idx="2"/>
            </p:cNvCxnSpPr>
            <p:nvPr/>
          </p:nvCxnSpPr>
          <p:spPr>
            <a:xfrm>
              <a:off x="5585256" y="3264872"/>
              <a:ext cx="622500" cy="585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29" name="Google Shape;1529;p44"/>
            <p:cNvCxnSpPr>
              <a:stCxn id="1499" idx="6"/>
              <a:endCxn id="1530" idx="2"/>
            </p:cNvCxnSpPr>
            <p:nvPr/>
          </p:nvCxnSpPr>
          <p:spPr>
            <a:xfrm>
              <a:off x="5585256" y="3264872"/>
              <a:ext cx="622500" cy="1174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1" name="Google Shape;1531;p44"/>
            <p:cNvCxnSpPr>
              <a:stCxn id="1500" idx="6"/>
              <a:endCxn id="1528" idx="2"/>
            </p:cNvCxnSpPr>
            <p:nvPr/>
          </p:nvCxnSpPr>
          <p:spPr>
            <a:xfrm flipH="1" rot="10800000">
              <a:off x="5585256" y="3850816"/>
              <a:ext cx="622500" cy="6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2" name="Google Shape;1532;p44"/>
            <p:cNvCxnSpPr>
              <a:stCxn id="1500" idx="6"/>
              <a:endCxn id="1530" idx="2"/>
            </p:cNvCxnSpPr>
            <p:nvPr/>
          </p:nvCxnSpPr>
          <p:spPr>
            <a:xfrm>
              <a:off x="5585256" y="3857116"/>
              <a:ext cx="622500" cy="582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3" name="Google Shape;1533;p44"/>
            <p:cNvCxnSpPr>
              <a:stCxn id="1501" idx="6"/>
              <a:endCxn id="1528" idx="2"/>
            </p:cNvCxnSpPr>
            <p:nvPr/>
          </p:nvCxnSpPr>
          <p:spPr>
            <a:xfrm flipH="1" rot="10800000">
              <a:off x="5585256" y="3850943"/>
              <a:ext cx="622500" cy="594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4" name="Google Shape;1534;p44"/>
            <p:cNvCxnSpPr>
              <a:stCxn id="1501" idx="6"/>
              <a:endCxn id="1530" idx="2"/>
            </p:cNvCxnSpPr>
            <p:nvPr/>
          </p:nvCxnSpPr>
          <p:spPr>
            <a:xfrm flipH="1" rot="10800000">
              <a:off x="5585256" y="4439243"/>
              <a:ext cx="622500" cy="6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5" name="Google Shape;1535;p44"/>
            <p:cNvCxnSpPr>
              <a:stCxn id="1502" idx="6"/>
              <a:endCxn id="1528" idx="2"/>
            </p:cNvCxnSpPr>
            <p:nvPr/>
          </p:nvCxnSpPr>
          <p:spPr>
            <a:xfrm flipH="1" rot="10800000">
              <a:off x="5585256" y="3850770"/>
              <a:ext cx="622500" cy="1183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6" name="Google Shape;1536;p44"/>
            <p:cNvCxnSpPr>
              <a:stCxn id="1502" idx="6"/>
              <a:endCxn id="1530" idx="2"/>
            </p:cNvCxnSpPr>
            <p:nvPr/>
          </p:nvCxnSpPr>
          <p:spPr>
            <a:xfrm flipH="1" rot="10800000">
              <a:off x="5585256" y="4439370"/>
              <a:ext cx="622500" cy="594600"/>
            </a:xfrm>
            <a:prstGeom prst="straightConnector1">
              <a:avLst/>
            </a:prstGeom>
            <a:noFill/>
            <a:ln cap="flat" cmpd="sng" w="9525">
              <a:solidFill>
                <a:schemeClr val="dk1">
                  <a:alpha val="49803"/>
                </a:schemeClr>
              </a:solidFill>
              <a:prstDash val="solid"/>
              <a:miter lim="800000"/>
              <a:headEnd len="sm" w="sm" type="none"/>
              <a:tailEnd len="med" w="med" type="triangle"/>
            </a:ln>
          </p:spPr>
        </p:cxnSp>
        <p:sp>
          <p:nvSpPr>
            <p:cNvPr id="1537" name="Google Shape;1537;p44"/>
            <p:cNvSpPr txBox="1"/>
            <p:nvPr/>
          </p:nvSpPr>
          <p:spPr>
            <a:xfrm>
              <a:off x="7128443" y="3895191"/>
              <a:ext cx="450682"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38" name="Google Shape;1538;p44"/>
            <p:cNvCxnSpPr/>
            <p:nvPr/>
          </p:nvCxnSpPr>
          <p:spPr>
            <a:xfrm>
              <a:off x="6593797" y="3850898"/>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39" name="Google Shape;1539;p44"/>
            <p:cNvCxnSpPr/>
            <p:nvPr/>
          </p:nvCxnSpPr>
          <p:spPr>
            <a:xfrm>
              <a:off x="6591612" y="4445539"/>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40" name="Google Shape;1540;p44"/>
            <p:cNvCxnSpPr/>
            <p:nvPr/>
          </p:nvCxnSpPr>
          <p:spPr>
            <a:xfrm>
              <a:off x="2732080" y="3263671"/>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41" name="Google Shape;1541;p44"/>
            <p:cNvCxnSpPr/>
            <p:nvPr/>
          </p:nvCxnSpPr>
          <p:spPr>
            <a:xfrm>
              <a:off x="2735679" y="3858035"/>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42" name="Google Shape;1542;p44"/>
            <p:cNvCxnSpPr/>
            <p:nvPr/>
          </p:nvCxnSpPr>
          <p:spPr>
            <a:xfrm>
              <a:off x="2729856" y="4435785"/>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43" name="Google Shape;1543;p44"/>
            <p:cNvCxnSpPr/>
            <p:nvPr/>
          </p:nvCxnSpPr>
          <p:spPr>
            <a:xfrm>
              <a:off x="2738553" y="5026553"/>
              <a:ext cx="585308" cy="1199"/>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nvGrpSpPr>
            <p:cNvPr id="1544" name="Google Shape;1544;p44"/>
            <p:cNvGrpSpPr/>
            <p:nvPr/>
          </p:nvGrpSpPr>
          <p:grpSpPr>
            <a:xfrm>
              <a:off x="6207800" y="3655792"/>
              <a:ext cx="390205" cy="978631"/>
              <a:chOff x="6488396" y="2883195"/>
              <a:chExt cx="360000" cy="902877"/>
            </a:xfrm>
          </p:grpSpPr>
          <p:sp>
            <p:nvSpPr>
              <p:cNvPr id="1528" name="Google Shape;1528;p44"/>
              <p:cNvSpPr/>
              <p:nvPr/>
            </p:nvSpPr>
            <p:spPr>
              <a:xfrm>
                <a:off x="6488396" y="2883195"/>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44"/>
              <p:cNvSpPr/>
              <p:nvPr/>
            </p:nvSpPr>
            <p:spPr>
              <a:xfrm>
                <a:off x="6488396" y="3426072"/>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grpSp>
        <p:nvGrpSpPr>
          <p:cNvPr id="1550" name="Google Shape;1550;p45"/>
          <p:cNvGrpSpPr/>
          <p:nvPr/>
        </p:nvGrpSpPr>
        <p:grpSpPr>
          <a:xfrm>
            <a:off x="559817" y="1428745"/>
            <a:ext cx="8783192" cy="215444"/>
            <a:chOff x="559817" y="2136914"/>
            <a:chExt cx="8783192" cy="215444"/>
          </a:xfrm>
        </p:grpSpPr>
        <p:sp>
          <p:nvSpPr>
            <p:cNvPr id="1551" name="Google Shape;1551;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52" name="Google Shape;1552;p4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Why Artificial Neural Network (ANN)?</a:t>
              </a:r>
              <a:endParaRPr/>
            </a:p>
          </p:txBody>
        </p:sp>
      </p:grpSp>
      <p:sp>
        <p:nvSpPr>
          <p:cNvPr id="1553" name="Google Shape;1553;p45"/>
          <p:cNvSpPr/>
          <p:nvPr/>
        </p:nvSpPr>
        <p:spPr>
          <a:xfrm>
            <a:off x="702940" y="1700808"/>
            <a:ext cx="8632825" cy="210491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a logistic regression (even for the multi-class variant), the decision boundaries are linear.</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a:t>
            </a:r>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p:txBody>
      </p:sp>
      <p:grpSp>
        <p:nvGrpSpPr>
          <p:cNvPr id="1554" name="Google Shape;1554;p45"/>
          <p:cNvGrpSpPr/>
          <p:nvPr/>
        </p:nvGrpSpPr>
        <p:grpSpPr>
          <a:xfrm>
            <a:off x="2018288" y="2276872"/>
            <a:ext cx="1260000" cy="1260000"/>
            <a:chOff x="2063932" y="2223725"/>
            <a:chExt cx="1260000" cy="1260000"/>
          </a:xfrm>
        </p:grpSpPr>
        <p:grpSp>
          <p:nvGrpSpPr>
            <p:cNvPr id="1555" name="Google Shape;1555;p45"/>
            <p:cNvGrpSpPr/>
            <p:nvPr/>
          </p:nvGrpSpPr>
          <p:grpSpPr>
            <a:xfrm>
              <a:off x="2063932" y="2223725"/>
              <a:ext cx="1260000" cy="1260000"/>
              <a:chOff x="2063932" y="2223725"/>
              <a:chExt cx="1260000" cy="1260000"/>
            </a:xfrm>
          </p:grpSpPr>
          <p:cxnSp>
            <p:nvCxnSpPr>
              <p:cNvPr id="1556" name="Google Shape;1556;p45"/>
              <p:cNvCxnSpPr/>
              <p:nvPr/>
            </p:nvCxnSpPr>
            <p:spPr>
              <a:xfrm rot="10800000">
                <a:off x="2190206" y="2223725"/>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57" name="Google Shape;1557;p45"/>
              <p:cNvCxnSpPr/>
              <p:nvPr/>
            </p:nvCxnSpPr>
            <p:spPr>
              <a:xfrm rot="10800000">
                <a:off x="2693932" y="2698343"/>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sp>
          <p:nvSpPr>
            <p:cNvPr id="1558" name="Google Shape;1558;p45"/>
            <p:cNvSpPr/>
            <p:nvPr/>
          </p:nvSpPr>
          <p:spPr>
            <a:xfrm>
              <a:off x="2351584" y="2983890"/>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45"/>
            <p:cNvSpPr/>
            <p:nvPr/>
          </p:nvSpPr>
          <p:spPr>
            <a:xfrm>
              <a:off x="2446348" y="2838797"/>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45"/>
            <p:cNvSpPr/>
            <p:nvPr/>
          </p:nvSpPr>
          <p:spPr>
            <a:xfrm>
              <a:off x="2548961" y="3027197"/>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1" name="Google Shape;1561;p45"/>
            <p:cNvSpPr/>
            <p:nvPr/>
          </p:nvSpPr>
          <p:spPr>
            <a:xfrm>
              <a:off x="2787012" y="2947890"/>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45"/>
            <p:cNvSpPr/>
            <p:nvPr/>
          </p:nvSpPr>
          <p:spPr>
            <a:xfrm>
              <a:off x="2751012" y="3220335"/>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45"/>
            <p:cNvSpPr/>
            <p:nvPr/>
          </p:nvSpPr>
          <p:spPr>
            <a:xfrm>
              <a:off x="2685069" y="2797158"/>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45"/>
            <p:cNvSpPr/>
            <p:nvPr/>
          </p:nvSpPr>
          <p:spPr>
            <a:xfrm>
              <a:off x="2398609" y="2648571"/>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45"/>
            <p:cNvSpPr/>
            <p:nvPr/>
          </p:nvSpPr>
          <p:spPr>
            <a:xfrm>
              <a:off x="2904578" y="3169812"/>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66" name="Google Shape;1566;p45"/>
            <p:cNvCxnSpPr/>
            <p:nvPr/>
          </p:nvCxnSpPr>
          <p:spPr>
            <a:xfrm>
              <a:off x="2390431" y="2360896"/>
              <a:ext cx="888587" cy="841435"/>
            </a:xfrm>
            <a:prstGeom prst="straightConnector1">
              <a:avLst/>
            </a:prstGeom>
            <a:noFill/>
            <a:ln cap="flat" cmpd="sng" w="12700">
              <a:solidFill>
                <a:srgbClr val="00B050">
                  <a:alpha val="49803"/>
                </a:srgbClr>
              </a:solidFill>
              <a:prstDash val="dash"/>
              <a:miter lim="800000"/>
              <a:headEnd len="sm" w="sm" type="none"/>
              <a:tailEnd len="sm" w="sm" type="none"/>
            </a:ln>
          </p:spPr>
        </p:cxnSp>
        <p:sp>
          <p:nvSpPr>
            <p:cNvPr id="1567" name="Google Shape;1567;p45"/>
            <p:cNvSpPr/>
            <p:nvPr/>
          </p:nvSpPr>
          <p:spPr>
            <a:xfrm>
              <a:off x="2693932" y="2412857"/>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45"/>
            <p:cNvSpPr/>
            <p:nvPr/>
          </p:nvSpPr>
          <p:spPr>
            <a:xfrm>
              <a:off x="2829184" y="2376857"/>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9" name="Google Shape;1569;p45"/>
            <p:cNvSpPr/>
            <p:nvPr/>
          </p:nvSpPr>
          <p:spPr>
            <a:xfrm>
              <a:off x="2868681" y="261074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0" name="Google Shape;1570;p45"/>
            <p:cNvSpPr/>
            <p:nvPr/>
          </p:nvSpPr>
          <p:spPr>
            <a:xfrm>
              <a:off x="3092081" y="2553554"/>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1" name="Google Shape;1571;p45"/>
            <p:cNvSpPr/>
            <p:nvPr/>
          </p:nvSpPr>
          <p:spPr>
            <a:xfrm>
              <a:off x="3128081" y="2898007"/>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2" name="Google Shape;1572;p45"/>
            <p:cNvSpPr/>
            <p:nvPr/>
          </p:nvSpPr>
          <p:spPr>
            <a:xfrm>
              <a:off x="3243018" y="2340857"/>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3" name="Google Shape;1573;p45"/>
            <p:cNvSpPr/>
            <p:nvPr/>
          </p:nvSpPr>
          <p:spPr>
            <a:xfrm>
              <a:off x="2621932" y="2288671"/>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4" name="Google Shape;1574;p45"/>
            <p:cNvSpPr/>
            <p:nvPr/>
          </p:nvSpPr>
          <p:spPr>
            <a:xfrm>
              <a:off x="3020081" y="2717991"/>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75" name="Google Shape;1575;p45"/>
          <p:cNvGrpSpPr/>
          <p:nvPr/>
        </p:nvGrpSpPr>
        <p:grpSpPr>
          <a:xfrm>
            <a:off x="6590936" y="2276872"/>
            <a:ext cx="1260000" cy="1260000"/>
            <a:chOff x="7932344" y="2340076"/>
            <a:chExt cx="1260000" cy="1260000"/>
          </a:xfrm>
        </p:grpSpPr>
        <p:grpSp>
          <p:nvGrpSpPr>
            <p:cNvPr id="1576" name="Google Shape;1576;p45"/>
            <p:cNvGrpSpPr/>
            <p:nvPr/>
          </p:nvGrpSpPr>
          <p:grpSpPr>
            <a:xfrm>
              <a:off x="7932344" y="2340076"/>
              <a:ext cx="1260000" cy="1260000"/>
              <a:chOff x="2063932" y="2223725"/>
              <a:chExt cx="1260000" cy="1260000"/>
            </a:xfrm>
          </p:grpSpPr>
          <p:cxnSp>
            <p:nvCxnSpPr>
              <p:cNvPr id="1577" name="Google Shape;1577;p45"/>
              <p:cNvCxnSpPr/>
              <p:nvPr/>
            </p:nvCxnSpPr>
            <p:spPr>
              <a:xfrm rot="10800000">
                <a:off x="2190206" y="2223725"/>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78" name="Google Shape;1578;p45"/>
              <p:cNvCxnSpPr/>
              <p:nvPr/>
            </p:nvCxnSpPr>
            <p:spPr>
              <a:xfrm rot="10800000">
                <a:off x="2693932" y="2698343"/>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cxnSp>
          <p:nvCxnSpPr>
            <p:cNvPr id="1579" name="Google Shape;1579;p45"/>
            <p:cNvCxnSpPr/>
            <p:nvPr/>
          </p:nvCxnSpPr>
          <p:spPr>
            <a:xfrm flipH="1">
              <a:off x="8671248" y="2477022"/>
              <a:ext cx="173741" cy="859664"/>
            </a:xfrm>
            <a:prstGeom prst="straightConnector1">
              <a:avLst/>
            </a:prstGeom>
            <a:noFill/>
            <a:ln cap="flat" cmpd="sng" w="12700">
              <a:solidFill>
                <a:srgbClr val="00B050">
                  <a:alpha val="49803"/>
                </a:srgbClr>
              </a:solidFill>
              <a:prstDash val="dash"/>
              <a:miter lim="800000"/>
              <a:headEnd len="sm" w="sm" type="none"/>
              <a:tailEnd len="sm" w="sm" type="none"/>
            </a:ln>
          </p:spPr>
        </p:cxnSp>
        <p:sp>
          <p:nvSpPr>
            <p:cNvPr id="1580" name="Google Shape;1580;p45"/>
            <p:cNvSpPr/>
            <p:nvPr/>
          </p:nvSpPr>
          <p:spPr>
            <a:xfrm>
              <a:off x="8165859" y="2963608"/>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1" name="Google Shape;1581;p45"/>
            <p:cNvSpPr/>
            <p:nvPr/>
          </p:nvSpPr>
          <p:spPr>
            <a:xfrm>
              <a:off x="8301111" y="2927608"/>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2" name="Google Shape;1582;p45"/>
            <p:cNvSpPr/>
            <p:nvPr/>
          </p:nvSpPr>
          <p:spPr>
            <a:xfrm>
              <a:off x="8340608" y="3161494"/>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3" name="Google Shape;1583;p45"/>
            <p:cNvSpPr/>
            <p:nvPr/>
          </p:nvSpPr>
          <p:spPr>
            <a:xfrm>
              <a:off x="8564008" y="3104305"/>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4" name="Google Shape;1584;p45"/>
            <p:cNvSpPr/>
            <p:nvPr/>
          </p:nvSpPr>
          <p:spPr>
            <a:xfrm>
              <a:off x="8565759" y="2617944"/>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5" name="Google Shape;1585;p45"/>
            <p:cNvSpPr/>
            <p:nvPr/>
          </p:nvSpPr>
          <p:spPr>
            <a:xfrm>
              <a:off x="8536392" y="2883282"/>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p45"/>
            <p:cNvSpPr/>
            <p:nvPr/>
          </p:nvSpPr>
          <p:spPr>
            <a:xfrm>
              <a:off x="8289058" y="268533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7" name="Google Shape;1587;p45"/>
            <p:cNvSpPr/>
            <p:nvPr/>
          </p:nvSpPr>
          <p:spPr>
            <a:xfrm>
              <a:off x="8492008" y="3268742"/>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8" name="Google Shape;1588;p45"/>
            <p:cNvSpPr/>
            <p:nvPr/>
          </p:nvSpPr>
          <p:spPr>
            <a:xfrm>
              <a:off x="8917997" y="2653944"/>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9" name="Google Shape;1589;p45"/>
            <p:cNvSpPr/>
            <p:nvPr/>
          </p:nvSpPr>
          <p:spPr>
            <a:xfrm>
              <a:off x="8943940" y="2886744"/>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45"/>
            <p:cNvSpPr/>
            <p:nvPr/>
          </p:nvSpPr>
          <p:spPr>
            <a:xfrm>
              <a:off x="9103629" y="2782854"/>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45"/>
            <p:cNvSpPr/>
            <p:nvPr/>
          </p:nvSpPr>
          <p:spPr>
            <a:xfrm>
              <a:off x="9027005" y="323901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45"/>
            <p:cNvSpPr/>
            <p:nvPr/>
          </p:nvSpPr>
          <p:spPr>
            <a:xfrm>
              <a:off x="9084765" y="305124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45"/>
            <p:cNvSpPr/>
            <p:nvPr/>
          </p:nvSpPr>
          <p:spPr>
            <a:xfrm>
              <a:off x="9099005" y="2550129"/>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4" name="Google Shape;1594;p45"/>
            <p:cNvSpPr/>
            <p:nvPr/>
          </p:nvSpPr>
          <p:spPr>
            <a:xfrm>
              <a:off x="8952229" y="2463726"/>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45"/>
            <p:cNvSpPr/>
            <p:nvPr/>
          </p:nvSpPr>
          <p:spPr>
            <a:xfrm>
              <a:off x="8819736" y="3114151"/>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96" name="Google Shape;1596;p45"/>
          <p:cNvGrpSpPr/>
          <p:nvPr/>
        </p:nvGrpSpPr>
        <p:grpSpPr>
          <a:xfrm>
            <a:off x="2021187" y="4365164"/>
            <a:ext cx="1260000" cy="1260000"/>
            <a:chOff x="13354940" y="4803591"/>
            <a:chExt cx="1260000" cy="1260000"/>
          </a:xfrm>
        </p:grpSpPr>
        <p:grpSp>
          <p:nvGrpSpPr>
            <p:cNvPr id="1597" name="Google Shape;1597;p45"/>
            <p:cNvGrpSpPr/>
            <p:nvPr/>
          </p:nvGrpSpPr>
          <p:grpSpPr>
            <a:xfrm>
              <a:off x="13354940" y="4803591"/>
              <a:ext cx="1260000" cy="1260000"/>
              <a:chOff x="2063932" y="2223725"/>
              <a:chExt cx="1260000" cy="1260000"/>
            </a:xfrm>
          </p:grpSpPr>
          <p:cxnSp>
            <p:nvCxnSpPr>
              <p:cNvPr id="1598" name="Google Shape;1598;p45"/>
              <p:cNvCxnSpPr/>
              <p:nvPr/>
            </p:nvCxnSpPr>
            <p:spPr>
              <a:xfrm rot="10800000">
                <a:off x="2190206" y="2223725"/>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599" name="Google Shape;1599;p45"/>
              <p:cNvCxnSpPr/>
              <p:nvPr/>
            </p:nvCxnSpPr>
            <p:spPr>
              <a:xfrm rot="10800000">
                <a:off x="2693932" y="2698343"/>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sp>
          <p:nvSpPr>
            <p:cNvPr id="1600" name="Google Shape;1600;p45"/>
            <p:cNvSpPr/>
            <p:nvPr/>
          </p:nvSpPr>
          <p:spPr>
            <a:xfrm>
              <a:off x="13642592" y="5563756"/>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45"/>
            <p:cNvSpPr/>
            <p:nvPr/>
          </p:nvSpPr>
          <p:spPr>
            <a:xfrm>
              <a:off x="13737356" y="5418663"/>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45"/>
            <p:cNvSpPr/>
            <p:nvPr/>
          </p:nvSpPr>
          <p:spPr>
            <a:xfrm>
              <a:off x="13839969" y="5607063"/>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45"/>
            <p:cNvSpPr/>
            <p:nvPr/>
          </p:nvSpPr>
          <p:spPr>
            <a:xfrm>
              <a:off x="14389400" y="5171312"/>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45"/>
            <p:cNvSpPr/>
            <p:nvPr/>
          </p:nvSpPr>
          <p:spPr>
            <a:xfrm>
              <a:off x="14042020" y="5800201"/>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45"/>
            <p:cNvSpPr/>
            <p:nvPr/>
          </p:nvSpPr>
          <p:spPr>
            <a:xfrm>
              <a:off x="14507756" y="5006071"/>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45"/>
            <p:cNvSpPr/>
            <p:nvPr/>
          </p:nvSpPr>
          <p:spPr>
            <a:xfrm>
              <a:off x="14266539" y="4970071"/>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45"/>
            <p:cNvSpPr/>
            <p:nvPr/>
          </p:nvSpPr>
          <p:spPr>
            <a:xfrm>
              <a:off x="14078018" y="5610345"/>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8" name="Google Shape;1608;p45"/>
            <p:cNvSpPr/>
            <p:nvPr/>
          </p:nvSpPr>
          <p:spPr>
            <a:xfrm>
              <a:off x="13942496" y="5257642"/>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45"/>
            <p:cNvSpPr/>
            <p:nvPr/>
          </p:nvSpPr>
          <p:spPr>
            <a:xfrm>
              <a:off x="13722718" y="4934071"/>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45"/>
            <p:cNvSpPr/>
            <p:nvPr/>
          </p:nvSpPr>
          <p:spPr>
            <a:xfrm>
              <a:off x="14086833" y="538266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1" name="Google Shape;1611;p45"/>
            <p:cNvSpPr/>
            <p:nvPr/>
          </p:nvSpPr>
          <p:spPr>
            <a:xfrm>
              <a:off x="14335372" y="5386499"/>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45"/>
            <p:cNvSpPr/>
            <p:nvPr/>
          </p:nvSpPr>
          <p:spPr>
            <a:xfrm>
              <a:off x="14335372" y="5573072"/>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3" name="Google Shape;1613;p45"/>
            <p:cNvSpPr/>
            <p:nvPr/>
          </p:nvSpPr>
          <p:spPr>
            <a:xfrm>
              <a:off x="14050833" y="5028722"/>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45"/>
            <p:cNvSpPr/>
            <p:nvPr/>
          </p:nvSpPr>
          <p:spPr>
            <a:xfrm>
              <a:off x="13816883" y="5133800"/>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45"/>
            <p:cNvSpPr/>
            <p:nvPr/>
          </p:nvSpPr>
          <p:spPr>
            <a:xfrm>
              <a:off x="14146402" y="5237935"/>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45"/>
            <p:cNvSpPr/>
            <p:nvPr/>
          </p:nvSpPr>
          <p:spPr>
            <a:xfrm>
              <a:off x="14520030" y="5336774"/>
              <a:ext cx="72000" cy="72000"/>
            </a:xfrm>
            <a:prstGeom prst="ellipse">
              <a:avLst/>
            </a:prstGeom>
            <a:solidFill>
              <a:srgbClr val="0070C0">
                <a:alpha val="30980"/>
              </a:srgbClr>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7" name="Google Shape;1617;p45"/>
            <p:cNvSpPr/>
            <p:nvPr/>
          </p:nvSpPr>
          <p:spPr>
            <a:xfrm>
              <a:off x="13550985" y="4821383"/>
              <a:ext cx="1028765" cy="938571"/>
            </a:xfrm>
            <a:custGeom>
              <a:rect b="b" l="l" r="r" t="t"/>
              <a:pathLst>
                <a:path extrusionOk="0" h="938571" w="1092714">
                  <a:moveTo>
                    <a:pt x="0" y="182088"/>
                  </a:moveTo>
                  <a:lnTo>
                    <a:pt x="241465" y="463137"/>
                  </a:lnTo>
                  <a:cubicBezTo>
                    <a:pt x="308758" y="540986"/>
                    <a:pt x="333829" y="604322"/>
                    <a:pt x="403761" y="649184"/>
                  </a:cubicBezTo>
                  <a:cubicBezTo>
                    <a:pt x="473693" y="694046"/>
                    <a:pt x="580572" y="684151"/>
                    <a:pt x="661060" y="732312"/>
                  </a:cubicBezTo>
                  <a:cubicBezTo>
                    <a:pt x="741548" y="780473"/>
                    <a:pt x="814779" y="930233"/>
                    <a:pt x="886691" y="938150"/>
                  </a:cubicBezTo>
                  <a:cubicBezTo>
                    <a:pt x="958603" y="946067"/>
                    <a:pt x="1085933" y="840509"/>
                    <a:pt x="1092530" y="779813"/>
                  </a:cubicBezTo>
                  <a:cubicBezTo>
                    <a:pt x="1099127" y="719117"/>
                    <a:pt x="926275" y="573974"/>
                    <a:pt x="926275" y="573974"/>
                  </a:cubicBezTo>
                  <a:lnTo>
                    <a:pt x="728353" y="332509"/>
                  </a:lnTo>
                  <a:cubicBezTo>
                    <a:pt x="666997" y="257958"/>
                    <a:pt x="606961" y="160976"/>
                    <a:pt x="558140" y="126670"/>
                  </a:cubicBezTo>
                  <a:cubicBezTo>
                    <a:pt x="509319" y="92364"/>
                    <a:pt x="475673" y="147782"/>
                    <a:pt x="435429" y="126670"/>
                  </a:cubicBezTo>
                  <a:cubicBezTo>
                    <a:pt x="395185" y="105558"/>
                    <a:pt x="355930" y="52779"/>
                    <a:pt x="316675" y="0"/>
                  </a:cubicBezTo>
                </a:path>
              </a:pathLst>
            </a:custGeom>
            <a:noFill/>
            <a:ln cap="flat" cmpd="sng" w="12700">
              <a:solidFill>
                <a:srgbClr val="00B050">
                  <a:alpha val="49803"/>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18" name="Google Shape;1618;p45"/>
          <p:cNvGrpSpPr/>
          <p:nvPr/>
        </p:nvGrpSpPr>
        <p:grpSpPr>
          <a:xfrm>
            <a:off x="6624537" y="4365104"/>
            <a:ext cx="1260000" cy="1260000"/>
            <a:chOff x="17958290" y="4803531"/>
            <a:chExt cx="1260000" cy="1260000"/>
          </a:xfrm>
        </p:grpSpPr>
        <p:grpSp>
          <p:nvGrpSpPr>
            <p:cNvPr id="1619" name="Google Shape;1619;p45"/>
            <p:cNvGrpSpPr/>
            <p:nvPr/>
          </p:nvGrpSpPr>
          <p:grpSpPr>
            <a:xfrm>
              <a:off x="17958290" y="4803531"/>
              <a:ext cx="1260000" cy="1260000"/>
              <a:chOff x="2063932" y="2223725"/>
              <a:chExt cx="1260000" cy="1260000"/>
            </a:xfrm>
          </p:grpSpPr>
          <p:cxnSp>
            <p:nvCxnSpPr>
              <p:cNvPr id="1620" name="Google Shape;1620;p45"/>
              <p:cNvCxnSpPr/>
              <p:nvPr/>
            </p:nvCxnSpPr>
            <p:spPr>
              <a:xfrm rot="10800000">
                <a:off x="2190206" y="2223725"/>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21" name="Google Shape;1621;p45"/>
              <p:cNvCxnSpPr/>
              <p:nvPr/>
            </p:nvCxnSpPr>
            <p:spPr>
              <a:xfrm rot="10800000">
                <a:off x="2693932" y="2698343"/>
                <a:ext cx="0" cy="12600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sp>
          <p:nvSpPr>
            <p:cNvPr id="1622" name="Google Shape;1622;p45"/>
            <p:cNvSpPr/>
            <p:nvPr/>
          </p:nvSpPr>
          <p:spPr>
            <a:xfrm>
              <a:off x="18191805" y="542706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45"/>
            <p:cNvSpPr/>
            <p:nvPr/>
          </p:nvSpPr>
          <p:spPr>
            <a:xfrm>
              <a:off x="18327057" y="539106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p45"/>
            <p:cNvSpPr/>
            <p:nvPr/>
          </p:nvSpPr>
          <p:spPr>
            <a:xfrm>
              <a:off x="18366554" y="5624949"/>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45"/>
            <p:cNvSpPr/>
            <p:nvPr/>
          </p:nvSpPr>
          <p:spPr>
            <a:xfrm>
              <a:off x="18543967" y="5556140"/>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6" name="Google Shape;1626;p45"/>
            <p:cNvSpPr/>
            <p:nvPr/>
          </p:nvSpPr>
          <p:spPr>
            <a:xfrm>
              <a:off x="18765334" y="5267613"/>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7" name="Google Shape;1627;p45"/>
            <p:cNvSpPr/>
            <p:nvPr/>
          </p:nvSpPr>
          <p:spPr>
            <a:xfrm>
              <a:off x="18600737" y="5317074"/>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8" name="Google Shape;1628;p45"/>
            <p:cNvSpPr/>
            <p:nvPr/>
          </p:nvSpPr>
          <p:spPr>
            <a:xfrm>
              <a:off x="18257965" y="5173741"/>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9" name="Google Shape;1629;p45"/>
            <p:cNvSpPr/>
            <p:nvPr/>
          </p:nvSpPr>
          <p:spPr>
            <a:xfrm>
              <a:off x="18517954" y="5732197"/>
              <a:ext cx="72000" cy="72000"/>
            </a:xfrm>
            <a:prstGeom prst="triangle">
              <a:avLst>
                <a:gd fmla="val 50000" name="adj"/>
              </a:avLst>
            </a:prstGeom>
            <a:solidFill>
              <a:srgbClr val="FF0000">
                <a:alpha val="4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0" name="Google Shape;1630;p45"/>
            <p:cNvSpPr/>
            <p:nvPr/>
          </p:nvSpPr>
          <p:spPr>
            <a:xfrm>
              <a:off x="18224268" y="496665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1" name="Google Shape;1631;p45"/>
            <p:cNvSpPr/>
            <p:nvPr/>
          </p:nvSpPr>
          <p:spPr>
            <a:xfrm>
              <a:off x="18897956" y="5563696"/>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2" name="Google Shape;1632;p45"/>
            <p:cNvSpPr/>
            <p:nvPr/>
          </p:nvSpPr>
          <p:spPr>
            <a:xfrm>
              <a:off x="18740081" y="5064722"/>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45"/>
            <p:cNvSpPr/>
            <p:nvPr/>
          </p:nvSpPr>
          <p:spPr>
            <a:xfrm>
              <a:off x="18812081" y="5725315"/>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45"/>
            <p:cNvSpPr/>
            <p:nvPr/>
          </p:nvSpPr>
          <p:spPr>
            <a:xfrm>
              <a:off x="18920936" y="521924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45"/>
            <p:cNvSpPr/>
            <p:nvPr/>
          </p:nvSpPr>
          <p:spPr>
            <a:xfrm>
              <a:off x="18559176" y="4868269"/>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6" name="Google Shape;1636;p45"/>
            <p:cNvSpPr/>
            <p:nvPr/>
          </p:nvSpPr>
          <p:spPr>
            <a:xfrm>
              <a:off x="18497595" y="5101387"/>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7" name="Google Shape;1637;p45"/>
            <p:cNvSpPr/>
            <p:nvPr/>
          </p:nvSpPr>
          <p:spPr>
            <a:xfrm>
              <a:off x="18697218" y="5542480"/>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8" name="Google Shape;1638;p45"/>
            <p:cNvSpPr/>
            <p:nvPr/>
          </p:nvSpPr>
          <p:spPr>
            <a:xfrm>
              <a:off x="19004673" y="538266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9" name="Google Shape;1639;p45"/>
            <p:cNvSpPr/>
            <p:nvPr/>
          </p:nvSpPr>
          <p:spPr>
            <a:xfrm>
              <a:off x="19073336" y="5646772"/>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0" name="Google Shape;1640;p45"/>
            <p:cNvSpPr/>
            <p:nvPr/>
          </p:nvSpPr>
          <p:spPr>
            <a:xfrm>
              <a:off x="19037336" y="5056931"/>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1" name="Google Shape;1641;p45"/>
            <p:cNvSpPr/>
            <p:nvPr/>
          </p:nvSpPr>
          <p:spPr>
            <a:xfrm>
              <a:off x="18779552" y="4865593"/>
              <a:ext cx="72000" cy="72000"/>
            </a:xfrm>
            <a:prstGeom prst="rect">
              <a:avLst/>
            </a:prstGeom>
            <a:solidFill>
              <a:srgbClr val="7030A0">
                <a:alpha val="40000"/>
              </a:srgbClr>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45"/>
            <p:cNvSpPr/>
            <p:nvPr/>
          </p:nvSpPr>
          <p:spPr>
            <a:xfrm>
              <a:off x="18188847" y="5103818"/>
              <a:ext cx="733936" cy="734276"/>
            </a:xfrm>
            <a:custGeom>
              <a:rect b="b" l="l" r="r" t="t"/>
              <a:pathLst>
                <a:path extrusionOk="0" h="734276" w="769068">
                  <a:moveTo>
                    <a:pt x="0" y="88817"/>
                  </a:moveTo>
                  <a:cubicBezTo>
                    <a:pt x="48961" y="39166"/>
                    <a:pt x="97922" y="-10484"/>
                    <a:pt x="148952" y="1929"/>
                  </a:cubicBezTo>
                  <a:cubicBezTo>
                    <a:pt x="199982" y="14342"/>
                    <a:pt x="242047" y="139847"/>
                    <a:pt x="306179" y="163293"/>
                  </a:cubicBezTo>
                  <a:cubicBezTo>
                    <a:pt x="370311" y="186739"/>
                    <a:pt x="533745" y="142605"/>
                    <a:pt x="533745" y="142605"/>
                  </a:cubicBezTo>
                  <a:cubicBezTo>
                    <a:pt x="595808" y="137088"/>
                    <a:pt x="640631" y="106057"/>
                    <a:pt x="678559" y="130193"/>
                  </a:cubicBezTo>
                  <a:cubicBezTo>
                    <a:pt x="716487" y="154329"/>
                    <a:pt x="793722" y="241217"/>
                    <a:pt x="761311" y="287420"/>
                  </a:cubicBezTo>
                  <a:cubicBezTo>
                    <a:pt x="728900" y="333623"/>
                    <a:pt x="518574" y="332933"/>
                    <a:pt x="484094" y="407409"/>
                  </a:cubicBezTo>
                  <a:cubicBezTo>
                    <a:pt x="449614" y="481885"/>
                    <a:pt x="506851" y="679108"/>
                    <a:pt x="554433" y="734276"/>
                  </a:cubicBezTo>
                </a:path>
              </a:pathLst>
            </a:custGeom>
            <a:noFill/>
            <a:ln cap="flat" cmpd="sng" w="12700">
              <a:solidFill>
                <a:srgbClr val="00B050">
                  <a:alpha val="49803"/>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43" name="Google Shape;1643;p45"/>
          <p:cNvGrpSpPr/>
          <p:nvPr/>
        </p:nvGrpSpPr>
        <p:grpSpPr>
          <a:xfrm>
            <a:off x="450000" y="450000"/>
            <a:ext cx="9018000" cy="276999"/>
            <a:chOff x="450000" y="450000"/>
            <a:chExt cx="9018000" cy="276999"/>
          </a:xfrm>
        </p:grpSpPr>
        <p:sp>
          <p:nvSpPr>
            <p:cNvPr id="1644" name="Google Shape;1644;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From Multilayer Perceptron to Deep Learning</a:t>
              </a:r>
              <a:endParaRPr/>
            </a:p>
          </p:txBody>
        </p:sp>
        <p:sp>
          <p:nvSpPr>
            <p:cNvPr id="1645" name="Google Shape;1645;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646" name="Google Shape;1646;p45"/>
          <p:cNvSpPr/>
          <p:nvPr/>
        </p:nvSpPr>
        <p:spPr>
          <a:xfrm>
            <a:off x="712182" y="382037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 about the cases that require non-linear decision boundaries? </a:t>
            </a:r>
            <a:r>
              <a:rPr lang="en-US" sz="1200">
                <a:solidFill>
                  <a:srgbClr val="FF0000"/>
                </a:solidFill>
                <a:latin typeface="Times New Roman"/>
                <a:ea typeface="Times New Roman"/>
                <a:cs typeface="Times New Roman"/>
                <a:sym typeface="Times New Roman"/>
              </a:rPr>
              <a:t>⇒</a:t>
            </a:r>
            <a:r>
              <a:rPr lang="en-US" sz="1200">
                <a:solidFill>
                  <a:srgbClr val="262626"/>
                </a:solidFill>
                <a:latin typeface="Arial"/>
                <a:ea typeface="Arial"/>
                <a:cs typeface="Arial"/>
                <a:sym typeface="Arial"/>
              </a:rPr>
              <a:t> </a:t>
            </a:r>
            <a:r>
              <a:rPr lang="en-US" sz="1300">
                <a:solidFill>
                  <a:srgbClr val="262626"/>
                </a:solidFill>
                <a:latin typeface="Arial"/>
                <a:ea typeface="Arial"/>
                <a:cs typeface="Arial"/>
                <a:sym typeface="Arial"/>
              </a:rPr>
              <a:t>ANN with hidden layers!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grpSp>
        <p:nvGrpSpPr>
          <p:cNvPr id="1652" name="Google Shape;1652;p46"/>
          <p:cNvGrpSpPr/>
          <p:nvPr/>
        </p:nvGrpSpPr>
        <p:grpSpPr>
          <a:xfrm>
            <a:off x="559817" y="1428745"/>
            <a:ext cx="8783192" cy="215444"/>
            <a:chOff x="559817" y="2136914"/>
            <a:chExt cx="8783192" cy="215444"/>
          </a:xfrm>
        </p:grpSpPr>
        <p:sp>
          <p:nvSpPr>
            <p:cNvPr id="1653" name="Google Shape;1653;p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54" name="Google Shape;1654;p4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ANN training: forward propagation</a:t>
              </a:r>
              <a:endParaRPr/>
            </a:p>
          </p:txBody>
        </p:sp>
      </p:grpSp>
      <p:sp>
        <p:nvSpPr>
          <p:cNvPr id="1655" name="Google Shape;1655;p46"/>
          <p:cNvSpPr/>
          <p:nvPr/>
        </p:nvSpPr>
        <p:spPr>
          <a:xfrm>
            <a:off x="702940" y="1700808"/>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56" name="Google Shape;1656;p46"/>
          <p:cNvSpPr txBox="1"/>
          <p:nvPr/>
        </p:nvSpPr>
        <p:spPr>
          <a:xfrm>
            <a:off x="2295170" y="5181987"/>
            <a:ext cx="5163172" cy="69947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657" name="Google Shape;1657;p46"/>
          <p:cNvGrpSpPr/>
          <p:nvPr/>
        </p:nvGrpSpPr>
        <p:grpSpPr>
          <a:xfrm>
            <a:off x="3007196" y="2789529"/>
            <a:ext cx="3739111" cy="2229605"/>
            <a:chOff x="2890285" y="2744788"/>
            <a:chExt cx="4113545" cy="2452875"/>
          </a:xfrm>
        </p:grpSpPr>
        <p:grpSp>
          <p:nvGrpSpPr>
            <p:cNvPr id="1658" name="Google Shape;1658;p46"/>
            <p:cNvGrpSpPr/>
            <p:nvPr/>
          </p:nvGrpSpPr>
          <p:grpSpPr>
            <a:xfrm>
              <a:off x="3432138" y="3199778"/>
              <a:ext cx="360000" cy="1992152"/>
              <a:chOff x="3907938" y="2178661"/>
              <a:chExt cx="360000" cy="1992152"/>
            </a:xfrm>
          </p:grpSpPr>
          <p:sp>
            <p:nvSpPr>
              <p:cNvPr id="1659" name="Google Shape;1659;p46"/>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600">
                  <a:solidFill>
                    <a:srgbClr val="FF0000"/>
                  </a:solidFill>
                  <a:latin typeface="Calibri"/>
                  <a:ea typeface="Calibri"/>
                  <a:cs typeface="Calibri"/>
                  <a:sym typeface="Calibri"/>
                </a:endParaRPr>
              </a:p>
            </p:txBody>
          </p:sp>
          <p:sp>
            <p:nvSpPr>
              <p:cNvPr id="1660" name="Google Shape;1660;p46"/>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61" name="Google Shape;1661;p46"/>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62" name="Google Shape;1662;p46"/>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663" name="Google Shape;1663;p46"/>
            <p:cNvGrpSpPr/>
            <p:nvPr/>
          </p:nvGrpSpPr>
          <p:grpSpPr>
            <a:xfrm>
              <a:off x="4366491" y="3478710"/>
              <a:ext cx="360000" cy="1445754"/>
              <a:chOff x="3907938" y="4353690"/>
              <a:chExt cx="360000" cy="1445754"/>
            </a:xfrm>
          </p:grpSpPr>
          <p:sp>
            <p:nvSpPr>
              <p:cNvPr id="1664" name="Google Shape;1664;p46"/>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65" name="Google Shape;1665;p46"/>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66" name="Google Shape;1666;p46"/>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667" name="Google Shape;1667;p46"/>
            <p:cNvGrpSpPr/>
            <p:nvPr/>
          </p:nvGrpSpPr>
          <p:grpSpPr>
            <a:xfrm>
              <a:off x="5173360" y="3205511"/>
              <a:ext cx="360000" cy="1992152"/>
              <a:chOff x="3907938" y="2178661"/>
              <a:chExt cx="360000" cy="1992152"/>
            </a:xfrm>
          </p:grpSpPr>
          <p:sp>
            <p:nvSpPr>
              <p:cNvPr id="1668" name="Google Shape;1668;p46"/>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69" name="Google Shape;1669;p46"/>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70" name="Google Shape;1670;p46"/>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71" name="Google Shape;1671;p46"/>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
          <p:nvSpPr>
            <p:cNvPr id="1672" name="Google Shape;1672;p46"/>
            <p:cNvSpPr/>
            <p:nvPr/>
          </p:nvSpPr>
          <p:spPr>
            <a:xfrm>
              <a:off x="6107713" y="4020498"/>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1673" name="Google Shape;1673;p46"/>
            <p:cNvCxnSpPr>
              <a:stCxn id="1659" idx="6"/>
              <a:endCxn id="1666" idx="2"/>
            </p:cNvCxnSpPr>
            <p:nvPr/>
          </p:nvCxnSpPr>
          <p:spPr>
            <a:xfrm>
              <a:off x="3792138" y="3379778"/>
              <a:ext cx="574500" cy="279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4" name="Google Shape;1674;p46"/>
            <p:cNvCxnSpPr>
              <a:stCxn id="1659" idx="6"/>
              <a:endCxn id="1664" idx="2"/>
            </p:cNvCxnSpPr>
            <p:nvPr/>
          </p:nvCxnSpPr>
          <p:spPr>
            <a:xfrm>
              <a:off x="3792138" y="3379778"/>
              <a:ext cx="574500" cy="821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5" name="Google Shape;1675;p46"/>
            <p:cNvCxnSpPr>
              <a:stCxn id="1659" idx="6"/>
              <a:endCxn id="1665" idx="2"/>
            </p:cNvCxnSpPr>
            <p:nvPr/>
          </p:nvCxnSpPr>
          <p:spPr>
            <a:xfrm>
              <a:off x="3792138" y="3379778"/>
              <a:ext cx="574500" cy="1364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6" name="Google Shape;1676;p46"/>
            <p:cNvCxnSpPr>
              <a:stCxn id="1660" idx="6"/>
              <a:endCxn id="1666" idx="2"/>
            </p:cNvCxnSpPr>
            <p:nvPr/>
          </p:nvCxnSpPr>
          <p:spPr>
            <a:xfrm flipH="1" rot="10800000">
              <a:off x="3792138" y="3658576"/>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7" name="Google Shape;1677;p46"/>
            <p:cNvCxnSpPr>
              <a:stCxn id="1660" idx="6"/>
              <a:endCxn id="1664" idx="2"/>
            </p:cNvCxnSpPr>
            <p:nvPr/>
          </p:nvCxnSpPr>
          <p:spPr>
            <a:xfrm>
              <a:off x="3792138" y="3926176"/>
              <a:ext cx="574500" cy="27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8" name="Google Shape;1678;p46"/>
            <p:cNvCxnSpPr>
              <a:stCxn id="1660" idx="6"/>
              <a:endCxn id="1665" idx="2"/>
            </p:cNvCxnSpPr>
            <p:nvPr/>
          </p:nvCxnSpPr>
          <p:spPr>
            <a:xfrm>
              <a:off x="3792138" y="3926176"/>
              <a:ext cx="574500" cy="81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79" name="Google Shape;1679;p46"/>
            <p:cNvCxnSpPr>
              <a:stCxn id="1661" idx="6"/>
              <a:endCxn id="1666" idx="2"/>
            </p:cNvCxnSpPr>
            <p:nvPr/>
          </p:nvCxnSpPr>
          <p:spPr>
            <a:xfrm flipH="1" rot="10800000">
              <a:off x="3792138" y="3658753"/>
              <a:ext cx="574500" cy="81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0" name="Google Shape;1680;p46"/>
            <p:cNvCxnSpPr>
              <a:stCxn id="1661" idx="6"/>
              <a:endCxn id="1664" idx="2"/>
            </p:cNvCxnSpPr>
            <p:nvPr/>
          </p:nvCxnSpPr>
          <p:spPr>
            <a:xfrm flipH="1" rot="10800000">
              <a:off x="3792138" y="4201453"/>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1" name="Google Shape;1681;p46"/>
            <p:cNvCxnSpPr>
              <a:stCxn id="1661" idx="6"/>
              <a:endCxn id="1665" idx="2"/>
            </p:cNvCxnSpPr>
            <p:nvPr/>
          </p:nvCxnSpPr>
          <p:spPr>
            <a:xfrm>
              <a:off x="3792138" y="4469053"/>
              <a:ext cx="574500" cy="27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2" name="Google Shape;1682;p46"/>
            <p:cNvCxnSpPr>
              <a:stCxn id="1662" idx="6"/>
              <a:endCxn id="1666" idx="2"/>
            </p:cNvCxnSpPr>
            <p:nvPr/>
          </p:nvCxnSpPr>
          <p:spPr>
            <a:xfrm flipH="1" rot="10800000">
              <a:off x="3792138" y="3658630"/>
              <a:ext cx="574500" cy="135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3" name="Google Shape;1683;p46"/>
            <p:cNvCxnSpPr>
              <a:stCxn id="1662" idx="6"/>
              <a:endCxn id="1664" idx="2"/>
            </p:cNvCxnSpPr>
            <p:nvPr/>
          </p:nvCxnSpPr>
          <p:spPr>
            <a:xfrm flipH="1" rot="10800000">
              <a:off x="3792138" y="4201630"/>
              <a:ext cx="574500" cy="81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4" name="Google Shape;1684;p46"/>
            <p:cNvCxnSpPr>
              <a:stCxn id="1662" idx="6"/>
              <a:endCxn id="1665" idx="2"/>
            </p:cNvCxnSpPr>
            <p:nvPr/>
          </p:nvCxnSpPr>
          <p:spPr>
            <a:xfrm flipH="1" rot="10800000">
              <a:off x="3792138" y="4744330"/>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5" name="Google Shape;1685;p46"/>
            <p:cNvCxnSpPr>
              <a:stCxn id="1666" idx="6"/>
              <a:endCxn id="1668" idx="2"/>
            </p:cNvCxnSpPr>
            <p:nvPr/>
          </p:nvCxnSpPr>
          <p:spPr>
            <a:xfrm flipH="1" rot="10800000">
              <a:off x="4726491" y="3385410"/>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6" name="Google Shape;1686;p46"/>
            <p:cNvCxnSpPr>
              <a:stCxn id="1666" idx="6"/>
              <a:endCxn id="1669" idx="2"/>
            </p:cNvCxnSpPr>
            <p:nvPr/>
          </p:nvCxnSpPr>
          <p:spPr>
            <a:xfrm>
              <a:off x="4726491" y="3658710"/>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7" name="Google Shape;1687;p46"/>
            <p:cNvCxnSpPr>
              <a:stCxn id="1666" idx="6"/>
              <a:endCxn id="1670" idx="2"/>
            </p:cNvCxnSpPr>
            <p:nvPr/>
          </p:nvCxnSpPr>
          <p:spPr>
            <a:xfrm>
              <a:off x="4726491" y="3658710"/>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8" name="Google Shape;1688;p46"/>
            <p:cNvCxnSpPr>
              <a:stCxn id="1666" idx="6"/>
              <a:endCxn id="1671" idx="2"/>
            </p:cNvCxnSpPr>
            <p:nvPr/>
          </p:nvCxnSpPr>
          <p:spPr>
            <a:xfrm>
              <a:off x="4726491" y="3658710"/>
              <a:ext cx="447000" cy="1359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89" name="Google Shape;1689;p46"/>
            <p:cNvCxnSpPr>
              <a:stCxn id="1664" idx="6"/>
              <a:endCxn id="1668" idx="2"/>
            </p:cNvCxnSpPr>
            <p:nvPr/>
          </p:nvCxnSpPr>
          <p:spPr>
            <a:xfrm flipH="1" rot="10800000">
              <a:off x="4726491" y="3385587"/>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0" name="Google Shape;1690;p46"/>
            <p:cNvCxnSpPr>
              <a:stCxn id="1664" idx="6"/>
              <a:endCxn id="1669" idx="2"/>
            </p:cNvCxnSpPr>
            <p:nvPr/>
          </p:nvCxnSpPr>
          <p:spPr>
            <a:xfrm flipH="1" rot="10800000">
              <a:off x="4726491" y="3931887"/>
              <a:ext cx="447000" cy="269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1" name="Google Shape;1691;p46"/>
            <p:cNvCxnSpPr>
              <a:stCxn id="1664" idx="6"/>
              <a:endCxn id="1670" idx="2"/>
            </p:cNvCxnSpPr>
            <p:nvPr/>
          </p:nvCxnSpPr>
          <p:spPr>
            <a:xfrm>
              <a:off x="4726491" y="4201587"/>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2" name="Google Shape;1692;p46"/>
            <p:cNvCxnSpPr>
              <a:stCxn id="1664" idx="6"/>
              <a:endCxn id="1671" idx="2"/>
            </p:cNvCxnSpPr>
            <p:nvPr/>
          </p:nvCxnSpPr>
          <p:spPr>
            <a:xfrm>
              <a:off x="4726491" y="4201587"/>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3" name="Google Shape;1693;p46"/>
            <p:cNvCxnSpPr>
              <a:stCxn id="1665" idx="6"/>
              <a:endCxn id="1668" idx="2"/>
            </p:cNvCxnSpPr>
            <p:nvPr/>
          </p:nvCxnSpPr>
          <p:spPr>
            <a:xfrm flipH="1" rot="10800000">
              <a:off x="4726491" y="3385464"/>
              <a:ext cx="447000" cy="1359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4" name="Google Shape;1694;p46"/>
            <p:cNvCxnSpPr>
              <a:stCxn id="1665" idx="6"/>
              <a:endCxn id="1669" idx="2"/>
            </p:cNvCxnSpPr>
            <p:nvPr/>
          </p:nvCxnSpPr>
          <p:spPr>
            <a:xfrm flipH="1" rot="10800000">
              <a:off x="4726491" y="3931764"/>
              <a:ext cx="447000" cy="812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5" name="Google Shape;1695;p46"/>
            <p:cNvCxnSpPr>
              <a:stCxn id="1665" idx="6"/>
              <a:endCxn id="1670" idx="2"/>
            </p:cNvCxnSpPr>
            <p:nvPr/>
          </p:nvCxnSpPr>
          <p:spPr>
            <a:xfrm flipH="1" rot="10800000">
              <a:off x="4726491" y="4474764"/>
              <a:ext cx="447000" cy="269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6" name="Google Shape;1696;p46"/>
            <p:cNvCxnSpPr>
              <a:stCxn id="1665" idx="6"/>
              <a:endCxn id="1671" idx="2"/>
            </p:cNvCxnSpPr>
            <p:nvPr/>
          </p:nvCxnSpPr>
          <p:spPr>
            <a:xfrm>
              <a:off x="4726491" y="4744464"/>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7" name="Google Shape;1697;p46"/>
            <p:cNvCxnSpPr>
              <a:stCxn id="1668" idx="6"/>
              <a:endCxn id="1672" idx="2"/>
            </p:cNvCxnSpPr>
            <p:nvPr/>
          </p:nvCxnSpPr>
          <p:spPr>
            <a:xfrm>
              <a:off x="5533360" y="3385511"/>
              <a:ext cx="574500" cy="81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8" name="Google Shape;1698;p46"/>
            <p:cNvCxnSpPr>
              <a:stCxn id="1669" idx="6"/>
              <a:endCxn id="1672" idx="2"/>
            </p:cNvCxnSpPr>
            <p:nvPr/>
          </p:nvCxnSpPr>
          <p:spPr>
            <a:xfrm>
              <a:off x="5533360" y="3931909"/>
              <a:ext cx="574500" cy="268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699" name="Google Shape;1699;p46"/>
            <p:cNvCxnSpPr>
              <a:stCxn id="1670" idx="6"/>
              <a:endCxn id="1672" idx="2"/>
            </p:cNvCxnSpPr>
            <p:nvPr/>
          </p:nvCxnSpPr>
          <p:spPr>
            <a:xfrm flipH="1" rot="10800000">
              <a:off x="5533360" y="4200586"/>
              <a:ext cx="574500" cy="274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0" name="Google Shape;1700;p46"/>
            <p:cNvCxnSpPr>
              <a:stCxn id="1671" idx="6"/>
              <a:endCxn id="1672" idx="2"/>
            </p:cNvCxnSpPr>
            <p:nvPr/>
          </p:nvCxnSpPr>
          <p:spPr>
            <a:xfrm flipH="1" rot="10800000">
              <a:off x="5533360" y="4200463"/>
              <a:ext cx="574500" cy="817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1" name="Google Shape;1701;p46"/>
            <p:cNvCxnSpPr/>
            <p:nvPr/>
          </p:nvCxnSpPr>
          <p:spPr>
            <a:xfrm>
              <a:off x="6463830" y="4196143"/>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2" name="Google Shape;1702;p46"/>
            <p:cNvCxnSpPr/>
            <p:nvPr/>
          </p:nvCxnSpPr>
          <p:spPr>
            <a:xfrm>
              <a:off x="2892337" y="3384404"/>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3" name="Google Shape;1703;p46"/>
            <p:cNvCxnSpPr/>
            <p:nvPr/>
          </p:nvCxnSpPr>
          <p:spPr>
            <a:xfrm>
              <a:off x="2895657" y="3932759"/>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4" name="Google Shape;1704;p46"/>
            <p:cNvCxnSpPr/>
            <p:nvPr/>
          </p:nvCxnSpPr>
          <p:spPr>
            <a:xfrm>
              <a:off x="2890285" y="4465786"/>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05" name="Google Shape;1705;p46"/>
            <p:cNvCxnSpPr/>
            <p:nvPr/>
          </p:nvCxnSpPr>
          <p:spPr>
            <a:xfrm>
              <a:off x="2898309" y="5010823"/>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sp>
          <p:nvSpPr>
            <p:cNvPr id="1706" name="Google Shape;1706;p46"/>
            <p:cNvSpPr txBox="1"/>
            <p:nvPr/>
          </p:nvSpPr>
          <p:spPr>
            <a:xfrm>
              <a:off x="3254214" y="4796242"/>
              <a:ext cx="574353" cy="37245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7" name="Google Shape;1707;p46"/>
            <p:cNvSpPr txBox="1"/>
            <p:nvPr/>
          </p:nvSpPr>
          <p:spPr>
            <a:xfrm>
              <a:off x="3801046" y="3222375"/>
              <a:ext cx="358825" cy="25394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8" name="Google Shape;1708;p46"/>
            <p:cNvSpPr txBox="1"/>
            <p:nvPr/>
          </p:nvSpPr>
          <p:spPr>
            <a:xfrm>
              <a:off x="3717989" y="4153560"/>
              <a:ext cx="358825" cy="25394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9" name="Google Shape;1709;p46"/>
            <p:cNvSpPr txBox="1"/>
            <p:nvPr/>
          </p:nvSpPr>
          <p:spPr>
            <a:xfrm>
              <a:off x="3712617" y="3720943"/>
              <a:ext cx="358825" cy="25394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0" name="Google Shape;1710;p46"/>
            <p:cNvSpPr txBox="1"/>
            <p:nvPr/>
          </p:nvSpPr>
          <p:spPr>
            <a:xfrm>
              <a:off x="3712617" y="4648976"/>
              <a:ext cx="358825" cy="25394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1" name="Google Shape;1711;p46"/>
            <p:cNvSpPr txBox="1"/>
            <p:nvPr/>
          </p:nvSpPr>
          <p:spPr>
            <a:xfrm>
              <a:off x="3801046" y="3386347"/>
              <a:ext cx="358825" cy="253947"/>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2" name="Google Shape;1712;p46"/>
            <p:cNvSpPr txBox="1"/>
            <p:nvPr/>
          </p:nvSpPr>
          <p:spPr>
            <a:xfrm>
              <a:off x="3775786" y="3861378"/>
              <a:ext cx="358825" cy="253947"/>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3" name="Google Shape;1713;p46"/>
            <p:cNvSpPr txBox="1"/>
            <p:nvPr/>
          </p:nvSpPr>
          <p:spPr>
            <a:xfrm>
              <a:off x="3712617" y="4277314"/>
              <a:ext cx="358825" cy="253947"/>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4" name="Google Shape;1714;p46"/>
            <p:cNvSpPr txBox="1"/>
            <p:nvPr/>
          </p:nvSpPr>
          <p:spPr>
            <a:xfrm>
              <a:off x="3856467" y="4590241"/>
              <a:ext cx="358825" cy="253947"/>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5" name="Google Shape;1715;p46"/>
            <p:cNvSpPr txBox="1"/>
            <p:nvPr/>
          </p:nvSpPr>
          <p:spPr>
            <a:xfrm>
              <a:off x="3712617" y="3551616"/>
              <a:ext cx="358825" cy="253947"/>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6" name="Google Shape;1716;p46"/>
            <p:cNvSpPr txBox="1"/>
            <p:nvPr/>
          </p:nvSpPr>
          <p:spPr>
            <a:xfrm>
              <a:off x="3712617" y="3968120"/>
              <a:ext cx="358825" cy="253947"/>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7" name="Google Shape;1717;p46"/>
            <p:cNvSpPr txBox="1"/>
            <p:nvPr/>
          </p:nvSpPr>
          <p:spPr>
            <a:xfrm>
              <a:off x="3717989" y="4386137"/>
              <a:ext cx="348079" cy="253947"/>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8" name="Google Shape;1718;p46"/>
            <p:cNvSpPr txBox="1"/>
            <p:nvPr/>
          </p:nvSpPr>
          <p:spPr>
            <a:xfrm>
              <a:off x="3884152" y="4751864"/>
              <a:ext cx="358825" cy="253947"/>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9" name="Google Shape;1719;p46"/>
            <p:cNvSpPr txBox="1"/>
            <p:nvPr/>
          </p:nvSpPr>
          <p:spPr>
            <a:xfrm>
              <a:off x="4200479" y="3466667"/>
              <a:ext cx="574353" cy="375067"/>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0" name="Google Shape;1720;p46"/>
            <p:cNvSpPr txBox="1"/>
            <p:nvPr/>
          </p:nvSpPr>
          <p:spPr>
            <a:xfrm>
              <a:off x="4180236" y="3996519"/>
              <a:ext cx="574353" cy="375561"/>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1" name="Google Shape;1721;p46"/>
            <p:cNvSpPr txBox="1"/>
            <p:nvPr/>
          </p:nvSpPr>
          <p:spPr>
            <a:xfrm>
              <a:off x="4188567" y="4541813"/>
              <a:ext cx="574353" cy="376971"/>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2" name="Google Shape;1722;p46"/>
            <p:cNvSpPr txBox="1"/>
            <p:nvPr/>
          </p:nvSpPr>
          <p:spPr>
            <a:xfrm>
              <a:off x="3279716" y="2744788"/>
              <a:ext cx="700743" cy="253947"/>
            </a:xfrm>
            <a:prstGeom prst="rect">
              <a:avLst/>
            </a:prstGeom>
            <a:blipFill rotWithShape="1">
              <a:blip r:embed="rId21">
                <a:alphaModFix/>
              </a:blip>
              <a:stretch>
                <a:fillRect b="-10254" l="0" r="0" t="0"/>
              </a:stretch>
            </a:blipFill>
            <a:ln cap="flat" cmpd="sng" w="9525">
              <a:solidFill>
                <a:srgbClr val="42719B"/>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3" name="Google Shape;1723;p46"/>
            <p:cNvSpPr txBox="1"/>
            <p:nvPr/>
          </p:nvSpPr>
          <p:spPr>
            <a:xfrm>
              <a:off x="3254214" y="3158976"/>
              <a:ext cx="574353" cy="372456"/>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4" name="Google Shape;1724;p46"/>
            <p:cNvSpPr txBox="1"/>
            <p:nvPr/>
          </p:nvSpPr>
          <p:spPr>
            <a:xfrm>
              <a:off x="3239669" y="3708105"/>
              <a:ext cx="574353" cy="372456"/>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5" name="Google Shape;1725;p46"/>
            <p:cNvSpPr txBox="1"/>
            <p:nvPr/>
          </p:nvSpPr>
          <p:spPr>
            <a:xfrm>
              <a:off x="3245167" y="4254416"/>
              <a:ext cx="574353" cy="372456"/>
            </a:xfrm>
            <a:prstGeom prst="rect">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726" name="Google Shape;1726;p46"/>
          <p:cNvGrpSpPr/>
          <p:nvPr/>
        </p:nvGrpSpPr>
        <p:grpSpPr>
          <a:xfrm>
            <a:off x="450000" y="450000"/>
            <a:ext cx="9018000" cy="276999"/>
            <a:chOff x="450000" y="450000"/>
            <a:chExt cx="9018000" cy="276999"/>
          </a:xfrm>
        </p:grpSpPr>
        <p:sp>
          <p:nvSpPr>
            <p:cNvPr id="1727" name="Google Shape;1727;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From Multilayer Perceptron to Deep Learning</a:t>
              </a:r>
              <a:endParaRPr/>
            </a:p>
          </p:txBody>
        </p:sp>
        <p:sp>
          <p:nvSpPr>
            <p:cNvPr id="1728" name="Google Shape;1728;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729" name="Google Shape;1729;p46"/>
          <p:cNvSpPr/>
          <p:nvPr/>
        </p:nvSpPr>
        <p:spPr>
          <a:xfrm>
            <a:off x="3917756" y="2205931"/>
            <a:ext cx="1444947" cy="466281"/>
          </a:xfrm>
          <a:prstGeom prst="rect">
            <a:avLst/>
          </a:prstGeom>
          <a:noFill/>
          <a:ln>
            <a:noFill/>
          </a:ln>
        </p:spPr>
        <p:txBody>
          <a:bodyPr anchorCtr="0" anchor="t" bIns="45700" lIns="91425" spcFirstLastPara="1" rIns="91425" wrap="square" tIns="45700">
            <a:spAutoFit/>
          </a:bodyPr>
          <a:lstStyle/>
          <a:p>
            <a:pPr indent="14288" lvl="0" marL="304800" marR="0" rtl="0" algn="l">
              <a:lnSpc>
                <a:spcPct val="150000"/>
              </a:lnSpc>
              <a:spcBef>
                <a:spcPts val="0"/>
              </a:spcBef>
              <a:spcAft>
                <a:spcPts val="0"/>
              </a:spcAft>
              <a:buNone/>
            </a:pPr>
            <a:r>
              <a:rPr lang="en-US" sz="1800">
                <a:solidFill>
                  <a:schemeClr val="dk1"/>
                </a:solidFill>
                <a:latin typeface="Arial"/>
                <a:ea typeface="Arial"/>
                <a:cs typeface="Arial"/>
                <a:sym typeface="Arial"/>
              </a:rPr>
              <a:t>Example</a:t>
            </a:r>
            <a:r>
              <a:rPr lang="en-US" sz="1600">
                <a:solidFill>
                  <a:schemeClr val="dk1"/>
                </a:solidFill>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grpSp>
        <p:nvGrpSpPr>
          <p:cNvPr id="1735" name="Google Shape;1735;p47"/>
          <p:cNvGrpSpPr/>
          <p:nvPr/>
        </p:nvGrpSpPr>
        <p:grpSpPr>
          <a:xfrm>
            <a:off x="559817" y="1428745"/>
            <a:ext cx="8783192" cy="215444"/>
            <a:chOff x="559817" y="2136914"/>
            <a:chExt cx="8783192" cy="215444"/>
          </a:xfrm>
        </p:grpSpPr>
        <p:sp>
          <p:nvSpPr>
            <p:cNvPr id="1736" name="Google Shape;1736;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37" name="Google Shape;1737;p4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ANN training: forward propagation</a:t>
              </a:r>
              <a:endParaRPr/>
            </a:p>
          </p:txBody>
        </p:sp>
      </p:grpSp>
      <p:sp>
        <p:nvSpPr>
          <p:cNvPr id="1738" name="Google Shape;1738;p47"/>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Propagate forward to the next layer.</a:t>
            </a:r>
            <a:endParaRPr/>
          </a:p>
        </p:txBody>
      </p:sp>
      <p:grpSp>
        <p:nvGrpSpPr>
          <p:cNvPr id="1739" name="Google Shape;1739;p47"/>
          <p:cNvGrpSpPr/>
          <p:nvPr/>
        </p:nvGrpSpPr>
        <p:grpSpPr>
          <a:xfrm>
            <a:off x="450000" y="450000"/>
            <a:ext cx="9018000" cy="276999"/>
            <a:chOff x="450000" y="450000"/>
            <a:chExt cx="9018000" cy="276999"/>
          </a:xfrm>
        </p:grpSpPr>
        <p:sp>
          <p:nvSpPr>
            <p:cNvPr id="1740" name="Google Shape;1740;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From Multilayer Perceptron to Deep Learning</a:t>
              </a:r>
              <a:endParaRPr/>
            </a:p>
          </p:txBody>
        </p:sp>
        <p:sp>
          <p:nvSpPr>
            <p:cNvPr id="1741" name="Google Shape;1741;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1742" name="Google Shape;1742;p47"/>
          <p:cNvSpPr txBox="1"/>
          <p:nvPr/>
        </p:nvSpPr>
        <p:spPr>
          <a:xfrm>
            <a:off x="2287116" y="5033786"/>
            <a:ext cx="5163172" cy="699470"/>
          </a:xfrm>
          <a:prstGeom prst="rect">
            <a:avLst/>
          </a:prstGeom>
          <a:blipFill rotWithShape="1">
            <a:blip r:embed="rId3">
              <a:alphaModFix/>
            </a:blip>
            <a:stretch>
              <a:fillRect b="-9647" l="0" r="0" t="-526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743" name="Google Shape;1743;p47"/>
          <p:cNvGrpSpPr/>
          <p:nvPr/>
        </p:nvGrpSpPr>
        <p:grpSpPr>
          <a:xfrm>
            <a:off x="2999145" y="2641328"/>
            <a:ext cx="3739115" cy="2229601"/>
            <a:chOff x="3081855" y="2137272"/>
            <a:chExt cx="3739115" cy="2229601"/>
          </a:xfrm>
        </p:grpSpPr>
        <p:grpSp>
          <p:nvGrpSpPr>
            <p:cNvPr id="1744" name="Google Shape;1744;p47"/>
            <p:cNvGrpSpPr/>
            <p:nvPr/>
          </p:nvGrpSpPr>
          <p:grpSpPr>
            <a:xfrm>
              <a:off x="3574387" y="2550845"/>
              <a:ext cx="327231" cy="1810817"/>
              <a:chOff x="3907938" y="2178661"/>
              <a:chExt cx="360000" cy="1992152"/>
            </a:xfrm>
          </p:grpSpPr>
          <p:sp>
            <p:nvSpPr>
              <p:cNvPr id="1745" name="Google Shape;1745;p47"/>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600">
                  <a:solidFill>
                    <a:srgbClr val="FF0000"/>
                  </a:solidFill>
                  <a:latin typeface="Calibri"/>
                  <a:ea typeface="Calibri"/>
                  <a:cs typeface="Calibri"/>
                  <a:sym typeface="Calibri"/>
                </a:endParaRPr>
              </a:p>
            </p:txBody>
          </p:sp>
          <p:sp>
            <p:nvSpPr>
              <p:cNvPr id="1746" name="Google Shape;1746;p47"/>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47" name="Google Shape;1747;p47"/>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48" name="Google Shape;1748;p47"/>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749" name="Google Shape;1749;p47"/>
            <p:cNvGrpSpPr/>
            <p:nvPr/>
          </p:nvGrpSpPr>
          <p:grpSpPr>
            <a:xfrm>
              <a:off x="4423691" y="2804387"/>
              <a:ext cx="327231" cy="1314155"/>
              <a:chOff x="3907938" y="4353690"/>
              <a:chExt cx="360000" cy="1445754"/>
            </a:xfrm>
          </p:grpSpPr>
          <p:sp>
            <p:nvSpPr>
              <p:cNvPr id="1750" name="Google Shape;1750;p47"/>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51" name="Google Shape;1751;p47"/>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52" name="Google Shape;1752;p47"/>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753" name="Google Shape;1753;p47"/>
            <p:cNvGrpSpPr/>
            <p:nvPr/>
          </p:nvGrpSpPr>
          <p:grpSpPr>
            <a:xfrm>
              <a:off x="5157116" y="2556056"/>
              <a:ext cx="327231" cy="1810817"/>
              <a:chOff x="3907938" y="2178661"/>
              <a:chExt cx="360000" cy="1992152"/>
            </a:xfrm>
          </p:grpSpPr>
          <p:sp>
            <p:nvSpPr>
              <p:cNvPr id="1754" name="Google Shape;1754;p47"/>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55" name="Google Shape;1755;p47"/>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56" name="Google Shape;1756;p47"/>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757" name="Google Shape;1757;p47"/>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
          <p:nvSpPr>
            <p:cNvPr id="1758" name="Google Shape;1758;p47"/>
            <p:cNvSpPr/>
            <p:nvPr/>
          </p:nvSpPr>
          <p:spPr>
            <a:xfrm>
              <a:off x="6006421" y="3296862"/>
              <a:ext cx="327231" cy="327231"/>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1759" name="Google Shape;1759;p47"/>
            <p:cNvCxnSpPr>
              <a:stCxn id="1745" idx="6"/>
              <a:endCxn id="1752" idx="2"/>
            </p:cNvCxnSpPr>
            <p:nvPr/>
          </p:nvCxnSpPr>
          <p:spPr>
            <a:xfrm>
              <a:off x="3901618" y="2714461"/>
              <a:ext cx="522000" cy="253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0" name="Google Shape;1760;p47"/>
            <p:cNvCxnSpPr>
              <a:stCxn id="1745" idx="6"/>
              <a:endCxn id="1750" idx="2"/>
            </p:cNvCxnSpPr>
            <p:nvPr/>
          </p:nvCxnSpPr>
          <p:spPr>
            <a:xfrm>
              <a:off x="3901618" y="2714461"/>
              <a:ext cx="522000" cy="747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1" name="Google Shape;1761;p47"/>
            <p:cNvCxnSpPr>
              <a:stCxn id="1745" idx="6"/>
              <a:endCxn id="1751" idx="2"/>
            </p:cNvCxnSpPr>
            <p:nvPr/>
          </p:nvCxnSpPr>
          <p:spPr>
            <a:xfrm>
              <a:off x="3901618" y="2714461"/>
              <a:ext cx="522000" cy="1240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2" name="Google Shape;1762;p47"/>
            <p:cNvCxnSpPr>
              <a:stCxn id="1746" idx="6"/>
              <a:endCxn id="1752" idx="2"/>
            </p:cNvCxnSpPr>
            <p:nvPr/>
          </p:nvCxnSpPr>
          <p:spPr>
            <a:xfrm flipH="1" rot="10800000">
              <a:off x="3901618" y="2968123"/>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3" name="Google Shape;1763;p47"/>
            <p:cNvCxnSpPr>
              <a:stCxn id="1746" idx="6"/>
              <a:endCxn id="1750" idx="2"/>
            </p:cNvCxnSpPr>
            <p:nvPr/>
          </p:nvCxnSpPr>
          <p:spPr>
            <a:xfrm>
              <a:off x="3901618" y="3211123"/>
              <a:ext cx="522000" cy="250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4" name="Google Shape;1764;p47"/>
            <p:cNvCxnSpPr>
              <a:stCxn id="1746" idx="6"/>
              <a:endCxn id="1751" idx="2"/>
            </p:cNvCxnSpPr>
            <p:nvPr/>
          </p:nvCxnSpPr>
          <p:spPr>
            <a:xfrm>
              <a:off x="3901618" y="3211123"/>
              <a:ext cx="522000" cy="743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5" name="Google Shape;1765;p47"/>
            <p:cNvCxnSpPr>
              <a:stCxn id="1747" idx="6"/>
              <a:endCxn id="1752" idx="2"/>
            </p:cNvCxnSpPr>
            <p:nvPr/>
          </p:nvCxnSpPr>
          <p:spPr>
            <a:xfrm flipH="1" rot="10800000">
              <a:off x="3901618" y="2968085"/>
              <a:ext cx="522000" cy="736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6" name="Google Shape;1766;p47"/>
            <p:cNvCxnSpPr>
              <a:stCxn id="1747" idx="6"/>
              <a:endCxn id="1750" idx="2"/>
            </p:cNvCxnSpPr>
            <p:nvPr/>
          </p:nvCxnSpPr>
          <p:spPr>
            <a:xfrm flipH="1" rot="10800000">
              <a:off x="3901618" y="3461585"/>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7" name="Google Shape;1767;p47"/>
            <p:cNvCxnSpPr>
              <a:stCxn id="1747" idx="6"/>
              <a:endCxn id="1751" idx="2"/>
            </p:cNvCxnSpPr>
            <p:nvPr/>
          </p:nvCxnSpPr>
          <p:spPr>
            <a:xfrm>
              <a:off x="3901618" y="3704585"/>
              <a:ext cx="522000" cy="250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8" name="Google Shape;1768;p47"/>
            <p:cNvCxnSpPr>
              <a:stCxn id="1748" idx="6"/>
              <a:endCxn id="1752" idx="2"/>
            </p:cNvCxnSpPr>
            <p:nvPr/>
          </p:nvCxnSpPr>
          <p:spPr>
            <a:xfrm flipH="1" rot="10800000">
              <a:off x="3901618" y="2968046"/>
              <a:ext cx="522000" cy="123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69" name="Google Shape;1769;p47"/>
            <p:cNvCxnSpPr>
              <a:stCxn id="1748" idx="6"/>
              <a:endCxn id="1750" idx="2"/>
            </p:cNvCxnSpPr>
            <p:nvPr/>
          </p:nvCxnSpPr>
          <p:spPr>
            <a:xfrm flipH="1" rot="10800000">
              <a:off x="3901618" y="3461546"/>
              <a:ext cx="522000" cy="736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0" name="Google Shape;1770;p47"/>
            <p:cNvCxnSpPr>
              <a:stCxn id="1748" idx="6"/>
              <a:endCxn id="1751" idx="2"/>
            </p:cNvCxnSpPr>
            <p:nvPr/>
          </p:nvCxnSpPr>
          <p:spPr>
            <a:xfrm flipH="1" rot="10800000">
              <a:off x="3901618" y="3955046"/>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1" name="Google Shape;1771;p47"/>
            <p:cNvCxnSpPr>
              <a:stCxn id="1752" idx="6"/>
              <a:endCxn id="1754" idx="2"/>
            </p:cNvCxnSpPr>
            <p:nvPr/>
          </p:nvCxnSpPr>
          <p:spPr>
            <a:xfrm flipH="1" rot="10800000">
              <a:off x="4750922" y="2719603"/>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2" name="Google Shape;1772;p47"/>
            <p:cNvCxnSpPr>
              <a:stCxn id="1752" idx="6"/>
              <a:endCxn id="1755" idx="2"/>
            </p:cNvCxnSpPr>
            <p:nvPr/>
          </p:nvCxnSpPr>
          <p:spPr>
            <a:xfrm>
              <a:off x="4750922" y="2968003"/>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3" name="Google Shape;1773;p47"/>
            <p:cNvCxnSpPr>
              <a:stCxn id="1752" idx="6"/>
              <a:endCxn id="1756" idx="2"/>
            </p:cNvCxnSpPr>
            <p:nvPr/>
          </p:nvCxnSpPr>
          <p:spPr>
            <a:xfrm>
              <a:off x="4750922" y="2968003"/>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4" name="Google Shape;1774;p47"/>
            <p:cNvCxnSpPr>
              <a:stCxn id="1752" idx="6"/>
              <a:endCxn id="1757" idx="2"/>
            </p:cNvCxnSpPr>
            <p:nvPr/>
          </p:nvCxnSpPr>
          <p:spPr>
            <a:xfrm>
              <a:off x="4750922" y="2968003"/>
              <a:ext cx="406200" cy="123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5" name="Google Shape;1775;p47"/>
            <p:cNvCxnSpPr>
              <a:stCxn id="1750" idx="6"/>
              <a:endCxn id="1754" idx="2"/>
            </p:cNvCxnSpPr>
            <p:nvPr/>
          </p:nvCxnSpPr>
          <p:spPr>
            <a:xfrm flipH="1" rot="10800000">
              <a:off x="4750922" y="2719564"/>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6" name="Google Shape;1776;p47"/>
            <p:cNvCxnSpPr>
              <a:stCxn id="1750" idx="6"/>
              <a:endCxn id="1755" idx="2"/>
            </p:cNvCxnSpPr>
            <p:nvPr/>
          </p:nvCxnSpPr>
          <p:spPr>
            <a:xfrm flipH="1" rot="10800000">
              <a:off x="4750922" y="3216364"/>
              <a:ext cx="406200" cy="24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7" name="Google Shape;1777;p47"/>
            <p:cNvCxnSpPr>
              <a:stCxn id="1750" idx="6"/>
              <a:endCxn id="1756" idx="2"/>
            </p:cNvCxnSpPr>
            <p:nvPr/>
          </p:nvCxnSpPr>
          <p:spPr>
            <a:xfrm>
              <a:off x="4750922" y="3461464"/>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8" name="Google Shape;1778;p47"/>
            <p:cNvCxnSpPr>
              <a:stCxn id="1750" idx="6"/>
              <a:endCxn id="1757" idx="2"/>
            </p:cNvCxnSpPr>
            <p:nvPr/>
          </p:nvCxnSpPr>
          <p:spPr>
            <a:xfrm>
              <a:off x="4750922" y="3461464"/>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79" name="Google Shape;1779;p47"/>
            <p:cNvCxnSpPr>
              <a:stCxn id="1751" idx="6"/>
              <a:endCxn id="1754" idx="2"/>
            </p:cNvCxnSpPr>
            <p:nvPr/>
          </p:nvCxnSpPr>
          <p:spPr>
            <a:xfrm flipH="1" rot="10800000">
              <a:off x="4750922" y="2719526"/>
              <a:ext cx="406200" cy="123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0" name="Google Shape;1780;p47"/>
            <p:cNvCxnSpPr>
              <a:stCxn id="1751" idx="6"/>
              <a:endCxn id="1755" idx="2"/>
            </p:cNvCxnSpPr>
            <p:nvPr/>
          </p:nvCxnSpPr>
          <p:spPr>
            <a:xfrm flipH="1" rot="10800000">
              <a:off x="4750922" y="3216326"/>
              <a:ext cx="406200" cy="738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1" name="Google Shape;1781;p47"/>
            <p:cNvCxnSpPr>
              <a:stCxn id="1751" idx="6"/>
              <a:endCxn id="1756" idx="2"/>
            </p:cNvCxnSpPr>
            <p:nvPr/>
          </p:nvCxnSpPr>
          <p:spPr>
            <a:xfrm flipH="1" rot="10800000">
              <a:off x="4750922" y="3709826"/>
              <a:ext cx="406200" cy="24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2" name="Google Shape;1782;p47"/>
            <p:cNvCxnSpPr>
              <a:stCxn id="1751" idx="6"/>
              <a:endCxn id="1757" idx="2"/>
            </p:cNvCxnSpPr>
            <p:nvPr/>
          </p:nvCxnSpPr>
          <p:spPr>
            <a:xfrm>
              <a:off x="4750922" y="3954926"/>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3" name="Google Shape;1783;p47"/>
            <p:cNvCxnSpPr>
              <a:stCxn id="1754" idx="6"/>
              <a:endCxn id="1758" idx="2"/>
            </p:cNvCxnSpPr>
            <p:nvPr/>
          </p:nvCxnSpPr>
          <p:spPr>
            <a:xfrm>
              <a:off x="5484347" y="2719672"/>
              <a:ext cx="522000" cy="740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4" name="Google Shape;1784;p47"/>
            <p:cNvCxnSpPr>
              <a:stCxn id="1755" idx="6"/>
              <a:endCxn id="1758" idx="2"/>
            </p:cNvCxnSpPr>
            <p:nvPr/>
          </p:nvCxnSpPr>
          <p:spPr>
            <a:xfrm>
              <a:off x="5484347" y="3216334"/>
              <a:ext cx="522000" cy="244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5" name="Google Shape;1785;p47"/>
            <p:cNvCxnSpPr>
              <a:stCxn id="1756" idx="6"/>
              <a:endCxn id="1758" idx="2"/>
            </p:cNvCxnSpPr>
            <p:nvPr/>
          </p:nvCxnSpPr>
          <p:spPr>
            <a:xfrm flipH="1" rot="10800000">
              <a:off x="5484347" y="3460496"/>
              <a:ext cx="522000" cy="249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6" name="Google Shape;1786;p47"/>
            <p:cNvCxnSpPr>
              <a:stCxn id="1757" idx="6"/>
              <a:endCxn id="1758" idx="2"/>
            </p:cNvCxnSpPr>
            <p:nvPr/>
          </p:nvCxnSpPr>
          <p:spPr>
            <a:xfrm flipH="1" rot="10800000">
              <a:off x="5484347" y="3460457"/>
              <a:ext cx="522000" cy="742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7" name="Google Shape;1787;p47"/>
            <p:cNvCxnSpPr/>
            <p:nvPr/>
          </p:nvCxnSpPr>
          <p:spPr>
            <a:xfrm>
              <a:off x="6330123" y="3456519"/>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8" name="Google Shape;1788;p47"/>
            <p:cNvCxnSpPr/>
            <p:nvPr/>
          </p:nvCxnSpPr>
          <p:spPr>
            <a:xfrm>
              <a:off x="3083720" y="2718668"/>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89" name="Google Shape;1789;p47"/>
            <p:cNvCxnSpPr/>
            <p:nvPr/>
          </p:nvCxnSpPr>
          <p:spPr>
            <a:xfrm>
              <a:off x="3086738" y="3217109"/>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90" name="Google Shape;1790;p47"/>
            <p:cNvCxnSpPr/>
            <p:nvPr/>
          </p:nvCxnSpPr>
          <p:spPr>
            <a:xfrm>
              <a:off x="3081855" y="3701618"/>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791" name="Google Shape;1791;p47"/>
            <p:cNvCxnSpPr/>
            <p:nvPr/>
          </p:nvCxnSpPr>
          <p:spPr>
            <a:xfrm>
              <a:off x="3089149" y="4197044"/>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sp>
          <p:nvSpPr>
            <p:cNvPr id="1792" name="Google Shape;1792;p47"/>
            <p:cNvSpPr txBox="1"/>
            <p:nvPr/>
          </p:nvSpPr>
          <p:spPr>
            <a:xfrm>
              <a:off x="4272790" y="2793443"/>
              <a:ext cx="522073" cy="34092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3" name="Google Shape;1793;p47"/>
            <p:cNvSpPr txBox="1"/>
            <p:nvPr/>
          </p:nvSpPr>
          <p:spPr>
            <a:xfrm>
              <a:off x="4254390" y="3275066"/>
              <a:ext cx="522073" cy="34137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4" name="Google Shape;1794;p47"/>
            <p:cNvSpPr txBox="1"/>
            <p:nvPr/>
          </p:nvSpPr>
          <p:spPr>
            <a:xfrm>
              <a:off x="4261963" y="3770725"/>
              <a:ext cx="522073" cy="34265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5" name="Google Shape;1795;p47"/>
            <p:cNvSpPr txBox="1"/>
            <p:nvPr/>
          </p:nvSpPr>
          <p:spPr>
            <a:xfrm>
              <a:off x="4240352" y="2137272"/>
              <a:ext cx="636959" cy="230832"/>
            </a:xfrm>
            <a:prstGeom prst="rect">
              <a:avLst/>
            </a:prstGeom>
            <a:blipFill rotWithShape="1">
              <a:blip r:embed="rId7">
                <a:alphaModFix/>
              </a:blip>
              <a:stretch>
                <a:fillRect b="0" l="-942" r="0" t="0"/>
              </a:stretch>
            </a:blipFill>
            <a:ln cap="flat" cmpd="sng" w="9525">
              <a:solidFill>
                <a:srgbClr val="42719B"/>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6" name="Google Shape;1796;p47"/>
            <p:cNvSpPr txBox="1"/>
            <p:nvPr/>
          </p:nvSpPr>
          <p:spPr>
            <a:xfrm>
              <a:off x="5124497" y="2533719"/>
              <a:ext cx="522252" cy="338445"/>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7" name="Google Shape;1797;p47"/>
            <p:cNvSpPr txBox="1"/>
            <p:nvPr/>
          </p:nvSpPr>
          <p:spPr>
            <a:xfrm>
              <a:off x="5124497" y="3034078"/>
              <a:ext cx="522252" cy="34188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8" name="Google Shape;1798;p47"/>
            <p:cNvSpPr txBox="1"/>
            <p:nvPr/>
          </p:nvSpPr>
          <p:spPr>
            <a:xfrm>
              <a:off x="5124497" y="3533067"/>
              <a:ext cx="522252" cy="343171"/>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9" name="Google Shape;1799;p47"/>
            <p:cNvSpPr txBox="1"/>
            <p:nvPr/>
          </p:nvSpPr>
          <p:spPr>
            <a:xfrm>
              <a:off x="5124495" y="4018542"/>
              <a:ext cx="522252" cy="338445"/>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800" name="Google Shape;1800;p47"/>
            <p:cNvGrpSpPr/>
            <p:nvPr/>
          </p:nvGrpSpPr>
          <p:grpSpPr>
            <a:xfrm>
              <a:off x="4745313" y="2533781"/>
              <a:ext cx="542486" cy="1710707"/>
              <a:chOff x="6078306" y="2931068"/>
              <a:chExt cx="542486" cy="1710707"/>
            </a:xfrm>
          </p:grpSpPr>
          <p:sp>
            <p:nvSpPr>
              <p:cNvPr id="1801" name="Google Shape;1801;p47"/>
              <p:cNvSpPr txBox="1"/>
              <p:nvPr/>
            </p:nvSpPr>
            <p:spPr>
              <a:xfrm>
                <a:off x="6149477" y="2931068"/>
                <a:ext cx="358824" cy="246221"/>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2" name="Google Shape;1802;p47"/>
              <p:cNvSpPr txBox="1"/>
              <p:nvPr/>
            </p:nvSpPr>
            <p:spPr>
              <a:xfrm>
                <a:off x="6110140" y="4202486"/>
                <a:ext cx="358824" cy="246221"/>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3" name="Google Shape;1803;p47"/>
              <p:cNvSpPr txBox="1"/>
              <p:nvPr/>
            </p:nvSpPr>
            <p:spPr>
              <a:xfrm>
                <a:off x="6138809" y="3061824"/>
                <a:ext cx="358824" cy="24622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4" name="Google Shape;1804;p47"/>
              <p:cNvSpPr txBox="1"/>
              <p:nvPr/>
            </p:nvSpPr>
            <p:spPr>
              <a:xfrm>
                <a:off x="6239646" y="3362291"/>
                <a:ext cx="358824" cy="246221"/>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5" name="Google Shape;1805;p47"/>
              <p:cNvSpPr txBox="1"/>
              <p:nvPr/>
            </p:nvSpPr>
            <p:spPr>
              <a:xfrm>
                <a:off x="6246573" y="3203258"/>
                <a:ext cx="358824" cy="246221"/>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6" name="Google Shape;1806;p47"/>
              <p:cNvSpPr txBox="1"/>
              <p:nvPr/>
            </p:nvSpPr>
            <p:spPr>
              <a:xfrm>
                <a:off x="6170359" y="3491907"/>
                <a:ext cx="358824" cy="246221"/>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7" name="Google Shape;1807;p47"/>
              <p:cNvSpPr txBox="1"/>
              <p:nvPr/>
            </p:nvSpPr>
            <p:spPr>
              <a:xfrm>
                <a:off x="6131197" y="3855752"/>
                <a:ext cx="358824" cy="246221"/>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8" name="Google Shape;1808;p47"/>
              <p:cNvSpPr txBox="1"/>
              <p:nvPr/>
            </p:nvSpPr>
            <p:spPr>
              <a:xfrm>
                <a:off x="6261968" y="3789750"/>
                <a:ext cx="358824" cy="246221"/>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9" name="Google Shape;1809;p47"/>
              <p:cNvSpPr txBox="1"/>
              <p:nvPr/>
            </p:nvSpPr>
            <p:spPr>
              <a:xfrm>
                <a:off x="6210304" y="3621533"/>
                <a:ext cx="358824" cy="246221"/>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0" name="Google Shape;1810;p47"/>
              <p:cNvSpPr txBox="1"/>
              <p:nvPr/>
            </p:nvSpPr>
            <p:spPr>
              <a:xfrm>
                <a:off x="6201554" y="4012794"/>
                <a:ext cx="348080" cy="247805"/>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1" name="Google Shape;1811;p47"/>
              <p:cNvSpPr txBox="1"/>
              <p:nvPr/>
            </p:nvSpPr>
            <p:spPr>
              <a:xfrm>
                <a:off x="6238743" y="4138011"/>
                <a:ext cx="358824" cy="246221"/>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2" name="Google Shape;1812;p47"/>
              <p:cNvSpPr txBox="1"/>
              <p:nvPr/>
            </p:nvSpPr>
            <p:spPr>
              <a:xfrm>
                <a:off x="6078306" y="4395554"/>
                <a:ext cx="358824" cy="246221"/>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813" name="Google Shape;1813;p47"/>
          <p:cNvSpPr/>
          <p:nvPr/>
        </p:nvSpPr>
        <p:spPr>
          <a:xfrm>
            <a:off x="4011300" y="2082069"/>
            <a:ext cx="1444947" cy="466281"/>
          </a:xfrm>
          <a:prstGeom prst="rect">
            <a:avLst/>
          </a:prstGeom>
          <a:noFill/>
          <a:ln>
            <a:noFill/>
          </a:ln>
        </p:spPr>
        <p:txBody>
          <a:bodyPr anchorCtr="0" anchor="t" bIns="45700" lIns="91425" spcFirstLastPara="1" rIns="91425" wrap="square" tIns="45700">
            <a:spAutoFit/>
          </a:bodyPr>
          <a:lstStyle/>
          <a:p>
            <a:pPr indent="14288" lvl="0" marL="304800" marR="0" rtl="0" algn="l">
              <a:lnSpc>
                <a:spcPct val="150000"/>
              </a:lnSpc>
              <a:spcBef>
                <a:spcPts val="0"/>
              </a:spcBef>
              <a:spcAft>
                <a:spcPts val="0"/>
              </a:spcAft>
              <a:buNone/>
            </a:pPr>
            <a:r>
              <a:rPr lang="en-US" sz="1800">
                <a:solidFill>
                  <a:schemeClr val="dk1"/>
                </a:solidFill>
                <a:latin typeface="Arial"/>
                <a:ea typeface="Arial"/>
                <a:cs typeface="Arial"/>
                <a:sym typeface="Arial"/>
              </a:rPr>
              <a:t>Example</a:t>
            </a:r>
            <a:r>
              <a:rPr lang="en-US" sz="1600">
                <a:solidFill>
                  <a:schemeClr val="dk1"/>
                </a:solidFill>
                <a:latin typeface="Arial"/>
                <a:ea typeface="Arial"/>
                <a:cs typeface="Arial"/>
                <a:sym typeface="Arial"/>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grpSp>
        <p:nvGrpSpPr>
          <p:cNvPr id="1819" name="Google Shape;1819;p48"/>
          <p:cNvGrpSpPr/>
          <p:nvPr/>
        </p:nvGrpSpPr>
        <p:grpSpPr>
          <a:xfrm>
            <a:off x="912071" y="2611856"/>
            <a:ext cx="7967452" cy="3425997"/>
            <a:chOff x="912071" y="2611856"/>
            <a:chExt cx="7967452" cy="3425997"/>
          </a:xfrm>
        </p:grpSpPr>
        <p:sp>
          <p:nvSpPr>
            <p:cNvPr id="1820" name="Google Shape;1820;p48"/>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1821" name="Google Shape;1821;p48"/>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1822" name="Google Shape;1822;p48"/>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grpSp>
        <p:nvGrpSpPr>
          <p:cNvPr id="1828" name="Google Shape;1828;p49"/>
          <p:cNvGrpSpPr/>
          <p:nvPr/>
        </p:nvGrpSpPr>
        <p:grpSpPr>
          <a:xfrm>
            <a:off x="450000" y="450000"/>
            <a:ext cx="9018000" cy="276999"/>
            <a:chOff x="450000" y="450000"/>
            <a:chExt cx="9018000" cy="276999"/>
          </a:xfrm>
        </p:grpSpPr>
        <p:sp>
          <p:nvSpPr>
            <p:cNvPr id="1829" name="Google Shape;1829;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Error Backpropagation and Gradient Descent to Reduce Errors</a:t>
              </a:r>
              <a:endParaRPr/>
            </a:p>
          </p:txBody>
        </p:sp>
        <p:sp>
          <p:nvSpPr>
            <p:cNvPr id="1830" name="Google Shape;1830;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1831" name="Google Shape;1831;p49"/>
          <p:cNvGrpSpPr/>
          <p:nvPr/>
        </p:nvGrpSpPr>
        <p:grpSpPr>
          <a:xfrm>
            <a:off x="1835391" y="2275773"/>
            <a:ext cx="6839070" cy="3347109"/>
            <a:chOff x="1531878" y="1810083"/>
            <a:chExt cx="6839070" cy="3347109"/>
          </a:xfrm>
        </p:grpSpPr>
        <p:sp>
          <p:nvSpPr>
            <p:cNvPr id="1832" name="Google Shape;1832;p49"/>
            <p:cNvSpPr txBox="1"/>
            <p:nvPr/>
          </p:nvSpPr>
          <p:spPr>
            <a:xfrm>
              <a:off x="1531878" y="4457722"/>
              <a:ext cx="5163172" cy="699470"/>
            </a:xfrm>
            <a:prstGeom prst="rect">
              <a:avLst/>
            </a:prstGeom>
            <a:blipFill rotWithShape="1">
              <a:blip r:embed="rId3">
                <a:alphaModFix/>
              </a:blip>
              <a:stretch>
                <a:fillRect b="-4347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833" name="Google Shape;1833;p49"/>
            <p:cNvGrpSpPr/>
            <p:nvPr/>
          </p:nvGrpSpPr>
          <p:grpSpPr>
            <a:xfrm>
              <a:off x="2243907" y="1810083"/>
              <a:ext cx="6127041" cy="2788537"/>
              <a:chOff x="2243907" y="1810083"/>
              <a:chExt cx="6127041" cy="2788537"/>
            </a:xfrm>
          </p:grpSpPr>
          <p:grpSp>
            <p:nvGrpSpPr>
              <p:cNvPr id="1834" name="Google Shape;1834;p49"/>
              <p:cNvGrpSpPr/>
              <p:nvPr/>
            </p:nvGrpSpPr>
            <p:grpSpPr>
              <a:xfrm>
                <a:off x="4587760" y="2926154"/>
                <a:ext cx="525977" cy="1429543"/>
                <a:chOff x="12308029" y="3461693"/>
                <a:chExt cx="525977" cy="1429543"/>
              </a:xfrm>
            </p:grpSpPr>
            <p:sp>
              <p:nvSpPr>
                <p:cNvPr id="1835" name="Google Shape;1835;p49"/>
                <p:cNvSpPr txBox="1"/>
                <p:nvPr/>
              </p:nvSpPr>
              <p:spPr>
                <a:xfrm>
                  <a:off x="12475182" y="3461693"/>
                  <a:ext cx="358824" cy="24622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36" name="Google Shape;1836;p49"/>
                <p:cNvSpPr txBox="1"/>
                <p:nvPr/>
              </p:nvSpPr>
              <p:spPr>
                <a:xfrm>
                  <a:off x="12308029" y="3751904"/>
                  <a:ext cx="358824" cy="24622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37" name="Google Shape;1837;p49"/>
                <p:cNvSpPr txBox="1"/>
                <p:nvPr/>
              </p:nvSpPr>
              <p:spPr>
                <a:xfrm>
                  <a:off x="12308029" y="4157370"/>
                  <a:ext cx="358824" cy="24622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38" name="Google Shape;1838;p49"/>
                <p:cNvSpPr txBox="1"/>
                <p:nvPr/>
              </p:nvSpPr>
              <p:spPr>
                <a:xfrm>
                  <a:off x="12475182" y="4645015"/>
                  <a:ext cx="358824" cy="24622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839" name="Google Shape;1839;p49"/>
              <p:cNvSpPr txBox="1"/>
              <p:nvPr/>
            </p:nvSpPr>
            <p:spPr>
              <a:xfrm>
                <a:off x="6036971" y="3496686"/>
                <a:ext cx="796190" cy="400110"/>
              </a:xfrm>
              <a:prstGeom prst="rect">
                <a:avLst/>
              </a:prstGeom>
              <a:blipFill rotWithShape="1">
                <a:blip r:embed="rId8">
                  <a:alphaModFix/>
                </a:blip>
                <a:stretch>
                  <a:fillRect b="-27690" l="0" r="0" t="-92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0" name="Google Shape;1840;p49"/>
              <p:cNvSpPr txBox="1"/>
              <p:nvPr/>
            </p:nvSpPr>
            <p:spPr>
              <a:xfrm>
                <a:off x="6023384" y="3913553"/>
                <a:ext cx="2347564" cy="400110"/>
              </a:xfrm>
              <a:prstGeom prst="rect">
                <a:avLst/>
              </a:prstGeom>
              <a:blipFill rotWithShape="1">
                <a:blip r:embed="rId9">
                  <a:alphaModFix/>
                </a:blip>
                <a:stretch>
                  <a:fillRect b="-25755" l="-2596" r="0" t="-908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1" name="Google Shape;1841;p49"/>
              <p:cNvSpPr/>
              <p:nvPr/>
            </p:nvSpPr>
            <p:spPr>
              <a:xfrm>
                <a:off x="5143687" y="3483817"/>
                <a:ext cx="400238" cy="369332"/>
              </a:xfrm>
              <a:prstGeom prst="rect">
                <a:avLst/>
              </a:prstGeom>
              <a:blipFill rotWithShape="1">
                <a:blip r:embed="rId10">
                  <a:alphaModFix/>
                </a:blip>
                <a:stretch>
                  <a:fillRect b="-6555" l="0" r="-18459" t="-6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842" name="Google Shape;1842;p49"/>
              <p:cNvGrpSpPr/>
              <p:nvPr/>
            </p:nvGrpSpPr>
            <p:grpSpPr>
              <a:xfrm>
                <a:off x="2736439" y="2782592"/>
                <a:ext cx="327231" cy="1810817"/>
                <a:chOff x="3907938" y="2178661"/>
                <a:chExt cx="360000" cy="1992152"/>
              </a:xfrm>
            </p:grpSpPr>
            <p:sp>
              <p:nvSpPr>
                <p:cNvPr id="1843" name="Google Shape;1843;p49"/>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600">
                    <a:solidFill>
                      <a:srgbClr val="FF0000"/>
                    </a:solidFill>
                    <a:latin typeface="Calibri"/>
                    <a:ea typeface="Calibri"/>
                    <a:cs typeface="Calibri"/>
                    <a:sym typeface="Calibri"/>
                  </a:endParaRPr>
                </a:p>
              </p:txBody>
            </p:sp>
            <p:sp>
              <p:nvSpPr>
                <p:cNvPr id="1844" name="Google Shape;1844;p49"/>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45" name="Google Shape;1845;p49"/>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46" name="Google Shape;1846;p49"/>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847" name="Google Shape;1847;p49"/>
              <p:cNvGrpSpPr/>
              <p:nvPr/>
            </p:nvGrpSpPr>
            <p:grpSpPr>
              <a:xfrm>
                <a:off x="3585743" y="3036134"/>
                <a:ext cx="327231" cy="1314155"/>
                <a:chOff x="3907938" y="4353690"/>
                <a:chExt cx="360000" cy="1445754"/>
              </a:xfrm>
            </p:grpSpPr>
            <p:sp>
              <p:nvSpPr>
                <p:cNvPr id="1848" name="Google Shape;1848;p49"/>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49" name="Google Shape;1849;p49"/>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50" name="Google Shape;1850;p49"/>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1851" name="Google Shape;1851;p49"/>
              <p:cNvGrpSpPr/>
              <p:nvPr/>
            </p:nvGrpSpPr>
            <p:grpSpPr>
              <a:xfrm>
                <a:off x="4319168" y="2787803"/>
                <a:ext cx="327231" cy="1810817"/>
                <a:chOff x="3907938" y="2178661"/>
                <a:chExt cx="360000" cy="1992152"/>
              </a:xfrm>
            </p:grpSpPr>
            <p:sp>
              <p:nvSpPr>
                <p:cNvPr id="1852" name="Google Shape;1852;p49"/>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53" name="Google Shape;1853;p49"/>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54" name="Google Shape;1854;p49"/>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855" name="Google Shape;1855;p49"/>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
            <p:nvSpPr>
              <p:cNvPr id="1856" name="Google Shape;1856;p49"/>
              <p:cNvSpPr/>
              <p:nvPr/>
            </p:nvSpPr>
            <p:spPr>
              <a:xfrm>
                <a:off x="5168473" y="3528609"/>
                <a:ext cx="327231" cy="327231"/>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1857" name="Google Shape;1857;p49"/>
              <p:cNvCxnSpPr>
                <a:stCxn id="1843" idx="6"/>
                <a:endCxn id="1850" idx="2"/>
              </p:cNvCxnSpPr>
              <p:nvPr/>
            </p:nvCxnSpPr>
            <p:spPr>
              <a:xfrm>
                <a:off x="3063670" y="2946208"/>
                <a:ext cx="522000" cy="253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58" name="Google Shape;1858;p49"/>
              <p:cNvCxnSpPr>
                <a:stCxn id="1843" idx="6"/>
                <a:endCxn id="1848" idx="2"/>
              </p:cNvCxnSpPr>
              <p:nvPr/>
            </p:nvCxnSpPr>
            <p:spPr>
              <a:xfrm>
                <a:off x="3063670" y="2946208"/>
                <a:ext cx="522000" cy="747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59" name="Google Shape;1859;p49"/>
              <p:cNvCxnSpPr>
                <a:stCxn id="1843" idx="6"/>
                <a:endCxn id="1849" idx="2"/>
              </p:cNvCxnSpPr>
              <p:nvPr/>
            </p:nvCxnSpPr>
            <p:spPr>
              <a:xfrm>
                <a:off x="3063670" y="2946208"/>
                <a:ext cx="522000" cy="1240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0" name="Google Shape;1860;p49"/>
              <p:cNvCxnSpPr>
                <a:stCxn id="1844" idx="6"/>
                <a:endCxn id="1850" idx="2"/>
              </p:cNvCxnSpPr>
              <p:nvPr/>
            </p:nvCxnSpPr>
            <p:spPr>
              <a:xfrm flipH="1" rot="10800000">
                <a:off x="3063670" y="3199870"/>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1" name="Google Shape;1861;p49"/>
              <p:cNvCxnSpPr>
                <a:stCxn id="1844" idx="6"/>
                <a:endCxn id="1848" idx="2"/>
              </p:cNvCxnSpPr>
              <p:nvPr/>
            </p:nvCxnSpPr>
            <p:spPr>
              <a:xfrm>
                <a:off x="3063670" y="3442870"/>
                <a:ext cx="522000" cy="250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2" name="Google Shape;1862;p49"/>
              <p:cNvCxnSpPr>
                <a:stCxn id="1844" idx="6"/>
                <a:endCxn id="1849" idx="2"/>
              </p:cNvCxnSpPr>
              <p:nvPr/>
            </p:nvCxnSpPr>
            <p:spPr>
              <a:xfrm>
                <a:off x="3063670" y="3442870"/>
                <a:ext cx="522000" cy="743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3" name="Google Shape;1863;p49"/>
              <p:cNvCxnSpPr>
                <a:stCxn id="1845" idx="6"/>
                <a:endCxn id="1850" idx="2"/>
              </p:cNvCxnSpPr>
              <p:nvPr/>
            </p:nvCxnSpPr>
            <p:spPr>
              <a:xfrm flipH="1" rot="10800000">
                <a:off x="3063670" y="3199832"/>
                <a:ext cx="522000" cy="736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4" name="Google Shape;1864;p49"/>
              <p:cNvCxnSpPr>
                <a:stCxn id="1845" idx="6"/>
                <a:endCxn id="1848" idx="2"/>
              </p:cNvCxnSpPr>
              <p:nvPr/>
            </p:nvCxnSpPr>
            <p:spPr>
              <a:xfrm flipH="1" rot="10800000">
                <a:off x="3063670" y="3693332"/>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5" name="Google Shape;1865;p49"/>
              <p:cNvCxnSpPr>
                <a:stCxn id="1845" idx="6"/>
                <a:endCxn id="1849" idx="2"/>
              </p:cNvCxnSpPr>
              <p:nvPr/>
            </p:nvCxnSpPr>
            <p:spPr>
              <a:xfrm>
                <a:off x="3063670" y="3936332"/>
                <a:ext cx="522000" cy="250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6" name="Google Shape;1866;p49"/>
              <p:cNvCxnSpPr>
                <a:stCxn id="1846" idx="6"/>
                <a:endCxn id="1850" idx="2"/>
              </p:cNvCxnSpPr>
              <p:nvPr/>
            </p:nvCxnSpPr>
            <p:spPr>
              <a:xfrm flipH="1" rot="10800000">
                <a:off x="3063670" y="3199793"/>
                <a:ext cx="522000" cy="1230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7" name="Google Shape;1867;p49"/>
              <p:cNvCxnSpPr>
                <a:stCxn id="1846" idx="6"/>
                <a:endCxn id="1848" idx="2"/>
              </p:cNvCxnSpPr>
              <p:nvPr/>
            </p:nvCxnSpPr>
            <p:spPr>
              <a:xfrm flipH="1" rot="10800000">
                <a:off x="3063670" y="3693293"/>
                <a:ext cx="522000" cy="736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8" name="Google Shape;1868;p49"/>
              <p:cNvCxnSpPr>
                <a:stCxn id="1846" idx="6"/>
                <a:endCxn id="1849" idx="2"/>
              </p:cNvCxnSpPr>
              <p:nvPr/>
            </p:nvCxnSpPr>
            <p:spPr>
              <a:xfrm flipH="1" rot="10800000">
                <a:off x="3063670" y="4186793"/>
                <a:ext cx="522000" cy="243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69" name="Google Shape;1869;p49"/>
              <p:cNvCxnSpPr>
                <a:stCxn id="1850" idx="6"/>
                <a:endCxn id="1852" idx="2"/>
              </p:cNvCxnSpPr>
              <p:nvPr/>
            </p:nvCxnSpPr>
            <p:spPr>
              <a:xfrm flipH="1" rot="10800000">
                <a:off x="3912974" y="2951350"/>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0" name="Google Shape;1870;p49"/>
              <p:cNvCxnSpPr>
                <a:stCxn id="1850" idx="6"/>
                <a:endCxn id="1853" idx="2"/>
              </p:cNvCxnSpPr>
              <p:nvPr/>
            </p:nvCxnSpPr>
            <p:spPr>
              <a:xfrm>
                <a:off x="3912974" y="3199750"/>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1" name="Google Shape;1871;p49"/>
              <p:cNvCxnSpPr>
                <a:stCxn id="1850" idx="6"/>
                <a:endCxn id="1854" idx="2"/>
              </p:cNvCxnSpPr>
              <p:nvPr/>
            </p:nvCxnSpPr>
            <p:spPr>
              <a:xfrm>
                <a:off x="3912974" y="3199750"/>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2" name="Google Shape;1872;p49"/>
              <p:cNvCxnSpPr>
                <a:stCxn id="1850" idx="6"/>
                <a:endCxn id="1855" idx="2"/>
              </p:cNvCxnSpPr>
              <p:nvPr/>
            </p:nvCxnSpPr>
            <p:spPr>
              <a:xfrm>
                <a:off x="3912974" y="3199750"/>
                <a:ext cx="406200" cy="123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3" name="Google Shape;1873;p49"/>
              <p:cNvCxnSpPr>
                <a:stCxn id="1848" idx="6"/>
                <a:endCxn id="1852" idx="2"/>
              </p:cNvCxnSpPr>
              <p:nvPr/>
            </p:nvCxnSpPr>
            <p:spPr>
              <a:xfrm flipH="1" rot="10800000">
                <a:off x="3912974" y="2951312"/>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4" name="Google Shape;1874;p49"/>
              <p:cNvCxnSpPr>
                <a:stCxn id="1848" idx="6"/>
                <a:endCxn id="1853" idx="2"/>
              </p:cNvCxnSpPr>
              <p:nvPr/>
            </p:nvCxnSpPr>
            <p:spPr>
              <a:xfrm flipH="1" rot="10800000">
                <a:off x="3912974" y="3448112"/>
                <a:ext cx="406200" cy="24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5" name="Google Shape;1875;p49"/>
              <p:cNvCxnSpPr>
                <a:stCxn id="1848" idx="6"/>
                <a:endCxn id="1854" idx="2"/>
              </p:cNvCxnSpPr>
              <p:nvPr/>
            </p:nvCxnSpPr>
            <p:spPr>
              <a:xfrm>
                <a:off x="3912974" y="3693212"/>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6" name="Google Shape;1876;p49"/>
              <p:cNvCxnSpPr>
                <a:stCxn id="1848" idx="6"/>
                <a:endCxn id="1855" idx="2"/>
              </p:cNvCxnSpPr>
              <p:nvPr/>
            </p:nvCxnSpPr>
            <p:spPr>
              <a:xfrm>
                <a:off x="3912974" y="3693212"/>
                <a:ext cx="406200" cy="741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7" name="Google Shape;1877;p49"/>
              <p:cNvCxnSpPr>
                <a:stCxn id="1849" idx="6"/>
                <a:endCxn id="1852" idx="2"/>
              </p:cNvCxnSpPr>
              <p:nvPr/>
            </p:nvCxnSpPr>
            <p:spPr>
              <a:xfrm flipH="1" rot="10800000">
                <a:off x="3912974" y="2951273"/>
                <a:ext cx="406200" cy="123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8" name="Google Shape;1878;p49"/>
              <p:cNvCxnSpPr>
                <a:stCxn id="1849" idx="6"/>
                <a:endCxn id="1853" idx="2"/>
              </p:cNvCxnSpPr>
              <p:nvPr/>
            </p:nvCxnSpPr>
            <p:spPr>
              <a:xfrm flipH="1" rot="10800000">
                <a:off x="3912974" y="3448073"/>
                <a:ext cx="406200" cy="738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79" name="Google Shape;1879;p49"/>
              <p:cNvCxnSpPr>
                <a:stCxn id="1849" idx="6"/>
                <a:endCxn id="1854" idx="2"/>
              </p:cNvCxnSpPr>
              <p:nvPr/>
            </p:nvCxnSpPr>
            <p:spPr>
              <a:xfrm flipH="1" rot="10800000">
                <a:off x="3912974" y="3941573"/>
                <a:ext cx="406200" cy="24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0" name="Google Shape;1880;p49"/>
              <p:cNvCxnSpPr>
                <a:stCxn id="1849" idx="6"/>
                <a:endCxn id="1855" idx="2"/>
              </p:cNvCxnSpPr>
              <p:nvPr/>
            </p:nvCxnSpPr>
            <p:spPr>
              <a:xfrm>
                <a:off x="3912974" y="4186673"/>
                <a:ext cx="406200" cy="24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1" name="Google Shape;1881;p49"/>
              <p:cNvCxnSpPr>
                <a:stCxn id="1852" idx="6"/>
                <a:endCxn id="1856" idx="2"/>
              </p:cNvCxnSpPr>
              <p:nvPr/>
            </p:nvCxnSpPr>
            <p:spPr>
              <a:xfrm>
                <a:off x="4646399" y="2951419"/>
                <a:ext cx="522000" cy="740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2" name="Google Shape;1882;p49"/>
              <p:cNvCxnSpPr>
                <a:stCxn id="1853" idx="6"/>
                <a:endCxn id="1856" idx="2"/>
              </p:cNvCxnSpPr>
              <p:nvPr/>
            </p:nvCxnSpPr>
            <p:spPr>
              <a:xfrm>
                <a:off x="4646399" y="3448081"/>
                <a:ext cx="522000" cy="244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3" name="Google Shape;1883;p49"/>
              <p:cNvCxnSpPr>
                <a:stCxn id="1854" idx="6"/>
                <a:endCxn id="1856" idx="2"/>
              </p:cNvCxnSpPr>
              <p:nvPr/>
            </p:nvCxnSpPr>
            <p:spPr>
              <a:xfrm flipH="1" rot="10800000">
                <a:off x="4646399" y="3692243"/>
                <a:ext cx="522000" cy="249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4" name="Google Shape;1884;p49"/>
              <p:cNvCxnSpPr>
                <a:stCxn id="1855" idx="6"/>
                <a:endCxn id="1856" idx="2"/>
              </p:cNvCxnSpPr>
              <p:nvPr/>
            </p:nvCxnSpPr>
            <p:spPr>
              <a:xfrm flipH="1" rot="10800000">
                <a:off x="4646399" y="3692204"/>
                <a:ext cx="522000" cy="742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5" name="Google Shape;1885;p49"/>
              <p:cNvCxnSpPr/>
              <p:nvPr/>
            </p:nvCxnSpPr>
            <p:spPr>
              <a:xfrm>
                <a:off x="5492175" y="3688266"/>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6" name="Google Shape;1886;p49"/>
              <p:cNvCxnSpPr/>
              <p:nvPr/>
            </p:nvCxnSpPr>
            <p:spPr>
              <a:xfrm>
                <a:off x="2245772" y="2950415"/>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7" name="Google Shape;1887;p49"/>
              <p:cNvCxnSpPr/>
              <p:nvPr/>
            </p:nvCxnSpPr>
            <p:spPr>
              <a:xfrm>
                <a:off x="2248790" y="3448856"/>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8" name="Google Shape;1888;p49"/>
              <p:cNvCxnSpPr/>
              <p:nvPr/>
            </p:nvCxnSpPr>
            <p:spPr>
              <a:xfrm>
                <a:off x="2243907" y="3933365"/>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889" name="Google Shape;1889;p49"/>
              <p:cNvCxnSpPr/>
              <p:nvPr/>
            </p:nvCxnSpPr>
            <p:spPr>
              <a:xfrm>
                <a:off x="2251201" y="4428791"/>
                <a:ext cx="490847" cy="1005"/>
              </a:xfrm>
              <a:prstGeom prst="straightConnector1">
                <a:avLst/>
              </a:prstGeom>
              <a:noFill/>
              <a:ln cap="flat" cmpd="sng" w="9525">
                <a:solidFill>
                  <a:schemeClr val="dk1">
                    <a:alpha val="49803"/>
                  </a:schemeClr>
                </a:solidFill>
                <a:prstDash val="solid"/>
                <a:miter lim="800000"/>
                <a:headEnd len="sm" w="sm" type="none"/>
                <a:tailEnd len="med" w="med" type="triangle"/>
              </a:ln>
            </p:spPr>
          </p:cxnSp>
          <p:sp>
            <p:nvSpPr>
              <p:cNvPr id="1890" name="Google Shape;1890;p49"/>
              <p:cNvSpPr txBox="1"/>
              <p:nvPr/>
            </p:nvSpPr>
            <p:spPr>
              <a:xfrm>
                <a:off x="4183551" y="2369019"/>
                <a:ext cx="636959" cy="246221"/>
              </a:xfrm>
              <a:prstGeom prst="rect">
                <a:avLst/>
              </a:prstGeom>
              <a:blipFill rotWithShape="1">
                <a:blip r:embed="rId11">
                  <a:alphaModFix/>
                </a:blip>
                <a:stretch>
                  <a:fillRect b="0" l="0" r="0" t="0"/>
                </a:stretch>
              </a:blipFill>
              <a:ln cap="flat" cmpd="sng" w="9525">
                <a:solidFill>
                  <a:srgbClr val="42719B"/>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1" name="Google Shape;1891;p49"/>
              <p:cNvSpPr txBox="1"/>
              <p:nvPr/>
            </p:nvSpPr>
            <p:spPr>
              <a:xfrm>
                <a:off x="4286549" y="2765466"/>
                <a:ext cx="522252" cy="338445"/>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2" name="Google Shape;1892;p49"/>
              <p:cNvSpPr txBox="1"/>
              <p:nvPr/>
            </p:nvSpPr>
            <p:spPr>
              <a:xfrm>
                <a:off x="4286549" y="3265825"/>
                <a:ext cx="522252" cy="34188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3" name="Google Shape;1893;p49"/>
              <p:cNvSpPr txBox="1"/>
              <p:nvPr/>
            </p:nvSpPr>
            <p:spPr>
              <a:xfrm>
                <a:off x="4286549" y="3764814"/>
                <a:ext cx="522252" cy="34317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4" name="Google Shape;1894;p49"/>
              <p:cNvSpPr txBox="1"/>
              <p:nvPr/>
            </p:nvSpPr>
            <p:spPr>
              <a:xfrm>
                <a:off x="4286547" y="4250289"/>
                <a:ext cx="522252" cy="338445"/>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5" name="Google Shape;1895;p49"/>
              <p:cNvSpPr/>
              <p:nvPr/>
            </p:nvSpPr>
            <p:spPr>
              <a:xfrm>
                <a:off x="3668790" y="1810083"/>
                <a:ext cx="1444947" cy="507831"/>
              </a:xfrm>
              <a:prstGeom prst="rect">
                <a:avLst/>
              </a:prstGeom>
              <a:noFill/>
              <a:ln>
                <a:noFill/>
              </a:ln>
            </p:spPr>
            <p:txBody>
              <a:bodyPr anchorCtr="0" anchor="t" bIns="45700" lIns="91425" spcFirstLastPara="1" rIns="91425" wrap="square" tIns="45700">
                <a:spAutoFit/>
              </a:bodyPr>
              <a:lstStyle/>
              <a:p>
                <a:pPr indent="14288" lvl="0" marL="304800" marR="0" rtl="0" algn="ctr">
                  <a:lnSpc>
                    <a:spcPct val="150000"/>
                  </a:lnSpc>
                  <a:spcBef>
                    <a:spcPts val="0"/>
                  </a:spcBef>
                  <a:spcAft>
                    <a:spcPts val="0"/>
                  </a:spcAft>
                  <a:buNone/>
                </a:pPr>
                <a:r>
                  <a:rPr lang="en-US" sz="1800">
                    <a:solidFill>
                      <a:schemeClr val="dk1"/>
                    </a:solidFill>
                    <a:latin typeface="Arial"/>
                    <a:ea typeface="Arial"/>
                    <a:cs typeface="Arial"/>
                    <a:sym typeface="Arial"/>
                  </a:rPr>
                  <a:t>Example</a:t>
                </a:r>
                <a:r>
                  <a:rPr lang="en-US" sz="1600">
                    <a:solidFill>
                      <a:schemeClr val="dk1"/>
                    </a:solidFill>
                    <a:latin typeface="Arial"/>
                    <a:ea typeface="Arial"/>
                    <a:cs typeface="Arial"/>
                    <a:sym typeface="Arial"/>
                  </a:rPr>
                  <a:t> </a:t>
                </a:r>
                <a:endParaRPr/>
              </a:p>
            </p:txBody>
          </p:sp>
        </p:grpSp>
      </p:grpSp>
      <p:sp>
        <p:nvSpPr>
          <p:cNvPr id="1896" name="Google Shape;1896;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ANN training: forward propagation</a:t>
            </a:r>
            <a:endParaRPr/>
          </a:p>
        </p:txBody>
      </p:sp>
      <p:grpSp>
        <p:nvGrpSpPr>
          <p:cNvPr id="1897" name="Google Shape;1897;p49"/>
          <p:cNvGrpSpPr/>
          <p:nvPr/>
        </p:nvGrpSpPr>
        <p:grpSpPr>
          <a:xfrm>
            <a:off x="559817" y="1902381"/>
            <a:ext cx="8783192" cy="215444"/>
            <a:chOff x="559817" y="2136914"/>
            <a:chExt cx="8783192" cy="215444"/>
          </a:xfrm>
        </p:grpSpPr>
        <p:sp>
          <p:nvSpPr>
            <p:cNvPr id="1898" name="Google Shape;1898;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99" name="Google Shape;1899;p49"/>
            <p:cNvSpPr/>
            <p:nvPr/>
          </p:nvSpPr>
          <p:spPr>
            <a:xfrm>
              <a:off x="712182" y="2136914"/>
              <a:ext cx="8630827" cy="215444"/>
            </a:xfrm>
            <a:prstGeom prst="rect">
              <a:avLst/>
            </a:prstGeom>
            <a:blipFill rotWithShape="1">
              <a:blip r:embed="rId16">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b="6125" l="0" r="0" t="0"/>
          <a:stretch/>
        </p:blipFill>
        <p:spPr>
          <a:xfrm>
            <a:off x="2035773" y="2924944"/>
            <a:ext cx="5833435" cy="3384376"/>
          </a:xfrm>
          <a:prstGeom prst="rect">
            <a:avLst/>
          </a:prstGeom>
          <a:noFill/>
          <a:ln>
            <a:noFill/>
          </a:ln>
        </p:spPr>
      </p:pic>
      <p:grpSp>
        <p:nvGrpSpPr>
          <p:cNvPr id="197" name="Google Shape;197;p5"/>
          <p:cNvGrpSpPr/>
          <p:nvPr/>
        </p:nvGrpSpPr>
        <p:grpSpPr>
          <a:xfrm>
            <a:off x="450000" y="450000"/>
            <a:ext cx="9018000" cy="276999"/>
            <a:chOff x="450000" y="450000"/>
            <a:chExt cx="9018000" cy="276999"/>
          </a:xfrm>
        </p:grpSpPr>
        <p:sp>
          <p:nvSpPr>
            <p:cNvPr id="198" name="Google Shape;198;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199" name="Google Shape;199;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200" name="Google Shape;200;p5"/>
          <p:cNvGrpSpPr/>
          <p:nvPr/>
        </p:nvGrpSpPr>
        <p:grpSpPr>
          <a:xfrm>
            <a:off x="635999" y="1844824"/>
            <a:ext cx="8783192" cy="215444"/>
            <a:chOff x="559817" y="2136914"/>
            <a:chExt cx="8783192" cy="215444"/>
          </a:xfrm>
        </p:grpSpPr>
        <p:sp>
          <p:nvSpPr>
            <p:cNvPr id="201" name="Google Shape;201;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2" name="Google Shape;202;p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Biological origin</a:t>
              </a:r>
              <a:endParaRPr/>
            </a:p>
          </p:txBody>
        </p:sp>
      </p:grpSp>
      <p:sp>
        <p:nvSpPr>
          <p:cNvPr id="203" name="Google Shape;203;p5"/>
          <p:cNvSpPr/>
          <p:nvPr/>
        </p:nvSpPr>
        <p:spPr>
          <a:xfrm>
            <a:off x="772298" y="2113187"/>
            <a:ext cx="863282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Human neuron is the smallest information processing unit that composes the neural system. It consists of a cell body, dendrites, and an axon.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cell body transmits simple operations, a dendrite transmits received signals, and an axon transmits the executed results. </a:t>
            </a:r>
            <a:endParaRPr sz="1300">
              <a:solidFill>
                <a:srgbClr val="262626"/>
              </a:solidFill>
              <a:latin typeface="Arial"/>
              <a:ea typeface="Arial"/>
              <a:cs typeface="Arial"/>
              <a:sym typeface="Arial"/>
            </a:endParaRPr>
          </a:p>
        </p:txBody>
      </p:sp>
      <p:sp>
        <p:nvSpPr>
          <p:cNvPr id="204" name="Google Shape;204;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Overview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grpSp>
        <p:nvGrpSpPr>
          <p:cNvPr id="1905" name="Google Shape;1905;p50"/>
          <p:cNvGrpSpPr/>
          <p:nvPr/>
        </p:nvGrpSpPr>
        <p:grpSpPr>
          <a:xfrm>
            <a:off x="450000" y="450000"/>
            <a:ext cx="9018000" cy="276999"/>
            <a:chOff x="450000" y="450000"/>
            <a:chExt cx="9018000" cy="276999"/>
          </a:xfrm>
        </p:grpSpPr>
        <p:sp>
          <p:nvSpPr>
            <p:cNvPr id="1906" name="Google Shape;1906;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Error Backpropagation and Gradient Descent to Reduce Errors</a:t>
              </a:r>
              <a:endParaRPr/>
            </a:p>
          </p:txBody>
        </p:sp>
        <p:sp>
          <p:nvSpPr>
            <p:cNvPr id="1907" name="Google Shape;1907;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1908" name="Google Shape;1908;p50"/>
          <p:cNvGrpSpPr/>
          <p:nvPr/>
        </p:nvGrpSpPr>
        <p:grpSpPr>
          <a:xfrm>
            <a:off x="2261027" y="2492896"/>
            <a:ext cx="5163172" cy="3279079"/>
            <a:chOff x="1896842" y="2094137"/>
            <a:chExt cx="5163172" cy="3279079"/>
          </a:xfrm>
        </p:grpSpPr>
        <p:sp>
          <p:nvSpPr>
            <p:cNvPr id="1909" name="Google Shape;1909;p50"/>
            <p:cNvSpPr txBox="1"/>
            <p:nvPr/>
          </p:nvSpPr>
          <p:spPr>
            <a:xfrm>
              <a:off x="1896842" y="4455828"/>
              <a:ext cx="5163172" cy="69947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10" name="Google Shape;1910;p50"/>
            <p:cNvSpPr txBox="1"/>
            <p:nvPr/>
          </p:nvSpPr>
          <p:spPr>
            <a:xfrm>
              <a:off x="5752473" y="5034662"/>
              <a:ext cx="796190" cy="338554"/>
            </a:xfrm>
            <a:prstGeom prst="rect">
              <a:avLst/>
            </a:prstGeom>
            <a:blipFill rotWithShape="1">
              <a:blip r:embed="rId4">
                <a:alphaModFix/>
              </a:blip>
              <a:stretch>
                <a:fillRect b="0" l="0" r="-676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11" name="Google Shape;1911;p50"/>
            <p:cNvSpPr/>
            <p:nvPr/>
          </p:nvSpPr>
          <p:spPr>
            <a:xfrm flipH="1">
              <a:off x="3362222" y="5086878"/>
              <a:ext cx="2248825" cy="285852"/>
            </a:xfrm>
            <a:prstGeom prst="rightArrow">
              <a:avLst>
                <a:gd fmla="val 50000" name="adj1"/>
                <a:gd fmla="val 50000" name="adj2"/>
              </a:avLst>
            </a:prstGeom>
            <a:gradFill>
              <a:gsLst>
                <a:gs pos="0">
                  <a:srgbClr val="FF0000">
                    <a:alpha val="0"/>
                  </a:srgbClr>
                </a:gs>
                <a:gs pos="99000">
                  <a:srgbClr val="FF4343"/>
                </a:gs>
                <a:gs pos="100000">
                  <a:srgbClr val="FF434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12" name="Google Shape;1912;p50"/>
            <p:cNvGrpSpPr/>
            <p:nvPr/>
          </p:nvGrpSpPr>
          <p:grpSpPr>
            <a:xfrm>
              <a:off x="3007196" y="2637828"/>
              <a:ext cx="3740401" cy="1818000"/>
              <a:chOff x="2890285" y="7497452"/>
              <a:chExt cx="4113545" cy="1997885"/>
            </a:xfrm>
          </p:grpSpPr>
          <p:grpSp>
            <p:nvGrpSpPr>
              <p:cNvPr id="1913" name="Google Shape;1913;p50"/>
              <p:cNvGrpSpPr/>
              <p:nvPr/>
            </p:nvGrpSpPr>
            <p:grpSpPr>
              <a:xfrm>
                <a:off x="3432138" y="7497452"/>
                <a:ext cx="360000" cy="1992152"/>
                <a:chOff x="3907938" y="2178661"/>
                <a:chExt cx="360000" cy="1992152"/>
              </a:xfrm>
            </p:grpSpPr>
            <p:sp>
              <p:nvSpPr>
                <p:cNvPr id="1914" name="Google Shape;1914;p50"/>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915" name="Google Shape;1915;p50"/>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6" name="Google Shape;1916;p50"/>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7" name="Google Shape;1917;p50"/>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8" name="Google Shape;1918;p50"/>
              <p:cNvSpPr/>
              <p:nvPr/>
            </p:nvSpPr>
            <p:spPr>
              <a:xfrm>
                <a:off x="6107713" y="8318172"/>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19" name="Google Shape;1919;p50"/>
              <p:cNvCxnSpPr>
                <a:stCxn id="1918" idx="2"/>
                <a:endCxn id="1920" idx="6"/>
              </p:cNvCxnSpPr>
              <p:nvPr/>
            </p:nvCxnSpPr>
            <p:spPr>
              <a:xfrm rot="10800000">
                <a:off x="5533213" y="7683072"/>
                <a:ext cx="574500" cy="815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21" name="Google Shape;1921;p50"/>
              <p:cNvCxnSpPr>
                <a:stCxn id="1918" idx="2"/>
                <a:endCxn id="1922" idx="6"/>
              </p:cNvCxnSpPr>
              <p:nvPr/>
            </p:nvCxnSpPr>
            <p:spPr>
              <a:xfrm rot="10800000">
                <a:off x="5533213" y="8229672"/>
                <a:ext cx="574500" cy="268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23" name="Google Shape;1923;p50"/>
              <p:cNvCxnSpPr>
                <a:stCxn id="1918" idx="2"/>
                <a:endCxn id="1924" idx="6"/>
              </p:cNvCxnSpPr>
              <p:nvPr/>
            </p:nvCxnSpPr>
            <p:spPr>
              <a:xfrm flipH="1">
                <a:off x="5533213" y="8498172"/>
                <a:ext cx="574500" cy="274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25" name="Google Shape;1925;p50"/>
              <p:cNvCxnSpPr>
                <a:stCxn id="1918" idx="2"/>
                <a:endCxn id="1926" idx="6"/>
              </p:cNvCxnSpPr>
              <p:nvPr/>
            </p:nvCxnSpPr>
            <p:spPr>
              <a:xfrm flipH="1">
                <a:off x="5533213" y="8498172"/>
                <a:ext cx="574500" cy="817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27" name="Google Shape;1927;p50"/>
              <p:cNvCxnSpPr/>
              <p:nvPr/>
            </p:nvCxnSpPr>
            <p:spPr>
              <a:xfrm flipH="1">
                <a:off x="6463830" y="8493817"/>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nvGrpSpPr>
              <p:cNvPr id="1928" name="Google Shape;1928;p50"/>
              <p:cNvGrpSpPr/>
              <p:nvPr/>
            </p:nvGrpSpPr>
            <p:grpSpPr>
              <a:xfrm flipH="1">
                <a:off x="2890285" y="7682078"/>
                <a:ext cx="548024" cy="1627525"/>
                <a:chOff x="2890285" y="3384404"/>
                <a:chExt cx="548024" cy="1627525"/>
              </a:xfrm>
            </p:grpSpPr>
            <p:cxnSp>
              <p:nvCxnSpPr>
                <p:cNvPr id="1929" name="Google Shape;1929;p50"/>
                <p:cNvCxnSpPr/>
                <p:nvPr/>
              </p:nvCxnSpPr>
              <p:spPr>
                <a:xfrm>
                  <a:off x="2892337" y="3384404"/>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0" name="Google Shape;1930;p50"/>
                <p:cNvCxnSpPr/>
                <p:nvPr/>
              </p:nvCxnSpPr>
              <p:spPr>
                <a:xfrm>
                  <a:off x="2895657" y="3932759"/>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1" name="Google Shape;1931;p50"/>
                <p:cNvCxnSpPr/>
                <p:nvPr/>
              </p:nvCxnSpPr>
              <p:spPr>
                <a:xfrm>
                  <a:off x="2890285" y="4465786"/>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2" name="Google Shape;1932;p50"/>
                <p:cNvCxnSpPr/>
                <p:nvPr/>
              </p:nvCxnSpPr>
              <p:spPr>
                <a:xfrm>
                  <a:off x="2898309" y="5010823"/>
                  <a:ext cx="540000" cy="1106"/>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cxnSp>
            <p:nvCxnSpPr>
              <p:cNvPr id="1933" name="Google Shape;1933;p50"/>
              <p:cNvCxnSpPr>
                <a:stCxn id="1934" idx="2"/>
                <a:endCxn id="1917" idx="6"/>
              </p:cNvCxnSpPr>
              <p:nvPr/>
            </p:nvCxnSpPr>
            <p:spPr>
              <a:xfrm flipH="1">
                <a:off x="3791991" y="9042138"/>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5" name="Google Shape;1935;p50"/>
              <p:cNvCxnSpPr>
                <a:stCxn id="1934" idx="2"/>
                <a:endCxn id="1916" idx="6"/>
              </p:cNvCxnSpPr>
              <p:nvPr/>
            </p:nvCxnSpPr>
            <p:spPr>
              <a:xfrm rot="10800000">
                <a:off x="3791991" y="8766738"/>
                <a:ext cx="574500" cy="27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6" name="Google Shape;1936;p50"/>
              <p:cNvCxnSpPr>
                <a:stCxn id="1934" idx="2"/>
                <a:endCxn id="1915" idx="6"/>
              </p:cNvCxnSpPr>
              <p:nvPr/>
            </p:nvCxnSpPr>
            <p:spPr>
              <a:xfrm rot="10800000">
                <a:off x="3791991" y="8223738"/>
                <a:ext cx="574500" cy="818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7" name="Google Shape;1937;p50"/>
              <p:cNvCxnSpPr>
                <a:stCxn id="1934" idx="2"/>
                <a:endCxn id="1914" idx="6"/>
              </p:cNvCxnSpPr>
              <p:nvPr/>
            </p:nvCxnSpPr>
            <p:spPr>
              <a:xfrm rot="10800000">
                <a:off x="3791991" y="7677438"/>
                <a:ext cx="574500" cy="1364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38" name="Google Shape;1938;p50"/>
              <p:cNvCxnSpPr>
                <a:stCxn id="1939" idx="2"/>
                <a:endCxn id="1917" idx="6"/>
              </p:cNvCxnSpPr>
              <p:nvPr/>
            </p:nvCxnSpPr>
            <p:spPr>
              <a:xfrm flipH="1">
                <a:off x="3791991" y="8499261"/>
                <a:ext cx="574500" cy="81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0" name="Google Shape;1940;p50"/>
              <p:cNvCxnSpPr>
                <a:stCxn id="1939" idx="2"/>
                <a:endCxn id="1916" idx="6"/>
              </p:cNvCxnSpPr>
              <p:nvPr/>
            </p:nvCxnSpPr>
            <p:spPr>
              <a:xfrm flipH="1">
                <a:off x="3791991" y="8499261"/>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1" name="Google Shape;1941;p50"/>
              <p:cNvCxnSpPr>
                <a:stCxn id="1939" idx="2"/>
                <a:endCxn id="1915" idx="6"/>
              </p:cNvCxnSpPr>
              <p:nvPr/>
            </p:nvCxnSpPr>
            <p:spPr>
              <a:xfrm rot="10800000">
                <a:off x="3791991" y="8223861"/>
                <a:ext cx="574500" cy="275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2" name="Google Shape;1942;p50"/>
              <p:cNvCxnSpPr>
                <a:stCxn id="1939" idx="2"/>
                <a:endCxn id="1914" idx="6"/>
              </p:cNvCxnSpPr>
              <p:nvPr/>
            </p:nvCxnSpPr>
            <p:spPr>
              <a:xfrm rot="10800000">
                <a:off x="3791991" y="7677561"/>
                <a:ext cx="574500" cy="821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3" name="Google Shape;1943;p50"/>
              <p:cNvCxnSpPr>
                <a:stCxn id="1944" idx="2"/>
                <a:endCxn id="1917" idx="6"/>
              </p:cNvCxnSpPr>
              <p:nvPr/>
            </p:nvCxnSpPr>
            <p:spPr>
              <a:xfrm flipH="1">
                <a:off x="3791991" y="7956384"/>
                <a:ext cx="574500" cy="135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5" name="Google Shape;1945;p50"/>
              <p:cNvCxnSpPr>
                <a:stCxn id="1944" idx="2"/>
                <a:endCxn id="1916" idx="6"/>
              </p:cNvCxnSpPr>
              <p:nvPr/>
            </p:nvCxnSpPr>
            <p:spPr>
              <a:xfrm flipH="1">
                <a:off x="3791991" y="7956384"/>
                <a:ext cx="574500" cy="81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6" name="Google Shape;1946;p50"/>
              <p:cNvCxnSpPr>
                <a:stCxn id="1944" idx="2"/>
                <a:endCxn id="1915" idx="6"/>
              </p:cNvCxnSpPr>
              <p:nvPr/>
            </p:nvCxnSpPr>
            <p:spPr>
              <a:xfrm flipH="1">
                <a:off x="3791991" y="7956384"/>
                <a:ext cx="574500" cy="267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47" name="Google Shape;1947;p50"/>
              <p:cNvCxnSpPr>
                <a:stCxn id="1944" idx="2"/>
                <a:endCxn id="1914" idx="6"/>
              </p:cNvCxnSpPr>
              <p:nvPr/>
            </p:nvCxnSpPr>
            <p:spPr>
              <a:xfrm rot="10800000">
                <a:off x="3791991" y="7677384"/>
                <a:ext cx="574500" cy="2790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nvGrpSpPr>
              <p:cNvPr id="1948" name="Google Shape;1948;p50"/>
              <p:cNvGrpSpPr/>
              <p:nvPr/>
            </p:nvGrpSpPr>
            <p:grpSpPr>
              <a:xfrm>
                <a:off x="4366491" y="7776384"/>
                <a:ext cx="360000" cy="1445754"/>
                <a:chOff x="3907938" y="4353690"/>
                <a:chExt cx="360000" cy="1445754"/>
              </a:xfrm>
            </p:grpSpPr>
            <p:sp>
              <p:nvSpPr>
                <p:cNvPr id="1939" name="Google Shape;1939;p50"/>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4" name="Google Shape;1934;p50"/>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50"/>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9" name="Google Shape;1949;p50"/>
              <p:cNvCxnSpPr>
                <a:stCxn id="1926" idx="2"/>
                <a:endCxn id="1934" idx="6"/>
              </p:cNvCxnSpPr>
              <p:nvPr/>
            </p:nvCxnSpPr>
            <p:spPr>
              <a:xfrm rot="10800000">
                <a:off x="4726360" y="9042037"/>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0" name="Google Shape;1950;p50"/>
              <p:cNvCxnSpPr>
                <a:stCxn id="1926" idx="2"/>
                <a:endCxn id="1939" idx="6"/>
              </p:cNvCxnSpPr>
              <p:nvPr/>
            </p:nvCxnSpPr>
            <p:spPr>
              <a:xfrm rot="10800000">
                <a:off x="4726360" y="8499337"/>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1" name="Google Shape;1951;p50"/>
              <p:cNvCxnSpPr>
                <a:stCxn id="1926" idx="2"/>
                <a:endCxn id="1944" idx="6"/>
              </p:cNvCxnSpPr>
              <p:nvPr/>
            </p:nvCxnSpPr>
            <p:spPr>
              <a:xfrm rot="10800000">
                <a:off x="4726360" y="7956337"/>
                <a:ext cx="447000" cy="1359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2" name="Google Shape;1952;p50"/>
              <p:cNvCxnSpPr>
                <a:stCxn id="1924" idx="2"/>
                <a:endCxn id="1939" idx="6"/>
              </p:cNvCxnSpPr>
              <p:nvPr/>
            </p:nvCxnSpPr>
            <p:spPr>
              <a:xfrm rot="10800000">
                <a:off x="4726360" y="8499160"/>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3" name="Google Shape;1953;p50"/>
              <p:cNvCxnSpPr>
                <a:stCxn id="1924" idx="2"/>
                <a:endCxn id="1944" idx="6"/>
              </p:cNvCxnSpPr>
              <p:nvPr/>
            </p:nvCxnSpPr>
            <p:spPr>
              <a:xfrm rot="10800000">
                <a:off x="4726360" y="7956460"/>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4" name="Google Shape;1954;p50"/>
              <p:cNvCxnSpPr>
                <a:stCxn id="1924" idx="2"/>
                <a:endCxn id="1934" idx="6"/>
              </p:cNvCxnSpPr>
              <p:nvPr/>
            </p:nvCxnSpPr>
            <p:spPr>
              <a:xfrm flipH="1">
                <a:off x="4726360" y="8772460"/>
                <a:ext cx="447000" cy="269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5" name="Google Shape;1955;p50"/>
              <p:cNvCxnSpPr>
                <a:stCxn id="1922" idx="2"/>
                <a:endCxn id="1934" idx="6"/>
              </p:cNvCxnSpPr>
              <p:nvPr/>
            </p:nvCxnSpPr>
            <p:spPr>
              <a:xfrm flipH="1">
                <a:off x="4726360" y="8229583"/>
                <a:ext cx="447000" cy="812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6" name="Google Shape;1956;p50"/>
              <p:cNvCxnSpPr>
                <a:stCxn id="1922" idx="2"/>
                <a:endCxn id="1939" idx="6"/>
              </p:cNvCxnSpPr>
              <p:nvPr/>
            </p:nvCxnSpPr>
            <p:spPr>
              <a:xfrm flipH="1">
                <a:off x="4726360" y="8229583"/>
                <a:ext cx="447000" cy="269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7" name="Google Shape;1957;p50"/>
              <p:cNvCxnSpPr>
                <a:stCxn id="1922" idx="2"/>
              </p:cNvCxnSpPr>
              <p:nvPr/>
            </p:nvCxnSpPr>
            <p:spPr>
              <a:xfrm rot="10800000">
                <a:off x="4729360" y="7959883"/>
                <a:ext cx="444000" cy="269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8" name="Google Shape;1958;p50"/>
              <p:cNvCxnSpPr>
                <a:stCxn id="1920" idx="2"/>
                <a:endCxn id="1934" idx="6"/>
              </p:cNvCxnSpPr>
              <p:nvPr/>
            </p:nvCxnSpPr>
            <p:spPr>
              <a:xfrm flipH="1">
                <a:off x="4726360" y="7683185"/>
                <a:ext cx="447000" cy="1359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59" name="Google Shape;1959;p50"/>
              <p:cNvCxnSpPr>
                <a:stCxn id="1920" idx="2"/>
                <a:endCxn id="1939" idx="6"/>
              </p:cNvCxnSpPr>
              <p:nvPr/>
            </p:nvCxnSpPr>
            <p:spPr>
              <a:xfrm flipH="1">
                <a:off x="4726360" y="7683185"/>
                <a:ext cx="447000" cy="8160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1960" name="Google Shape;1960;p50"/>
              <p:cNvCxnSpPr>
                <a:stCxn id="1920" idx="2"/>
                <a:endCxn id="1944" idx="6"/>
              </p:cNvCxnSpPr>
              <p:nvPr/>
            </p:nvCxnSpPr>
            <p:spPr>
              <a:xfrm flipH="1">
                <a:off x="4726360" y="7683185"/>
                <a:ext cx="447000" cy="273300"/>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nvGrpSpPr>
              <p:cNvPr id="1961" name="Google Shape;1961;p50"/>
              <p:cNvGrpSpPr/>
              <p:nvPr/>
            </p:nvGrpSpPr>
            <p:grpSpPr>
              <a:xfrm>
                <a:off x="5173360" y="7503185"/>
                <a:ext cx="360000" cy="1992152"/>
                <a:chOff x="3907938" y="2178661"/>
                <a:chExt cx="360000" cy="1992152"/>
              </a:xfrm>
            </p:grpSpPr>
            <p:sp>
              <p:nvSpPr>
                <p:cNvPr id="1920" name="Google Shape;1920;p50"/>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2" name="Google Shape;1922;p50"/>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4" name="Google Shape;1924;p50"/>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6" name="Google Shape;1926;p50"/>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962" name="Google Shape;1962;p50"/>
            <p:cNvSpPr/>
            <p:nvPr/>
          </p:nvSpPr>
          <p:spPr>
            <a:xfrm>
              <a:off x="3715804" y="2094137"/>
              <a:ext cx="1444947" cy="466281"/>
            </a:xfrm>
            <a:prstGeom prst="rect">
              <a:avLst/>
            </a:prstGeom>
            <a:noFill/>
            <a:ln>
              <a:noFill/>
            </a:ln>
          </p:spPr>
          <p:txBody>
            <a:bodyPr anchorCtr="0" anchor="t" bIns="45700" lIns="91425" spcFirstLastPara="1" rIns="91425" wrap="square" tIns="45700">
              <a:spAutoFit/>
            </a:bodyPr>
            <a:lstStyle/>
            <a:p>
              <a:pPr indent="14288" lvl="0" marL="304800" marR="0" rtl="0" algn="l">
                <a:lnSpc>
                  <a:spcPct val="150000"/>
                </a:lnSpc>
                <a:spcBef>
                  <a:spcPts val="0"/>
                </a:spcBef>
                <a:spcAft>
                  <a:spcPts val="0"/>
                </a:spcAft>
                <a:buNone/>
              </a:pPr>
              <a:r>
                <a:rPr lang="en-US" sz="1800">
                  <a:solidFill>
                    <a:schemeClr val="dk1"/>
                  </a:solidFill>
                  <a:latin typeface="Arial"/>
                  <a:ea typeface="Arial"/>
                  <a:cs typeface="Arial"/>
                  <a:sym typeface="Arial"/>
                </a:rPr>
                <a:t>Example</a:t>
              </a:r>
              <a:r>
                <a:rPr lang="en-US" sz="1600">
                  <a:solidFill>
                    <a:schemeClr val="dk1"/>
                  </a:solidFill>
                  <a:latin typeface="Arial"/>
                  <a:ea typeface="Arial"/>
                  <a:cs typeface="Arial"/>
                  <a:sym typeface="Arial"/>
                </a:rPr>
                <a:t> </a:t>
              </a:r>
              <a:endParaRPr/>
            </a:p>
          </p:txBody>
        </p:sp>
      </p:grpSp>
      <p:sp>
        <p:nvSpPr>
          <p:cNvPr id="1963" name="Google Shape;1963;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ANN training: backward propagation</a:t>
            </a:r>
            <a:endParaRPr/>
          </a:p>
        </p:txBody>
      </p:sp>
      <p:grpSp>
        <p:nvGrpSpPr>
          <p:cNvPr id="1964" name="Google Shape;1964;p50"/>
          <p:cNvGrpSpPr/>
          <p:nvPr/>
        </p:nvGrpSpPr>
        <p:grpSpPr>
          <a:xfrm>
            <a:off x="559817" y="1902381"/>
            <a:ext cx="8783192" cy="215444"/>
            <a:chOff x="559817" y="2136914"/>
            <a:chExt cx="8783192" cy="215444"/>
          </a:xfrm>
        </p:grpSpPr>
        <p:sp>
          <p:nvSpPr>
            <p:cNvPr id="1965" name="Google Shape;1965;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6" name="Google Shape;1966;p5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Propagate the error backward and update the parameters by gradient descent algorithm. Repeat from 1).</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grpSp>
        <p:nvGrpSpPr>
          <p:cNvPr id="1972" name="Google Shape;1972;p51"/>
          <p:cNvGrpSpPr/>
          <p:nvPr/>
        </p:nvGrpSpPr>
        <p:grpSpPr>
          <a:xfrm>
            <a:off x="912071" y="2611856"/>
            <a:ext cx="7967452" cy="3425997"/>
            <a:chOff x="912071" y="2611856"/>
            <a:chExt cx="7967452" cy="3425997"/>
          </a:xfrm>
        </p:grpSpPr>
        <p:sp>
          <p:nvSpPr>
            <p:cNvPr id="1973" name="Google Shape;1973;p51"/>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1974" name="Google Shape;1974;p51"/>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1975" name="Google Shape;1975;p51"/>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grpSp>
        <p:nvGrpSpPr>
          <p:cNvPr id="1981" name="Google Shape;1981;p52"/>
          <p:cNvGrpSpPr/>
          <p:nvPr/>
        </p:nvGrpSpPr>
        <p:grpSpPr>
          <a:xfrm>
            <a:off x="450000" y="450000"/>
            <a:ext cx="9018000" cy="276999"/>
            <a:chOff x="450000" y="450000"/>
            <a:chExt cx="9018000" cy="276999"/>
          </a:xfrm>
        </p:grpSpPr>
        <p:sp>
          <p:nvSpPr>
            <p:cNvPr id="1982" name="Google Shape;1982;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1983" name="Google Shape;1983;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1984" name="Google Shape;1984;p52"/>
          <p:cNvGrpSpPr/>
          <p:nvPr/>
        </p:nvGrpSpPr>
        <p:grpSpPr>
          <a:xfrm>
            <a:off x="3221682" y="3212976"/>
            <a:ext cx="3459461" cy="2372513"/>
            <a:chOff x="4656020" y="2242743"/>
            <a:chExt cx="3459461" cy="2372513"/>
          </a:xfrm>
        </p:grpSpPr>
        <p:cxnSp>
          <p:nvCxnSpPr>
            <p:cNvPr id="1985" name="Google Shape;1985;p52"/>
            <p:cNvCxnSpPr/>
            <p:nvPr/>
          </p:nvCxnSpPr>
          <p:spPr>
            <a:xfrm>
              <a:off x="4656020"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1986" name="Google Shape;1986;p52"/>
            <p:cNvCxnSpPr/>
            <p:nvPr/>
          </p:nvCxnSpPr>
          <p:spPr>
            <a:xfrm rot="10800000">
              <a:off x="6190364" y="2671685"/>
              <a:ext cx="0" cy="1800000"/>
            </a:xfrm>
            <a:prstGeom prst="straightConnector1">
              <a:avLst/>
            </a:prstGeom>
            <a:noFill/>
            <a:ln cap="flat" cmpd="sng" w="12700">
              <a:solidFill>
                <a:srgbClr val="595959"/>
              </a:solidFill>
              <a:prstDash val="solid"/>
              <a:miter lim="800000"/>
              <a:headEnd len="sm" w="sm" type="none"/>
              <a:tailEnd len="med" w="med" type="triangle"/>
            </a:ln>
          </p:spPr>
        </p:cxnSp>
        <p:cxnSp>
          <p:nvCxnSpPr>
            <p:cNvPr id="1987" name="Google Shape;1987;p52"/>
            <p:cNvCxnSpPr/>
            <p:nvPr/>
          </p:nvCxnSpPr>
          <p:spPr>
            <a:xfrm>
              <a:off x="4771878" y="4260505"/>
              <a:ext cx="1791673" cy="0"/>
            </a:xfrm>
            <a:prstGeom prst="straightConnector1">
              <a:avLst/>
            </a:prstGeom>
            <a:noFill/>
            <a:ln cap="flat" cmpd="sng" w="25400">
              <a:solidFill>
                <a:srgbClr val="0070C0">
                  <a:alpha val="49803"/>
                </a:srgbClr>
              </a:solidFill>
              <a:prstDash val="solid"/>
              <a:miter lim="800000"/>
              <a:headEnd len="sm" w="sm" type="none"/>
              <a:tailEnd len="sm" w="sm" type="none"/>
            </a:ln>
          </p:spPr>
        </p:cxnSp>
        <p:cxnSp>
          <p:nvCxnSpPr>
            <p:cNvPr id="1988" name="Google Shape;1988;p52"/>
            <p:cNvCxnSpPr/>
            <p:nvPr/>
          </p:nvCxnSpPr>
          <p:spPr>
            <a:xfrm>
              <a:off x="6559297" y="3728781"/>
              <a:ext cx="0" cy="526974"/>
            </a:xfrm>
            <a:prstGeom prst="straightConnector1">
              <a:avLst/>
            </a:prstGeom>
            <a:noFill/>
            <a:ln cap="flat" cmpd="sng" w="12700">
              <a:solidFill>
                <a:srgbClr val="0070C0"/>
              </a:solidFill>
              <a:prstDash val="solid"/>
              <a:miter lim="800000"/>
              <a:headEnd len="sm" w="sm" type="none"/>
              <a:tailEnd len="sm" w="sm" type="none"/>
            </a:ln>
          </p:spPr>
        </p:cxnSp>
        <p:cxnSp>
          <p:nvCxnSpPr>
            <p:cNvPr id="1989" name="Google Shape;1989;p52"/>
            <p:cNvCxnSpPr/>
            <p:nvPr/>
          </p:nvCxnSpPr>
          <p:spPr>
            <a:xfrm>
              <a:off x="6559297" y="3728781"/>
              <a:ext cx="1080000" cy="0"/>
            </a:xfrm>
            <a:prstGeom prst="straightConnector1">
              <a:avLst/>
            </a:prstGeom>
            <a:noFill/>
            <a:ln cap="flat" cmpd="sng" w="12700">
              <a:solidFill>
                <a:srgbClr val="0070C0"/>
              </a:solidFill>
              <a:prstDash val="solid"/>
              <a:miter lim="800000"/>
              <a:headEnd len="sm" w="sm" type="none"/>
              <a:tailEnd len="sm" w="sm" type="none"/>
            </a:ln>
          </p:spPr>
        </p:cxnSp>
        <p:cxnSp>
          <p:nvCxnSpPr>
            <p:cNvPr id="1990" name="Google Shape;1990;p52"/>
            <p:cNvCxnSpPr/>
            <p:nvPr/>
          </p:nvCxnSpPr>
          <p:spPr>
            <a:xfrm>
              <a:off x="6091763" y="3728781"/>
              <a:ext cx="468000" cy="0"/>
            </a:xfrm>
            <a:prstGeom prst="straightConnector1">
              <a:avLst/>
            </a:prstGeom>
            <a:noFill/>
            <a:ln cap="flat" cmpd="sng" w="9525">
              <a:solidFill>
                <a:srgbClr val="FF0000"/>
              </a:solidFill>
              <a:prstDash val="dash"/>
              <a:miter lim="800000"/>
              <a:headEnd len="sm" w="sm" type="none"/>
              <a:tailEnd len="sm" w="sm" type="none"/>
            </a:ln>
          </p:spPr>
        </p:cxnSp>
        <p:sp>
          <p:nvSpPr>
            <p:cNvPr id="1991" name="Google Shape;1991;p52"/>
            <p:cNvSpPr txBox="1"/>
            <p:nvPr/>
          </p:nvSpPr>
          <p:spPr>
            <a:xfrm>
              <a:off x="5858682" y="3554259"/>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a:t>
              </a:r>
              <a:endParaRPr sz="1400">
                <a:solidFill>
                  <a:schemeClr val="dk1"/>
                </a:solidFill>
                <a:latin typeface="Times New Roman"/>
                <a:ea typeface="Times New Roman"/>
                <a:cs typeface="Times New Roman"/>
                <a:sym typeface="Times New Roman"/>
              </a:endParaRPr>
            </a:p>
          </p:txBody>
        </p:sp>
        <p:sp>
          <p:nvSpPr>
            <p:cNvPr id="1992" name="Google Shape;1992;p52"/>
            <p:cNvSpPr txBox="1"/>
            <p:nvPr/>
          </p:nvSpPr>
          <p:spPr>
            <a:xfrm>
              <a:off x="5853506" y="4215147"/>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1993" name="Google Shape;1993;p52"/>
            <p:cNvSpPr txBox="1"/>
            <p:nvPr/>
          </p:nvSpPr>
          <p:spPr>
            <a:xfrm>
              <a:off x="5358705" y="2242743"/>
              <a:ext cx="1621354" cy="38318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400">
                  <a:solidFill>
                    <a:srgbClr val="262626"/>
                  </a:solidFill>
                  <a:latin typeface="Arial"/>
                  <a:ea typeface="Arial"/>
                  <a:cs typeface="Arial"/>
                  <a:sym typeface="Arial"/>
                </a:rPr>
                <a:t>Step</a:t>
              </a:r>
              <a:endParaRPr/>
            </a:p>
          </p:txBody>
        </p:sp>
        <p:sp>
          <p:nvSpPr>
            <p:cNvPr id="1994" name="Google Shape;1994;p52"/>
            <p:cNvSpPr txBox="1"/>
            <p:nvPr/>
          </p:nvSpPr>
          <p:spPr>
            <a:xfrm>
              <a:off x="6339836" y="4153591"/>
              <a:ext cx="486502" cy="4616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95" name="Google Shape;1995;p52"/>
            <p:cNvSpPr txBox="1"/>
            <p:nvPr/>
          </p:nvSpPr>
          <p:spPr>
            <a:xfrm>
              <a:off x="7767931" y="4233578"/>
              <a:ext cx="347550" cy="338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996" name="Google Shape;1996;p52"/>
          <p:cNvGrpSpPr/>
          <p:nvPr/>
        </p:nvGrpSpPr>
        <p:grpSpPr>
          <a:xfrm>
            <a:off x="627756" y="2146271"/>
            <a:ext cx="8783192" cy="652963"/>
            <a:chOff x="627756" y="2779809"/>
            <a:chExt cx="8783192" cy="652963"/>
          </a:xfrm>
        </p:grpSpPr>
        <p:sp>
          <p:nvSpPr>
            <p:cNvPr id="1997" name="Google Shape;1997;p52"/>
            <p:cNvSpPr/>
            <p:nvPr/>
          </p:nvSpPr>
          <p:spPr>
            <a:xfrm>
              <a:off x="702940" y="2779809"/>
              <a:ext cx="8632825" cy="34546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98" name="Google Shape;1998;p52"/>
            <p:cNvSpPr/>
            <p:nvPr/>
          </p:nvSpPr>
          <p:spPr>
            <a:xfrm>
              <a:off x="627756" y="3140384"/>
              <a:ext cx="8783192" cy="29238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An activation function that was frequently used in the early days of neural networks is the step function.</a:t>
              </a:r>
              <a:endParaRPr/>
            </a:p>
          </p:txBody>
        </p:sp>
      </p:grpSp>
      <p:sp>
        <p:nvSpPr>
          <p:cNvPr id="1999" name="Google Shape;1999;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Activation Function</a:t>
            </a:r>
            <a:endParaRPr/>
          </a:p>
        </p:txBody>
      </p:sp>
      <p:grpSp>
        <p:nvGrpSpPr>
          <p:cNvPr id="2000" name="Google Shape;2000;p52"/>
          <p:cNvGrpSpPr/>
          <p:nvPr/>
        </p:nvGrpSpPr>
        <p:grpSpPr>
          <a:xfrm>
            <a:off x="559817" y="1902381"/>
            <a:ext cx="8783192" cy="215444"/>
            <a:chOff x="559817" y="2136914"/>
            <a:chExt cx="8783192" cy="215444"/>
          </a:xfrm>
        </p:grpSpPr>
        <p:sp>
          <p:nvSpPr>
            <p:cNvPr id="2001" name="Google Shape;2001;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02" name="Google Shape;2002;p5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Linear threshold or Step</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grpSp>
        <p:nvGrpSpPr>
          <p:cNvPr id="2008" name="Google Shape;2008;p53"/>
          <p:cNvGrpSpPr/>
          <p:nvPr/>
        </p:nvGrpSpPr>
        <p:grpSpPr>
          <a:xfrm>
            <a:off x="559817" y="1428745"/>
            <a:ext cx="8783192" cy="215444"/>
            <a:chOff x="559817" y="2136914"/>
            <a:chExt cx="8783192" cy="215444"/>
          </a:xfrm>
        </p:grpSpPr>
        <p:sp>
          <p:nvSpPr>
            <p:cNvPr id="2009" name="Google Shape;2009;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10" name="Google Shape;2010;p53"/>
            <p:cNvSpPr/>
            <p:nvPr/>
          </p:nvSpPr>
          <p:spPr>
            <a:xfrm>
              <a:off x="712182" y="2136914"/>
              <a:ext cx="8630827" cy="215444"/>
            </a:xfrm>
            <a:prstGeom prst="rect">
              <a:avLst/>
            </a:prstGeom>
            <a:blipFill rotWithShape="1">
              <a:blip r:embed="rId3">
                <a:alphaModFix/>
              </a:blip>
              <a:stretch>
                <a:fillRect b="0" l="-13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11" name="Google Shape;2011;p53"/>
          <p:cNvGrpSpPr/>
          <p:nvPr/>
        </p:nvGrpSpPr>
        <p:grpSpPr>
          <a:xfrm>
            <a:off x="450000" y="450000"/>
            <a:ext cx="9018000" cy="276999"/>
            <a:chOff x="450000" y="450000"/>
            <a:chExt cx="9018000" cy="276999"/>
          </a:xfrm>
        </p:grpSpPr>
        <p:sp>
          <p:nvSpPr>
            <p:cNvPr id="2012" name="Google Shape;2012;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013" name="Google Shape;2013;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014" name="Google Shape;2014;p53"/>
          <p:cNvSpPr/>
          <p:nvPr/>
        </p:nvSpPr>
        <p:spPr>
          <a:xfrm>
            <a:off x="702940" y="1666625"/>
            <a:ext cx="8632825" cy="375812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15" name="Google Shape;2015;p53"/>
          <p:cNvGrpSpPr/>
          <p:nvPr/>
        </p:nvGrpSpPr>
        <p:grpSpPr>
          <a:xfrm>
            <a:off x="3367236" y="2583815"/>
            <a:ext cx="3459461" cy="2329389"/>
            <a:chOff x="14864389" y="2242743"/>
            <a:chExt cx="3459461" cy="2329389"/>
          </a:xfrm>
        </p:grpSpPr>
        <p:pic>
          <p:nvPicPr>
            <p:cNvPr id="2016" name="Google Shape;2016;p53"/>
            <p:cNvPicPr preferRelativeResize="0"/>
            <p:nvPr/>
          </p:nvPicPr>
          <p:blipFill rotWithShape="1">
            <a:blip r:embed="rId5">
              <a:alphaModFix/>
            </a:blip>
            <a:srcRect b="0" l="0" r="0" t="0"/>
            <a:stretch/>
          </p:blipFill>
          <p:spPr>
            <a:xfrm>
              <a:off x="15318733" y="3805145"/>
              <a:ext cx="2160000" cy="450000"/>
            </a:xfrm>
            <a:prstGeom prst="rect">
              <a:avLst/>
            </a:prstGeom>
            <a:noFill/>
            <a:ln>
              <a:noFill/>
            </a:ln>
          </p:spPr>
        </p:pic>
        <p:cxnSp>
          <p:nvCxnSpPr>
            <p:cNvPr id="2017" name="Google Shape;2017;p53"/>
            <p:cNvCxnSpPr/>
            <p:nvPr/>
          </p:nvCxnSpPr>
          <p:spPr>
            <a:xfrm>
              <a:off x="14864389"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018" name="Google Shape;2018;p53"/>
            <p:cNvCxnSpPr/>
            <p:nvPr/>
          </p:nvCxnSpPr>
          <p:spPr>
            <a:xfrm rot="10800000">
              <a:off x="16398733" y="2671685"/>
              <a:ext cx="0" cy="1800000"/>
            </a:xfrm>
            <a:prstGeom prst="straightConnector1">
              <a:avLst/>
            </a:prstGeom>
            <a:noFill/>
            <a:ln cap="flat" cmpd="sng" w="12700">
              <a:solidFill>
                <a:srgbClr val="595959"/>
              </a:solidFill>
              <a:prstDash val="solid"/>
              <a:miter lim="800000"/>
              <a:headEnd len="sm" w="sm" type="none"/>
              <a:tailEnd len="med" w="med" type="triangle"/>
            </a:ln>
          </p:spPr>
        </p:cxnSp>
        <p:cxnSp>
          <p:nvCxnSpPr>
            <p:cNvPr id="2019" name="Google Shape;2019;p53"/>
            <p:cNvCxnSpPr/>
            <p:nvPr/>
          </p:nvCxnSpPr>
          <p:spPr>
            <a:xfrm>
              <a:off x="14958733" y="3799118"/>
              <a:ext cx="2880000" cy="0"/>
            </a:xfrm>
            <a:prstGeom prst="straightConnector1">
              <a:avLst/>
            </a:prstGeom>
            <a:noFill/>
            <a:ln cap="flat" cmpd="sng" w="9525">
              <a:solidFill>
                <a:srgbClr val="FF0000"/>
              </a:solidFill>
              <a:prstDash val="dash"/>
              <a:miter lim="800000"/>
              <a:headEnd len="sm" w="sm" type="none"/>
              <a:tailEnd len="sm" w="sm" type="none"/>
            </a:ln>
          </p:spPr>
        </p:cxnSp>
        <p:sp>
          <p:nvSpPr>
            <p:cNvPr id="2020" name="Google Shape;2020;p53"/>
            <p:cNvSpPr txBox="1"/>
            <p:nvPr/>
          </p:nvSpPr>
          <p:spPr>
            <a:xfrm>
              <a:off x="15964914" y="3490119"/>
              <a:ext cx="49018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a:t>
              </a:r>
              <a:endParaRPr sz="1400">
                <a:solidFill>
                  <a:schemeClr val="dk1"/>
                </a:solidFill>
                <a:latin typeface="Times New Roman"/>
                <a:ea typeface="Times New Roman"/>
                <a:cs typeface="Times New Roman"/>
                <a:sym typeface="Times New Roman"/>
              </a:endParaRPr>
            </a:p>
          </p:txBody>
        </p:sp>
        <p:sp>
          <p:nvSpPr>
            <p:cNvPr id="2021" name="Google Shape;2021;p53"/>
            <p:cNvSpPr txBox="1"/>
            <p:nvPr/>
          </p:nvSpPr>
          <p:spPr>
            <a:xfrm>
              <a:off x="16061875" y="4215148"/>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022" name="Google Shape;2022;p53"/>
            <p:cNvSpPr txBox="1"/>
            <p:nvPr/>
          </p:nvSpPr>
          <p:spPr>
            <a:xfrm>
              <a:off x="15567074" y="2242743"/>
              <a:ext cx="16213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Sigmoid</a:t>
              </a:r>
              <a:endParaRPr/>
            </a:p>
          </p:txBody>
        </p:sp>
        <p:sp>
          <p:nvSpPr>
            <p:cNvPr id="2023" name="Google Shape;2023;p53"/>
            <p:cNvSpPr txBox="1"/>
            <p:nvPr/>
          </p:nvSpPr>
          <p:spPr>
            <a:xfrm>
              <a:off x="17976300" y="4233578"/>
              <a:ext cx="347550"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024" name="Google Shape;2024;p53"/>
          <p:cNvSpPr/>
          <p:nvPr/>
        </p:nvSpPr>
        <p:spPr>
          <a:xfrm>
            <a:off x="694853" y="2150539"/>
            <a:ext cx="8144991" cy="29238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Sigmoid is another widely used activation function. Note that the output value ranges between 0 and 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grpSp>
        <p:nvGrpSpPr>
          <p:cNvPr id="2030" name="Google Shape;2030;p54"/>
          <p:cNvGrpSpPr/>
          <p:nvPr/>
        </p:nvGrpSpPr>
        <p:grpSpPr>
          <a:xfrm>
            <a:off x="559817" y="1428745"/>
            <a:ext cx="8783192" cy="215444"/>
            <a:chOff x="559817" y="2136914"/>
            <a:chExt cx="8783192" cy="215444"/>
          </a:xfrm>
        </p:grpSpPr>
        <p:sp>
          <p:nvSpPr>
            <p:cNvPr id="2031" name="Google Shape;2031;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32" name="Google Shape;2032;p5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Hyperbolic tangent or tanh</a:t>
              </a:r>
              <a:endParaRPr sz="1400">
                <a:solidFill>
                  <a:srgbClr val="262626"/>
                </a:solidFill>
                <a:latin typeface="Arial"/>
                <a:ea typeface="Arial"/>
                <a:cs typeface="Arial"/>
                <a:sym typeface="Arial"/>
              </a:endParaRPr>
            </a:p>
          </p:txBody>
        </p:sp>
      </p:grpSp>
      <p:grpSp>
        <p:nvGrpSpPr>
          <p:cNvPr id="2033" name="Google Shape;2033;p54"/>
          <p:cNvGrpSpPr/>
          <p:nvPr/>
        </p:nvGrpSpPr>
        <p:grpSpPr>
          <a:xfrm>
            <a:off x="450000" y="450000"/>
            <a:ext cx="9018000" cy="276999"/>
            <a:chOff x="450000" y="450000"/>
            <a:chExt cx="9018000" cy="276999"/>
          </a:xfrm>
        </p:grpSpPr>
        <p:sp>
          <p:nvSpPr>
            <p:cNvPr id="2034" name="Google Shape;2034;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035" name="Google Shape;2035;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036" name="Google Shape;2036;p54"/>
          <p:cNvSpPr/>
          <p:nvPr/>
        </p:nvSpPr>
        <p:spPr>
          <a:xfrm>
            <a:off x="702940" y="1666625"/>
            <a:ext cx="8632825" cy="44818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37" name="Google Shape;2037;p54"/>
          <p:cNvGrpSpPr/>
          <p:nvPr/>
        </p:nvGrpSpPr>
        <p:grpSpPr>
          <a:xfrm>
            <a:off x="3254945" y="2876030"/>
            <a:ext cx="3240000" cy="3113098"/>
            <a:chOff x="14648365" y="2242743"/>
            <a:chExt cx="3240000" cy="3113098"/>
          </a:xfrm>
        </p:grpSpPr>
        <p:pic>
          <p:nvPicPr>
            <p:cNvPr id="2038" name="Google Shape;2038;p54"/>
            <p:cNvPicPr preferRelativeResize="0"/>
            <p:nvPr/>
          </p:nvPicPr>
          <p:blipFill rotWithShape="1">
            <a:blip r:embed="rId4">
              <a:alphaModFix/>
            </a:blip>
            <a:srcRect b="0" l="0" r="0" t="0"/>
            <a:stretch/>
          </p:blipFill>
          <p:spPr>
            <a:xfrm>
              <a:off x="15058251" y="3816719"/>
              <a:ext cx="2250000" cy="900000"/>
            </a:xfrm>
            <a:prstGeom prst="rect">
              <a:avLst/>
            </a:prstGeom>
            <a:noFill/>
            <a:ln>
              <a:noFill/>
            </a:ln>
          </p:spPr>
        </p:pic>
        <p:cxnSp>
          <p:nvCxnSpPr>
            <p:cNvPr id="2039" name="Google Shape;2039;p54"/>
            <p:cNvCxnSpPr/>
            <p:nvPr/>
          </p:nvCxnSpPr>
          <p:spPr>
            <a:xfrm>
              <a:off x="14648365"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040" name="Google Shape;2040;p54"/>
            <p:cNvCxnSpPr/>
            <p:nvPr/>
          </p:nvCxnSpPr>
          <p:spPr>
            <a:xfrm rot="10800000">
              <a:off x="16182709" y="2671686"/>
              <a:ext cx="0" cy="2684155"/>
            </a:xfrm>
            <a:prstGeom prst="straightConnector1">
              <a:avLst/>
            </a:prstGeom>
            <a:noFill/>
            <a:ln cap="flat" cmpd="sng" w="12700">
              <a:solidFill>
                <a:srgbClr val="595959"/>
              </a:solidFill>
              <a:prstDash val="solid"/>
              <a:miter lim="800000"/>
              <a:headEnd len="sm" w="sm" type="none"/>
              <a:tailEnd len="med" w="med" type="triangle"/>
            </a:ln>
          </p:spPr>
        </p:cxnSp>
        <p:cxnSp>
          <p:nvCxnSpPr>
            <p:cNvPr id="2041" name="Google Shape;2041;p54"/>
            <p:cNvCxnSpPr/>
            <p:nvPr/>
          </p:nvCxnSpPr>
          <p:spPr>
            <a:xfrm>
              <a:off x="14742709" y="3799118"/>
              <a:ext cx="2880000" cy="0"/>
            </a:xfrm>
            <a:prstGeom prst="straightConnector1">
              <a:avLst/>
            </a:prstGeom>
            <a:noFill/>
            <a:ln cap="flat" cmpd="sng" w="9525">
              <a:solidFill>
                <a:srgbClr val="FF0000"/>
              </a:solidFill>
              <a:prstDash val="dash"/>
              <a:miter lim="800000"/>
              <a:headEnd len="sm" w="sm" type="none"/>
              <a:tailEnd len="sm" w="sm" type="none"/>
            </a:ln>
          </p:spPr>
        </p:cxnSp>
        <p:sp>
          <p:nvSpPr>
            <p:cNvPr id="2042" name="Google Shape;2042;p54"/>
            <p:cNvSpPr txBox="1"/>
            <p:nvPr/>
          </p:nvSpPr>
          <p:spPr>
            <a:xfrm>
              <a:off x="15748890" y="3490119"/>
              <a:ext cx="49018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a:t>
              </a:r>
              <a:endParaRPr sz="1400">
                <a:solidFill>
                  <a:schemeClr val="dk1"/>
                </a:solidFill>
                <a:latin typeface="Times New Roman"/>
                <a:ea typeface="Times New Roman"/>
                <a:cs typeface="Times New Roman"/>
                <a:sym typeface="Times New Roman"/>
              </a:endParaRPr>
            </a:p>
          </p:txBody>
        </p:sp>
        <p:cxnSp>
          <p:nvCxnSpPr>
            <p:cNvPr id="2043" name="Google Shape;2043;p54"/>
            <p:cNvCxnSpPr/>
            <p:nvPr/>
          </p:nvCxnSpPr>
          <p:spPr>
            <a:xfrm>
              <a:off x="14742709" y="4729378"/>
              <a:ext cx="2880000" cy="0"/>
            </a:xfrm>
            <a:prstGeom prst="straightConnector1">
              <a:avLst/>
            </a:prstGeom>
            <a:noFill/>
            <a:ln cap="flat" cmpd="sng" w="9525">
              <a:solidFill>
                <a:srgbClr val="FF0000"/>
              </a:solidFill>
              <a:prstDash val="dash"/>
              <a:miter lim="800000"/>
              <a:headEnd len="sm" w="sm" type="none"/>
              <a:tailEnd len="sm" w="sm" type="none"/>
            </a:ln>
          </p:spPr>
        </p:cxnSp>
        <p:sp>
          <p:nvSpPr>
            <p:cNvPr id="2044" name="Google Shape;2044;p54"/>
            <p:cNvSpPr txBox="1"/>
            <p:nvPr/>
          </p:nvSpPr>
          <p:spPr>
            <a:xfrm>
              <a:off x="15748889" y="4739928"/>
              <a:ext cx="49018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a:t>
              </a:r>
              <a:endParaRPr sz="1400">
                <a:solidFill>
                  <a:schemeClr val="dk1"/>
                </a:solidFill>
                <a:latin typeface="Times New Roman"/>
                <a:ea typeface="Times New Roman"/>
                <a:cs typeface="Times New Roman"/>
                <a:sym typeface="Times New Roman"/>
              </a:endParaRPr>
            </a:p>
          </p:txBody>
        </p:sp>
        <p:sp>
          <p:nvSpPr>
            <p:cNvPr id="2045" name="Google Shape;2045;p54"/>
            <p:cNvSpPr txBox="1"/>
            <p:nvPr/>
          </p:nvSpPr>
          <p:spPr>
            <a:xfrm>
              <a:off x="15845851" y="4215148"/>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046" name="Google Shape;2046;p54"/>
            <p:cNvSpPr txBox="1"/>
            <p:nvPr/>
          </p:nvSpPr>
          <p:spPr>
            <a:xfrm>
              <a:off x="15351050" y="2242743"/>
              <a:ext cx="16213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tanh</a:t>
              </a:r>
              <a:endParaRPr/>
            </a:p>
          </p:txBody>
        </p:sp>
      </p:grpSp>
      <p:sp>
        <p:nvSpPr>
          <p:cNvPr id="2047" name="Google Shape;2047;p54"/>
          <p:cNvSpPr/>
          <p:nvPr/>
        </p:nvSpPr>
        <p:spPr>
          <a:xfrm>
            <a:off x="615578" y="2161465"/>
            <a:ext cx="9016354" cy="29238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hyperbolic tangent (tanh) looks similar to the Sigmoid. However, the output value ranges between -1 and +1.</a:t>
            </a:r>
            <a:endParaRPr sz="1300">
              <a:solidFill>
                <a:srgbClr val="262626"/>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grpSp>
        <p:nvGrpSpPr>
          <p:cNvPr id="2053" name="Google Shape;2053;p55"/>
          <p:cNvGrpSpPr/>
          <p:nvPr/>
        </p:nvGrpSpPr>
        <p:grpSpPr>
          <a:xfrm>
            <a:off x="559817" y="1428745"/>
            <a:ext cx="8783192" cy="215444"/>
            <a:chOff x="559817" y="2136914"/>
            <a:chExt cx="8783192" cy="215444"/>
          </a:xfrm>
        </p:grpSpPr>
        <p:sp>
          <p:nvSpPr>
            <p:cNvPr id="2054" name="Google Shape;2054;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55" name="Google Shape;2055;p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Linear</a:t>
              </a:r>
              <a:endParaRPr/>
            </a:p>
          </p:txBody>
        </p:sp>
      </p:grpSp>
      <p:grpSp>
        <p:nvGrpSpPr>
          <p:cNvPr id="2056" name="Google Shape;2056;p55"/>
          <p:cNvGrpSpPr/>
          <p:nvPr/>
        </p:nvGrpSpPr>
        <p:grpSpPr>
          <a:xfrm>
            <a:off x="450000" y="450000"/>
            <a:ext cx="9018000" cy="276999"/>
            <a:chOff x="450000" y="450000"/>
            <a:chExt cx="9018000" cy="276999"/>
          </a:xfrm>
        </p:grpSpPr>
        <p:sp>
          <p:nvSpPr>
            <p:cNvPr id="2057" name="Google Shape;2057;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058" name="Google Shape;2058;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2059" name="Google Shape;2059;p55"/>
          <p:cNvGrpSpPr/>
          <p:nvPr/>
        </p:nvGrpSpPr>
        <p:grpSpPr>
          <a:xfrm>
            <a:off x="3112882" y="2780928"/>
            <a:ext cx="3459461" cy="3114542"/>
            <a:chOff x="14792381" y="2242743"/>
            <a:chExt cx="3459461" cy="3114542"/>
          </a:xfrm>
        </p:grpSpPr>
        <p:cxnSp>
          <p:nvCxnSpPr>
            <p:cNvPr id="2060" name="Google Shape;2060;p55"/>
            <p:cNvCxnSpPr/>
            <p:nvPr/>
          </p:nvCxnSpPr>
          <p:spPr>
            <a:xfrm>
              <a:off x="14792381"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061" name="Google Shape;2061;p55"/>
            <p:cNvCxnSpPr/>
            <p:nvPr/>
          </p:nvCxnSpPr>
          <p:spPr>
            <a:xfrm rot="10800000">
              <a:off x="16326725" y="2671685"/>
              <a:ext cx="0" cy="2685600"/>
            </a:xfrm>
            <a:prstGeom prst="straightConnector1">
              <a:avLst/>
            </a:prstGeom>
            <a:noFill/>
            <a:ln cap="flat" cmpd="sng" w="12700">
              <a:solidFill>
                <a:srgbClr val="595959"/>
              </a:solidFill>
              <a:prstDash val="solid"/>
              <a:miter lim="800000"/>
              <a:headEnd len="sm" w="sm" type="none"/>
              <a:tailEnd len="med" w="med" type="triangle"/>
            </a:ln>
          </p:spPr>
        </p:cxnSp>
        <p:cxnSp>
          <p:nvCxnSpPr>
            <p:cNvPr id="2062" name="Google Shape;2062;p55"/>
            <p:cNvCxnSpPr/>
            <p:nvPr/>
          </p:nvCxnSpPr>
          <p:spPr>
            <a:xfrm rot="-2700000">
              <a:off x="14893279" y="4267887"/>
              <a:ext cx="2880000" cy="0"/>
            </a:xfrm>
            <a:prstGeom prst="straightConnector1">
              <a:avLst/>
            </a:prstGeom>
            <a:noFill/>
            <a:ln cap="flat" cmpd="sng" w="12700">
              <a:solidFill>
                <a:srgbClr val="0070C0"/>
              </a:solidFill>
              <a:prstDash val="solid"/>
              <a:miter lim="800000"/>
              <a:headEnd len="sm" w="sm" type="none"/>
              <a:tailEnd len="sm" w="sm" type="none"/>
            </a:ln>
          </p:spPr>
        </p:cxnSp>
        <p:sp>
          <p:nvSpPr>
            <p:cNvPr id="2063" name="Google Shape;2063;p55"/>
            <p:cNvSpPr txBox="1"/>
            <p:nvPr/>
          </p:nvSpPr>
          <p:spPr>
            <a:xfrm>
              <a:off x="15989867" y="4215148"/>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064" name="Google Shape;2064;p55"/>
            <p:cNvSpPr txBox="1"/>
            <p:nvPr/>
          </p:nvSpPr>
          <p:spPr>
            <a:xfrm>
              <a:off x="17904292" y="4233578"/>
              <a:ext cx="347550" cy="3385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65" name="Google Shape;2065;p55"/>
            <p:cNvSpPr txBox="1"/>
            <p:nvPr/>
          </p:nvSpPr>
          <p:spPr>
            <a:xfrm>
              <a:off x="15495066" y="2242743"/>
              <a:ext cx="16213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Linear</a:t>
              </a:r>
              <a:endParaRPr/>
            </a:p>
          </p:txBody>
        </p:sp>
      </p:grpSp>
      <p:sp>
        <p:nvSpPr>
          <p:cNvPr id="2066" name="Google Shape;2066;p55"/>
          <p:cNvSpPr/>
          <p:nvPr/>
        </p:nvSpPr>
        <p:spPr>
          <a:xfrm>
            <a:off x="702940" y="1700808"/>
            <a:ext cx="8632825" cy="3454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67" name="Google Shape;2067;p55"/>
          <p:cNvSpPr/>
          <p:nvPr/>
        </p:nvSpPr>
        <p:spPr>
          <a:xfrm>
            <a:off x="592199" y="2111302"/>
            <a:ext cx="8750810" cy="29238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linear activation’s output is the same as the input. The linear activation function is used in the regression.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grpSp>
        <p:nvGrpSpPr>
          <p:cNvPr id="2073" name="Google Shape;2073;p56"/>
          <p:cNvGrpSpPr/>
          <p:nvPr/>
        </p:nvGrpSpPr>
        <p:grpSpPr>
          <a:xfrm>
            <a:off x="559817" y="1428745"/>
            <a:ext cx="8783192" cy="215444"/>
            <a:chOff x="559817" y="2136914"/>
            <a:chExt cx="8783192" cy="215444"/>
          </a:xfrm>
        </p:grpSpPr>
        <p:sp>
          <p:nvSpPr>
            <p:cNvPr id="2074" name="Google Shape;2074;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75" name="Google Shape;2075;p5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ReLu (Rectifier Linear Unit)</a:t>
              </a:r>
              <a:endParaRPr/>
            </a:p>
          </p:txBody>
        </p:sp>
      </p:grpSp>
      <p:grpSp>
        <p:nvGrpSpPr>
          <p:cNvPr id="2076" name="Google Shape;2076;p56"/>
          <p:cNvGrpSpPr/>
          <p:nvPr/>
        </p:nvGrpSpPr>
        <p:grpSpPr>
          <a:xfrm>
            <a:off x="450000" y="450000"/>
            <a:ext cx="9018000" cy="276999"/>
            <a:chOff x="450000" y="450000"/>
            <a:chExt cx="9018000" cy="276999"/>
          </a:xfrm>
        </p:grpSpPr>
        <p:sp>
          <p:nvSpPr>
            <p:cNvPr id="2077" name="Google Shape;2077;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078" name="Google Shape;2078;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079" name="Google Shape;2079;p56"/>
          <p:cNvSpPr/>
          <p:nvPr/>
        </p:nvSpPr>
        <p:spPr>
          <a:xfrm>
            <a:off x="702940" y="1700808"/>
            <a:ext cx="8632825" cy="64810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80" name="Google Shape;2080;p56"/>
          <p:cNvGrpSpPr/>
          <p:nvPr/>
        </p:nvGrpSpPr>
        <p:grpSpPr>
          <a:xfrm>
            <a:off x="3223220" y="2715300"/>
            <a:ext cx="3459461" cy="3114542"/>
            <a:chOff x="14612361" y="2242743"/>
            <a:chExt cx="3459461" cy="3114542"/>
          </a:xfrm>
        </p:grpSpPr>
        <p:cxnSp>
          <p:nvCxnSpPr>
            <p:cNvPr id="2081" name="Google Shape;2081;p56"/>
            <p:cNvCxnSpPr/>
            <p:nvPr/>
          </p:nvCxnSpPr>
          <p:spPr>
            <a:xfrm>
              <a:off x="14612361"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082" name="Google Shape;2082;p56"/>
            <p:cNvCxnSpPr/>
            <p:nvPr/>
          </p:nvCxnSpPr>
          <p:spPr>
            <a:xfrm rot="10800000">
              <a:off x="16146705" y="2671685"/>
              <a:ext cx="0" cy="2685600"/>
            </a:xfrm>
            <a:prstGeom prst="straightConnector1">
              <a:avLst/>
            </a:prstGeom>
            <a:noFill/>
            <a:ln cap="flat" cmpd="sng" w="12700">
              <a:solidFill>
                <a:srgbClr val="595959"/>
              </a:solidFill>
              <a:prstDash val="solid"/>
              <a:miter lim="800000"/>
              <a:headEnd len="sm" w="sm" type="none"/>
              <a:tailEnd len="med" w="med" type="triangle"/>
            </a:ln>
          </p:spPr>
        </p:cxnSp>
        <p:cxnSp>
          <p:nvCxnSpPr>
            <p:cNvPr id="2083" name="Google Shape;2083;p56"/>
            <p:cNvCxnSpPr/>
            <p:nvPr/>
          </p:nvCxnSpPr>
          <p:spPr>
            <a:xfrm>
              <a:off x="14710843" y="4252229"/>
              <a:ext cx="1440000" cy="0"/>
            </a:xfrm>
            <a:prstGeom prst="straightConnector1">
              <a:avLst/>
            </a:prstGeom>
            <a:noFill/>
            <a:ln cap="flat" cmpd="sng" w="25400">
              <a:solidFill>
                <a:srgbClr val="0070C0">
                  <a:alpha val="40000"/>
                </a:srgbClr>
              </a:solidFill>
              <a:prstDash val="solid"/>
              <a:miter lim="800000"/>
              <a:headEnd len="sm" w="sm" type="none"/>
              <a:tailEnd len="sm" w="sm" type="none"/>
            </a:ln>
          </p:spPr>
        </p:cxnSp>
        <p:cxnSp>
          <p:nvCxnSpPr>
            <p:cNvPr id="2084" name="Google Shape;2084;p56"/>
            <p:cNvCxnSpPr/>
            <p:nvPr/>
          </p:nvCxnSpPr>
          <p:spPr>
            <a:xfrm rot="-2700000">
              <a:off x="15935823" y="3759664"/>
              <a:ext cx="1440000" cy="0"/>
            </a:xfrm>
            <a:prstGeom prst="straightConnector1">
              <a:avLst/>
            </a:prstGeom>
            <a:noFill/>
            <a:ln cap="flat" cmpd="sng" w="12700">
              <a:solidFill>
                <a:srgbClr val="0070C0"/>
              </a:solidFill>
              <a:prstDash val="solid"/>
              <a:miter lim="800000"/>
              <a:headEnd len="sm" w="sm" type="none"/>
              <a:tailEnd len="sm" w="sm" type="none"/>
            </a:ln>
          </p:spPr>
        </p:cxnSp>
        <p:sp>
          <p:nvSpPr>
            <p:cNvPr id="2085" name="Google Shape;2085;p56"/>
            <p:cNvSpPr txBox="1"/>
            <p:nvPr/>
          </p:nvSpPr>
          <p:spPr>
            <a:xfrm>
              <a:off x="15809847" y="4215148"/>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086" name="Google Shape;2086;p56"/>
            <p:cNvSpPr txBox="1"/>
            <p:nvPr/>
          </p:nvSpPr>
          <p:spPr>
            <a:xfrm>
              <a:off x="17724272" y="4233578"/>
              <a:ext cx="347550" cy="338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87" name="Google Shape;2087;p56"/>
            <p:cNvSpPr txBox="1"/>
            <p:nvPr/>
          </p:nvSpPr>
          <p:spPr>
            <a:xfrm>
              <a:off x="15315046" y="2242743"/>
              <a:ext cx="16213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ReLu</a:t>
              </a:r>
              <a:endParaRPr sz="1800">
                <a:solidFill>
                  <a:schemeClr val="dk1"/>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grpSp>
        <p:nvGrpSpPr>
          <p:cNvPr id="2093" name="Google Shape;2093;p57"/>
          <p:cNvGrpSpPr/>
          <p:nvPr/>
        </p:nvGrpSpPr>
        <p:grpSpPr>
          <a:xfrm>
            <a:off x="559817" y="1428745"/>
            <a:ext cx="8783192" cy="215444"/>
            <a:chOff x="559817" y="2136914"/>
            <a:chExt cx="8783192" cy="215444"/>
          </a:xfrm>
        </p:grpSpPr>
        <p:sp>
          <p:nvSpPr>
            <p:cNvPr id="2094" name="Google Shape;2094;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95" name="Google Shape;2095;p5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Leaky ReLu</a:t>
              </a:r>
              <a:endParaRPr/>
            </a:p>
          </p:txBody>
        </p:sp>
      </p:grpSp>
      <p:grpSp>
        <p:nvGrpSpPr>
          <p:cNvPr id="2096" name="Google Shape;2096;p57"/>
          <p:cNvGrpSpPr/>
          <p:nvPr/>
        </p:nvGrpSpPr>
        <p:grpSpPr>
          <a:xfrm>
            <a:off x="450000" y="450000"/>
            <a:ext cx="9018000" cy="276999"/>
            <a:chOff x="450000" y="450000"/>
            <a:chExt cx="9018000" cy="276999"/>
          </a:xfrm>
        </p:grpSpPr>
        <p:sp>
          <p:nvSpPr>
            <p:cNvPr id="2097" name="Google Shape;2097;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098" name="Google Shape;2098;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099" name="Google Shape;2099;p57"/>
          <p:cNvSpPr/>
          <p:nvPr/>
        </p:nvSpPr>
        <p:spPr>
          <a:xfrm>
            <a:off x="702940" y="1700808"/>
            <a:ext cx="8632825" cy="64810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00" name="Google Shape;2100;p57"/>
          <p:cNvGrpSpPr/>
          <p:nvPr/>
        </p:nvGrpSpPr>
        <p:grpSpPr>
          <a:xfrm>
            <a:off x="3439244" y="2667329"/>
            <a:ext cx="3459461" cy="3114542"/>
            <a:chOff x="14252321" y="2242743"/>
            <a:chExt cx="3459461" cy="3114542"/>
          </a:xfrm>
        </p:grpSpPr>
        <p:cxnSp>
          <p:nvCxnSpPr>
            <p:cNvPr id="2101" name="Google Shape;2101;p57"/>
            <p:cNvCxnSpPr/>
            <p:nvPr/>
          </p:nvCxnSpPr>
          <p:spPr>
            <a:xfrm>
              <a:off x="14252321"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102" name="Google Shape;2102;p57"/>
            <p:cNvCxnSpPr/>
            <p:nvPr/>
          </p:nvCxnSpPr>
          <p:spPr>
            <a:xfrm rot="10800000">
              <a:off x="15786665" y="2671685"/>
              <a:ext cx="0" cy="2685600"/>
            </a:xfrm>
            <a:prstGeom prst="straightConnector1">
              <a:avLst/>
            </a:prstGeom>
            <a:noFill/>
            <a:ln cap="flat" cmpd="sng" w="12700">
              <a:solidFill>
                <a:srgbClr val="595959"/>
              </a:solidFill>
              <a:prstDash val="solid"/>
              <a:miter lim="800000"/>
              <a:headEnd len="sm" w="sm" type="none"/>
              <a:tailEnd len="med" w="med" type="triangle"/>
            </a:ln>
          </p:spPr>
        </p:cxnSp>
        <p:cxnSp>
          <p:nvCxnSpPr>
            <p:cNvPr id="2103" name="Google Shape;2103;p57"/>
            <p:cNvCxnSpPr/>
            <p:nvPr/>
          </p:nvCxnSpPr>
          <p:spPr>
            <a:xfrm rot="-2700000">
              <a:off x="15575783" y="3759664"/>
              <a:ext cx="1440000" cy="0"/>
            </a:xfrm>
            <a:prstGeom prst="straightConnector1">
              <a:avLst/>
            </a:prstGeom>
            <a:noFill/>
            <a:ln cap="flat" cmpd="sng" w="12700">
              <a:solidFill>
                <a:srgbClr val="0070C0"/>
              </a:solidFill>
              <a:prstDash val="solid"/>
              <a:miter lim="800000"/>
              <a:headEnd len="sm" w="sm" type="none"/>
              <a:tailEnd len="sm" w="sm" type="none"/>
            </a:ln>
          </p:spPr>
        </p:cxnSp>
        <p:sp>
          <p:nvSpPr>
            <p:cNvPr id="2104" name="Google Shape;2104;p57"/>
            <p:cNvSpPr txBox="1"/>
            <p:nvPr/>
          </p:nvSpPr>
          <p:spPr>
            <a:xfrm>
              <a:off x="15449807" y="4215148"/>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105" name="Google Shape;2105;p57"/>
            <p:cNvSpPr txBox="1"/>
            <p:nvPr/>
          </p:nvSpPr>
          <p:spPr>
            <a:xfrm>
              <a:off x="17364232" y="4233578"/>
              <a:ext cx="347550" cy="338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06" name="Google Shape;2106;p57"/>
            <p:cNvSpPr txBox="1"/>
            <p:nvPr/>
          </p:nvSpPr>
          <p:spPr>
            <a:xfrm>
              <a:off x="14986680" y="2242743"/>
              <a:ext cx="16213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Leawky ReLu</a:t>
              </a:r>
              <a:endParaRPr sz="1800">
                <a:solidFill>
                  <a:schemeClr val="dk1"/>
                </a:solidFill>
                <a:latin typeface="Calibri"/>
                <a:ea typeface="Calibri"/>
                <a:cs typeface="Calibri"/>
                <a:sym typeface="Calibri"/>
              </a:endParaRPr>
            </a:p>
          </p:txBody>
        </p:sp>
        <p:cxnSp>
          <p:nvCxnSpPr>
            <p:cNvPr id="2107" name="Google Shape;2107;p57"/>
            <p:cNvCxnSpPr/>
            <p:nvPr/>
          </p:nvCxnSpPr>
          <p:spPr>
            <a:xfrm rot="-600000">
              <a:off x="14357603" y="4390787"/>
              <a:ext cx="1440000" cy="0"/>
            </a:xfrm>
            <a:prstGeom prst="straightConnector1">
              <a:avLst/>
            </a:prstGeom>
            <a:noFill/>
            <a:ln cap="flat" cmpd="sng" w="12700">
              <a:solidFill>
                <a:srgbClr val="0070C0"/>
              </a:solidFill>
              <a:prstDash val="solid"/>
              <a:miter lim="800000"/>
              <a:headEnd len="sm" w="sm" type="none"/>
              <a:tailEnd len="sm" w="sm" type="non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grpSp>
        <p:nvGrpSpPr>
          <p:cNvPr id="2113" name="Google Shape;2113;p58"/>
          <p:cNvGrpSpPr/>
          <p:nvPr/>
        </p:nvGrpSpPr>
        <p:grpSpPr>
          <a:xfrm>
            <a:off x="559817" y="1428745"/>
            <a:ext cx="8783192" cy="215444"/>
            <a:chOff x="559817" y="2136914"/>
            <a:chExt cx="8783192" cy="215444"/>
          </a:xfrm>
        </p:grpSpPr>
        <p:sp>
          <p:nvSpPr>
            <p:cNvPr id="2114" name="Google Shape;2114;p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15" name="Google Shape;2115;p5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Activation function (summary)</a:t>
              </a:r>
              <a:endParaRPr/>
            </a:p>
          </p:txBody>
        </p:sp>
      </p:grpSp>
      <p:grpSp>
        <p:nvGrpSpPr>
          <p:cNvPr id="2116" name="Google Shape;2116;p58"/>
          <p:cNvGrpSpPr/>
          <p:nvPr/>
        </p:nvGrpSpPr>
        <p:grpSpPr>
          <a:xfrm>
            <a:off x="450000" y="450000"/>
            <a:ext cx="9018000" cy="276999"/>
            <a:chOff x="450000" y="450000"/>
            <a:chExt cx="9018000" cy="276999"/>
          </a:xfrm>
        </p:grpSpPr>
        <p:sp>
          <p:nvSpPr>
            <p:cNvPr id="2117" name="Google Shape;2117;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Activation Function</a:t>
              </a:r>
              <a:endParaRPr sz="1800">
                <a:solidFill>
                  <a:schemeClr val="lt1"/>
                </a:solidFill>
                <a:latin typeface="Arial"/>
                <a:ea typeface="Arial"/>
                <a:cs typeface="Arial"/>
                <a:sym typeface="Arial"/>
              </a:endParaRPr>
            </a:p>
          </p:txBody>
        </p:sp>
        <p:sp>
          <p:nvSpPr>
            <p:cNvPr id="2118" name="Google Shape;2118;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aphicFrame>
        <p:nvGraphicFramePr>
          <p:cNvPr id="2119" name="Google Shape;2119;p58"/>
          <p:cNvGraphicFramePr/>
          <p:nvPr/>
        </p:nvGraphicFramePr>
        <p:xfrm>
          <a:off x="712181" y="2348880"/>
          <a:ext cx="3000000" cy="3000000"/>
        </p:xfrm>
        <a:graphic>
          <a:graphicData uri="http://schemas.openxmlformats.org/drawingml/2006/table">
            <a:tbl>
              <a:tblPr bandRow="1" firstRow="1">
                <a:noFill/>
                <a:tableStyleId>{B0F2CE99-B44A-4AAD-A28B-D6418A38CF92}</a:tableStyleId>
              </a:tblPr>
              <a:tblGrid>
                <a:gridCol w="1976125"/>
                <a:gridCol w="3402575"/>
                <a:gridCol w="3118150"/>
              </a:tblGrid>
              <a:tr h="322550">
                <a:tc>
                  <a:txBody>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Name</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Formula</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TensorFlow</a:t>
                      </a:r>
                      <a:endParaRPr b="1" sz="1400">
                        <a:solidFill>
                          <a:srgbClr val="1429A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504050">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Step</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04050">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Sigmoid</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300" u="none" strike="noStrike">
                          <a:solidFill>
                            <a:srgbClr val="000000"/>
                          </a:solidFill>
                          <a:latin typeface="Cambria Math"/>
                          <a:ea typeface="Cambria Math"/>
                          <a:cs typeface="Cambria Math"/>
                          <a:sym typeface="Cambria Math"/>
                        </a:rPr>
                        <a:t>tf.math.sigmoid(x)</a:t>
                      </a:r>
                      <a:endParaRPr sz="1300">
                        <a:latin typeface="Cambria Math"/>
                        <a:ea typeface="Cambria Math"/>
                        <a:cs typeface="Cambria Math"/>
                        <a:sym typeface="Cambria Math"/>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04050">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Tanh</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300" u="none" strike="noStrike">
                          <a:solidFill>
                            <a:srgbClr val="000000"/>
                          </a:solidFill>
                          <a:latin typeface="Cambria Math"/>
                          <a:ea typeface="Cambria Math"/>
                          <a:cs typeface="Cambria Math"/>
                          <a:sym typeface="Cambria Math"/>
                        </a:rPr>
                        <a:t>tf.math.tanh(x)</a:t>
                      </a:r>
                      <a:endParaRPr sz="1300">
                        <a:latin typeface="Cambria Math"/>
                        <a:ea typeface="Cambria Math"/>
                        <a:cs typeface="Cambria Math"/>
                        <a:sym typeface="Cambria Math"/>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60050">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ReLu</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300" u="none" strike="noStrike">
                          <a:solidFill>
                            <a:srgbClr val="000000"/>
                          </a:solidFill>
                          <a:latin typeface="Cambria Math"/>
                          <a:ea typeface="Cambria Math"/>
                          <a:cs typeface="Cambria Math"/>
                          <a:sym typeface="Cambria Math"/>
                        </a:rPr>
                        <a:t>tf.nn.relu(x)</a:t>
                      </a:r>
                      <a:endParaRPr sz="1300">
                        <a:latin typeface="Cambria Math"/>
                        <a:ea typeface="Cambria Math"/>
                        <a:cs typeface="Cambria Math"/>
                        <a:sym typeface="Cambria Math"/>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48075">
                <a:tc>
                  <a:txBody>
                    <a:bodyPr/>
                    <a:lstStyle/>
                    <a:p>
                      <a:pPr indent="0" lvl="0" marL="0" marR="0" rtl="0" algn="ctr">
                        <a:spcBef>
                          <a:spcPts val="0"/>
                        </a:spcBef>
                        <a:spcAft>
                          <a:spcPts val="0"/>
                        </a:spcAft>
                        <a:buNone/>
                      </a:pPr>
                      <a:r>
                        <a:rPr lang="en-US" sz="1300">
                          <a:latin typeface="Arial"/>
                          <a:ea typeface="Arial"/>
                          <a:cs typeface="Arial"/>
                          <a:sym typeface="Arial"/>
                        </a:rPr>
                        <a:t>Softmax</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Cambria Math"/>
                          <a:ea typeface="Cambria Math"/>
                          <a:cs typeface="Cambria Math"/>
                          <a:sym typeface="Cambria Math"/>
                        </a:rPr>
                        <a:t>tf.nn.softmax(x)</a:t>
                      </a:r>
                      <a:endParaRPr sz="1300">
                        <a:latin typeface="Cambria Math"/>
                        <a:ea typeface="Cambria Math"/>
                        <a:cs typeface="Cambria Math"/>
                        <a:sym typeface="Cambria Math"/>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120" name="Google Shape;2120;p58"/>
          <p:cNvSpPr/>
          <p:nvPr/>
        </p:nvSpPr>
        <p:spPr>
          <a:xfrm>
            <a:off x="616973" y="1710662"/>
            <a:ext cx="7407967" cy="543739"/>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This summarizes some of the most commonly used activation functions.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Softmax is often used at the output layer of neural networks that do classification.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grpSp>
        <p:nvGrpSpPr>
          <p:cNvPr id="2126" name="Google Shape;2126;p59"/>
          <p:cNvGrpSpPr/>
          <p:nvPr/>
        </p:nvGrpSpPr>
        <p:grpSpPr>
          <a:xfrm>
            <a:off x="912071" y="2611856"/>
            <a:ext cx="7967452" cy="3425997"/>
            <a:chOff x="912071" y="2611856"/>
            <a:chExt cx="7967452" cy="3425997"/>
          </a:xfrm>
        </p:grpSpPr>
        <p:sp>
          <p:nvSpPr>
            <p:cNvPr id="2127" name="Google Shape;2127;p59"/>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2128" name="Google Shape;2128;p59"/>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2129" name="Google Shape;2129;p59"/>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59"/>
                <a:buFont typeface="Arial"/>
                <a:buChar char="•"/>
              </a:pPr>
              <a:r>
                <a:rPr lang="en-US" sz="1799">
                  <a:solidFill>
                    <a:srgbClr val="A5A5A5"/>
                  </a:solidFill>
                  <a:latin typeface="Arial"/>
                  <a:ea typeface="Arial"/>
                  <a:cs typeface="Arial"/>
                  <a:sym typeface="Arial"/>
                </a:rPr>
                <a:t>1.7. Problems with Deep Learning and the Solutions</a:t>
              </a:r>
              <a:endParaRPr sz="1800">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pSp>
        <p:nvGrpSpPr>
          <p:cNvPr id="210" name="Google Shape;210;p6"/>
          <p:cNvGrpSpPr/>
          <p:nvPr/>
        </p:nvGrpSpPr>
        <p:grpSpPr>
          <a:xfrm>
            <a:off x="450000" y="450000"/>
            <a:ext cx="9018000" cy="276999"/>
            <a:chOff x="450000" y="450000"/>
            <a:chExt cx="9018000" cy="276999"/>
          </a:xfrm>
        </p:grpSpPr>
        <p:sp>
          <p:nvSpPr>
            <p:cNvPr id="211" name="Google Shape;211;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212" name="Google Shape;212;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213" name="Google Shape;213;p6"/>
          <p:cNvGrpSpPr/>
          <p:nvPr/>
        </p:nvGrpSpPr>
        <p:grpSpPr>
          <a:xfrm>
            <a:off x="635999" y="1844824"/>
            <a:ext cx="8783192" cy="215444"/>
            <a:chOff x="559817" y="2136914"/>
            <a:chExt cx="8783192" cy="215444"/>
          </a:xfrm>
        </p:grpSpPr>
        <p:sp>
          <p:nvSpPr>
            <p:cNvPr id="214" name="Google Shape;214;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 name="Google Shape;215;p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Biological origin</a:t>
              </a:r>
              <a:endParaRPr/>
            </a:p>
          </p:txBody>
        </p:sp>
      </p:grpSp>
      <p:sp>
        <p:nvSpPr>
          <p:cNvPr id="216" name="Google Shape;216;p6"/>
          <p:cNvSpPr/>
          <p:nvPr/>
        </p:nvSpPr>
        <p:spPr>
          <a:xfrm>
            <a:off x="772298" y="2113187"/>
            <a:ext cx="8632825" cy="169967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They receive and store various information by exchanging chemical signals with adjacent neurons through a structure named </a:t>
            </a:r>
            <a:r>
              <a:rPr lang="en-US" sz="1300">
                <a:solidFill>
                  <a:srgbClr val="262626"/>
                </a:solidFill>
                <a:latin typeface="Arial"/>
                <a:ea typeface="Arial"/>
                <a:cs typeface="Arial"/>
                <a:sym typeface="Arial"/>
              </a:rPr>
              <a:t>s</a:t>
            </a:r>
            <a:r>
              <a:rPr lang="en-US" sz="1300">
                <a:solidFill>
                  <a:srgbClr val="262626"/>
                </a:solidFill>
                <a:latin typeface="Arial"/>
                <a:ea typeface="Arial"/>
                <a:cs typeface="Arial"/>
                <a:sym typeface="Arial"/>
              </a:rPr>
              <a:t>ynapse.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number of neurons in the brain of a human being is about 1011 neurons. And the average neuron has around 1,000 synapses. Thus, 100 trillion (1014) synapses are interconnected in the human brain.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the 1940s, several researchers who studied biological neural networks began to investigate how to emulate the mechanisms of the neural network. Perceptron is one of the early artificial neural network models.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From here on, the term ‘neural network’ refers to an ‘artificial’ neural network.</a:t>
            </a:r>
            <a:endParaRPr/>
          </a:p>
        </p:txBody>
      </p:sp>
      <p:sp>
        <p:nvSpPr>
          <p:cNvPr id="217" name="Google Shape;217;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Overview</a:t>
            </a:r>
            <a:endParaRPr/>
          </a:p>
        </p:txBody>
      </p:sp>
      <p:pic>
        <p:nvPicPr>
          <p:cNvPr id="218" name="Google Shape;218;p6"/>
          <p:cNvPicPr preferRelativeResize="0"/>
          <p:nvPr/>
        </p:nvPicPr>
        <p:blipFill rotWithShape="1">
          <a:blip r:embed="rId3">
            <a:alphaModFix/>
          </a:blip>
          <a:srcRect b="10245" l="2944" r="0" t="3710"/>
          <a:stretch/>
        </p:blipFill>
        <p:spPr>
          <a:xfrm>
            <a:off x="2656140" y="3812865"/>
            <a:ext cx="4372946" cy="239599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grpSp>
        <p:nvGrpSpPr>
          <p:cNvPr id="2135" name="Google Shape;2135;p60"/>
          <p:cNvGrpSpPr/>
          <p:nvPr/>
        </p:nvGrpSpPr>
        <p:grpSpPr>
          <a:xfrm>
            <a:off x="559817" y="1428745"/>
            <a:ext cx="8783192" cy="215444"/>
            <a:chOff x="559817" y="2136914"/>
            <a:chExt cx="8783192" cy="215444"/>
          </a:xfrm>
        </p:grpSpPr>
        <p:sp>
          <p:nvSpPr>
            <p:cNvPr id="2136" name="Google Shape;2136;p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37" name="Google Shape;2137;p6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Artificial neural networks: a recommended site</a:t>
              </a:r>
              <a:endParaRPr/>
            </a:p>
          </p:txBody>
        </p:sp>
      </p:grpSp>
      <p:pic>
        <p:nvPicPr>
          <p:cNvPr id="2138" name="Google Shape;2138;p60"/>
          <p:cNvPicPr preferRelativeResize="0"/>
          <p:nvPr/>
        </p:nvPicPr>
        <p:blipFill rotWithShape="1">
          <a:blip r:embed="rId3">
            <a:alphaModFix/>
          </a:blip>
          <a:srcRect b="0" l="0" r="0" t="0"/>
          <a:stretch/>
        </p:blipFill>
        <p:spPr>
          <a:xfrm>
            <a:off x="891142" y="2095412"/>
            <a:ext cx="6940590" cy="3857527"/>
          </a:xfrm>
          <a:prstGeom prst="rect">
            <a:avLst/>
          </a:prstGeom>
          <a:noFill/>
          <a:ln cap="flat" cmpd="sng" w="9525">
            <a:solidFill>
              <a:srgbClr val="D8D8D8"/>
            </a:solidFill>
            <a:prstDash val="solid"/>
            <a:round/>
            <a:headEnd len="sm" w="sm" type="none"/>
            <a:tailEnd len="sm" w="sm" type="none"/>
          </a:ln>
        </p:spPr>
      </p:pic>
      <p:grpSp>
        <p:nvGrpSpPr>
          <p:cNvPr id="2139" name="Google Shape;2139;p60"/>
          <p:cNvGrpSpPr/>
          <p:nvPr/>
        </p:nvGrpSpPr>
        <p:grpSpPr>
          <a:xfrm>
            <a:off x="450000" y="450000"/>
            <a:ext cx="9018000" cy="276999"/>
            <a:chOff x="450000" y="450000"/>
            <a:chExt cx="9018000" cy="276999"/>
          </a:xfrm>
        </p:grpSpPr>
        <p:sp>
          <p:nvSpPr>
            <p:cNvPr id="2140" name="Google Shape;2140;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Deep Learning</a:t>
              </a:r>
              <a:endParaRPr sz="1800">
                <a:solidFill>
                  <a:schemeClr val="lt1"/>
                </a:solidFill>
                <a:latin typeface="Arial"/>
                <a:ea typeface="Arial"/>
                <a:cs typeface="Arial"/>
                <a:sym typeface="Arial"/>
              </a:endParaRPr>
            </a:p>
          </p:txBody>
        </p:sp>
        <p:sp>
          <p:nvSpPr>
            <p:cNvPr id="2141" name="Google Shape;2141;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142" name="Google Shape;2142;p60"/>
          <p:cNvSpPr/>
          <p:nvPr/>
        </p:nvSpPr>
        <p:spPr>
          <a:xfrm>
            <a:off x="901639" y="6024948"/>
            <a:ext cx="2719717"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Website: https://playground.tensorflow.org</a:t>
            </a:r>
            <a:endParaRPr b="1" sz="1000">
              <a:solidFill>
                <a:schemeClr val="lt1"/>
              </a:solidFill>
              <a:latin typeface="Arial"/>
              <a:ea typeface="Arial"/>
              <a:cs typeface="Arial"/>
              <a:sym typeface="Arial"/>
            </a:endParaRPr>
          </a:p>
        </p:txBody>
      </p:sp>
      <p:sp>
        <p:nvSpPr>
          <p:cNvPr id="2143" name="Google Shape;2143;p60"/>
          <p:cNvSpPr/>
          <p:nvPr/>
        </p:nvSpPr>
        <p:spPr>
          <a:xfrm>
            <a:off x="702940" y="170763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Access the website below to check artificial neural networks.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grpSp>
        <p:nvGrpSpPr>
          <p:cNvPr id="2149" name="Google Shape;2149;p61"/>
          <p:cNvGrpSpPr/>
          <p:nvPr/>
        </p:nvGrpSpPr>
        <p:grpSpPr>
          <a:xfrm>
            <a:off x="559817" y="1428745"/>
            <a:ext cx="8783192" cy="215444"/>
            <a:chOff x="559817" y="2136914"/>
            <a:chExt cx="8783192" cy="215444"/>
          </a:xfrm>
        </p:grpSpPr>
        <p:sp>
          <p:nvSpPr>
            <p:cNvPr id="2150" name="Google Shape;2150;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1" name="Google Shape;2151;p6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Artificial neural networks: a recommended site</a:t>
              </a:r>
              <a:endParaRPr/>
            </a:p>
          </p:txBody>
        </p:sp>
      </p:grpSp>
      <p:grpSp>
        <p:nvGrpSpPr>
          <p:cNvPr id="2152" name="Google Shape;2152;p61"/>
          <p:cNvGrpSpPr/>
          <p:nvPr/>
        </p:nvGrpSpPr>
        <p:grpSpPr>
          <a:xfrm>
            <a:off x="450000" y="450000"/>
            <a:ext cx="9018000" cy="276999"/>
            <a:chOff x="450000" y="450000"/>
            <a:chExt cx="9018000" cy="276999"/>
          </a:xfrm>
        </p:grpSpPr>
        <p:sp>
          <p:nvSpPr>
            <p:cNvPr id="2153" name="Google Shape;2153;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Deep Learning</a:t>
              </a:r>
              <a:endParaRPr sz="1800">
                <a:solidFill>
                  <a:schemeClr val="lt1"/>
                </a:solidFill>
                <a:latin typeface="Arial"/>
                <a:ea typeface="Arial"/>
                <a:cs typeface="Arial"/>
                <a:sym typeface="Arial"/>
              </a:endParaRPr>
            </a:p>
          </p:txBody>
        </p:sp>
        <p:sp>
          <p:nvSpPr>
            <p:cNvPr id="2154" name="Google Shape;2154;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155" name="Google Shape;2155;p61"/>
          <p:cNvSpPr/>
          <p:nvPr/>
        </p:nvSpPr>
        <p:spPr>
          <a:xfrm>
            <a:off x="702940" y="1707632"/>
            <a:ext cx="8632825"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GUI of the website (</a:t>
            </a:r>
            <a:r>
              <a:rPr lang="en-US" sz="1300" u="sng">
                <a:solidFill>
                  <a:srgbClr val="262626"/>
                </a:solidFill>
                <a:latin typeface="Arial"/>
                <a:ea typeface="Arial"/>
                <a:cs typeface="Arial"/>
                <a:sym typeface="Arial"/>
                <a:hlinkClick r:id="rId3">
                  <a:extLst>
                    <a:ext uri="{A12FA001-AC4F-418D-AE19-62706E023703}">
                      <ahyp:hlinkClr val="tx"/>
                    </a:ext>
                  </a:extLst>
                </a:hlinkClick>
              </a:rPr>
              <a:t>https://playground.tensorflow.org</a:t>
            </a:r>
            <a:r>
              <a:rPr lang="en-US" sz="1300">
                <a:solidFill>
                  <a:srgbClr val="262626"/>
                </a:solidFill>
                <a:latin typeface="Arial"/>
                <a:ea typeface="Arial"/>
                <a:cs typeface="Arial"/>
                <a:sym typeface="Arial"/>
              </a:rPr>
              <a:t>) is intuitive.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Select data from the left side panel of the website.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Adjust the features, layers, and nodes.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From the top dropdown menus, customize the learning rate, activation function, regularization, etc.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Press the Play button to start training </a:t>
            </a:r>
            <a:r>
              <a:rPr lang="en-US" sz="1200">
                <a:solidFill>
                  <a:srgbClr val="FF0000"/>
                </a:solidFill>
                <a:latin typeface="Times New Roman"/>
                <a:ea typeface="Times New Roman"/>
                <a:cs typeface="Times New Roman"/>
                <a:sym typeface="Times New Roman"/>
              </a:rPr>
              <a:t>⇒</a:t>
            </a:r>
            <a:r>
              <a:rPr lang="en-US" sz="1300">
                <a:solidFill>
                  <a:srgbClr val="262626"/>
                </a:solidFill>
                <a:latin typeface="Arial"/>
                <a:ea typeface="Arial"/>
                <a:cs typeface="Arial"/>
                <a:sym typeface="Arial"/>
              </a:rPr>
              <a:t> </a:t>
            </a:r>
            <a:r>
              <a:rPr lang="en-US" sz="1300">
                <a:solidFill>
                  <a:srgbClr val="00B050"/>
                </a:solidFill>
                <a:latin typeface="Arial"/>
                <a:ea typeface="Arial"/>
                <a:cs typeface="Arial"/>
                <a:sym typeface="Arial"/>
              </a:rPr>
              <a:t>training</a:t>
            </a:r>
            <a:r>
              <a:rPr lang="en-US" sz="1300">
                <a:solidFill>
                  <a:srgbClr val="262626"/>
                </a:solidFill>
                <a:latin typeface="Arial"/>
                <a:ea typeface="Arial"/>
                <a:cs typeface="Arial"/>
                <a:sym typeface="Arial"/>
              </a:rPr>
              <a:t> loss decreases as the training progresses.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thickness of an edge line represents the weight that can also be changed manually.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grpSp>
        <p:nvGrpSpPr>
          <p:cNvPr id="2161" name="Google Shape;2161;p62"/>
          <p:cNvGrpSpPr/>
          <p:nvPr/>
        </p:nvGrpSpPr>
        <p:grpSpPr>
          <a:xfrm>
            <a:off x="559817" y="1428745"/>
            <a:ext cx="8783192" cy="215444"/>
            <a:chOff x="559817" y="2136914"/>
            <a:chExt cx="8783192" cy="215444"/>
          </a:xfrm>
        </p:grpSpPr>
        <p:sp>
          <p:nvSpPr>
            <p:cNvPr id="2162" name="Google Shape;2162;p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3" name="Google Shape;2163;p6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the Deep Neural Network (DNN)</a:t>
              </a:r>
              <a:endParaRPr/>
            </a:p>
          </p:txBody>
        </p:sp>
      </p:grpSp>
      <p:grpSp>
        <p:nvGrpSpPr>
          <p:cNvPr id="2164" name="Google Shape;2164;p62"/>
          <p:cNvGrpSpPr/>
          <p:nvPr/>
        </p:nvGrpSpPr>
        <p:grpSpPr>
          <a:xfrm>
            <a:off x="450000" y="450000"/>
            <a:ext cx="9018000" cy="276999"/>
            <a:chOff x="450000" y="450000"/>
            <a:chExt cx="9018000" cy="276999"/>
          </a:xfrm>
        </p:grpSpPr>
        <p:sp>
          <p:nvSpPr>
            <p:cNvPr id="2165" name="Google Shape;2165;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Deep Learning</a:t>
              </a:r>
              <a:endParaRPr sz="1800">
                <a:solidFill>
                  <a:schemeClr val="lt1"/>
                </a:solidFill>
                <a:latin typeface="Arial"/>
                <a:ea typeface="Arial"/>
                <a:cs typeface="Arial"/>
                <a:sym typeface="Arial"/>
              </a:endParaRPr>
            </a:p>
          </p:txBody>
        </p:sp>
        <p:sp>
          <p:nvSpPr>
            <p:cNvPr id="2166" name="Google Shape;2166;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167" name="Google Shape;2167;p62"/>
          <p:cNvSpPr/>
          <p:nvPr/>
        </p:nvSpPr>
        <p:spPr>
          <a:xfrm>
            <a:off x="702940" y="1707632"/>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There may be several hidden layers.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With more hidden layers, we have a higher degree of abstraction.</a:t>
            </a:r>
            <a:endParaRPr/>
          </a:p>
        </p:txBody>
      </p:sp>
      <p:grpSp>
        <p:nvGrpSpPr>
          <p:cNvPr id="2168" name="Google Shape;2168;p62"/>
          <p:cNvGrpSpPr/>
          <p:nvPr/>
        </p:nvGrpSpPr>
        <p:grpSpPr>
          <a:xfrm>
            <a:off x="1826217" y="2730179"/>
            <a:ext cx="6250388" cy="2643037"/>
            <a:chOff x="1527664" y="3163808"/>
            <a:chExt cx="6847496" cy="2895529"/>
          </a:xfrm>
        </p:grpSpPr>
        <p:sp>
          <p:nvSpPr>
            <p:cNvPr id="2169" name="Google Shape;2169;p62"/>
            <p:cNvSpPr/>
            <p:nvPr/>
          </p:nvSpPr>
          <p:spPr>
            <a:xfrm>
              <a:off x="3346400" y="3495673"/>
              <a:ext cx="3248631" cy="2563664"/>
            </a:xfrm>
            <a:prstGeom prst="rect">
              <a:avLst/>
            </a:prstGeom>
            <a:solidFill>
              <a:srgbClr val="A5A5A5">
                <a:alpha val="4705"/>
              </a:srgbClr>
            </a:solidFill>
            <a:ln cap="flat" cmpd="sng" w="9525">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62"/>
            <p:cNvSpPr/>
            <p:nvPr/>
          </p:nvSpPr>
          <p:spPr>
            <a:xfrm>
              <a:off x="4724278" y="4584213"/>
              <a:ext cx="386584" cy="386584"/>
            </a:xfrm>
            <a:prstGeom prst="ellipse">
              <a:avLst/>
            </a:prstGeom>
            <a:solidFill>
              <a:schemeClr val="dk1">
                <a:alpha val="4705"/>
              </a:schemeClr>
            </a:solidFill>
            <a:ln cap="flat" cmpd="sng" w="12700">
              <a:solidFill>
                <a:schemeClr val="dk1">
                  <a:alpha val="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1" name="Google Shape;2171;p62"/>
            <p:cNvSpPr/>
            <p:nvPr/>
          </p:nvSpPr>
          <p:spPr>
            <a:xfrm>
              <a:off x="4724278" y="5167179"/>
              <a:ext cx="386584" cy="386584"/>
            </a:xfrm>
            <a:prstGeom prst="ellipse">
              <a:avLst/>
            </a:prstGeom>
            <a:solidFill>
              <a:schemeClr val="dk1">
                <a:alpha val="4705"/>
              </a:schemeClr>
            </a:solidFill>
            <a:ln cap="flat" cmpd="sng" w="12700">
              <a:solidFill>
                <a:schemeClr val="dk1">
                  <a:alpha val="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2" name="Google Shape;2172;p62"/>
            <p:cNvSpPr/>
            <p:nvPr/>
          </p:nvSpPr>
          <p:spPr>
            <a:xfrm>
              <a:off x="4724278" y="4001248"/>
              <a:ext cx="386584" cy="386584"/>
            </a:xfrm>
            <a:prstGeom prst="ellipse">
              <a:avLst/>
            </a:prstGeom>
            <a:solidFill>
              <a:schemeClr val="dk1">
                <a:alpha val="4705"/>
              </a:schemeClr>
            </a:solidFill>
            <a:ln cap="flat" cmpd="sng" w="12700">
              <a:solidFill>
                <a:schemeClr val="dk1">
                  <a:alpha val="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3" name="Google Shape;2173;p62"/>
            <p:cNvSpPr/>
            <p:nvPr/>
          </p:nvSpPr>
          <p:spPr>
            <a:xfrm>
              <a:off x="2205263" y="3495673"/>
              <a:ext cx="992267" cy="2563664"/>
            </a:xfrm>
            <a:prstGeom prst="rect">
              <a:avLst/>
            </a:prstGeom>
            <a:solidFill>
              <a:srgbClr val="0070C0">
                <a:alpha val="4705"/>
              </a:srgbClr>
            </a:solidFill>
            <a:ln cap="flat" cmpd="sng" w="9525">
              <a:solidFill>
                <a:srgbClr val="0070C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4" name="Google Shape;2174;p62"/>
            <p:cNvSpPr/>
            <p:nvPr/>
          </p:nvSpPr>
          <p:spPr>
            <a:xfrm>
              <a:off x="6737386" y="3495673"/>
              <a:ext cx="992268" cy="2563664"/>
            </a:xfrm>
            <a:prstGeom prst="rect">
              <a:avLst/>
            </a:prstGeom>
            <a:solidFill>
              <a:srgbClr val="FF0000">
                <a:alpha val="4705"/>
              </a:srgbClr>
            </a:solidFill>
            <a:ln cap="flat" cmpd="sng" w="952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75" name="Google Shape;2175;p62"/>
            <p:cNvGrpSpPr/>
            <p:nvPr/>
          </p:nvGrpSpPr>
          <p:grpSpPr>
            <a:xfrm>
              <a:off x="2502564" y="3708063"/>
              <a:ext cx="386584" cy="2139260"/>
              <a:chOff x="3907938" y="2178661"/>
              <a:chExt cx="360000" cy="1992152"/>
            </a:xfrm>
          </p:grpSpPr>
          <p:sp>
            <p:nvSpPr>
              <p:cNvPr id="2176" name="Google Shape;2176;p62"/>
              <p:cNvSpPr/>
              <p:nvPr/>
            </p:nvSpPr>
            <p:spPr>
              <a:xfrm>
                <a:off x="3907938" y="2178661"/>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62"/>
              <p:cNvSpPr/>
              <p:nvPr/>
            </p:nvSpPr>
            <p:spPr>
              <a:xfrm>
                <a:off x="3907938" y="2725059"/>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62"/>
              <p:cNvSpPr/>
              <p:nvPr/>
            </p:nvSpPr>
            <p:spPr>
              <a:xfrm>
                <a:off x="3907938" y="3267936"/>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62"/>
              <p:cNvSpPr/>
              <p:nvPr/>
            </p:nvSpPr>
            <p:spPr>
              <a:xfrm>
                <a:off x="3907938" y="3810813"/>
                <a:ext cx="360000" cy="360000"/>
              </a:xfrm>
              <a:prstGeom prst="ellipse">
                <a:avLst/>
              </a:prstGeom>
              <a:solidFill>
                <a:schemeClr val="accen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0" name="Google Shape;2180;p62"/>
            <p:cNvGrpSpPr/>
            <p:nvPr/>
          </p:nvGrpSpPr>
          <p:grpSpPr>
            <a:xfrm>
              <a:off x="3505913" y="4007590"/>
              <a:ext cx="386584" cy="1552514"/>
              <a:chOff x="3907938" y="4353690"/>
              <a:chExt cx="360000" cy="1445754"/>
            </a:xfrm>
          </p:grpSpPr>
          <p:sp>
            <p:nvSpPr>
              <p:cNvPr id="2181" name="Google Shape;2181;p62"/>
              <p:cNvSpPr/>
              <p:nvPr/>
            </p:nvSpPr>
            <p:spPr>
              <a:xfrm>
                <a:off x="3907938" y="4896567"/>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2" name="Google Shape;2182;p62"/>
              <p:cNvSpPr/>
              <p:nvPr/>
            </p:nvSpPr>
            <p:spPr>
              <a:xfrm>
                <a:off x="3907938" y="5439444"/>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3" name="Google Shape;2183;p62"/>
              <p:cNvSpPr/>
              <p:nvPr/>
            </p:nvSpPr>
            <p:spPr>
              <a:xfrm>
                <a:off x="3907938" y="4353690"/>
                <a:ext cx="360000" cy="360000"/>
              </a:xfrm>
              <a:prstGeom prst="ellipse">
                <a:avLst/>
              </a:prstGeom>
              <a:solidFill>
                <a:schemeClr val="accent2">
                  <a:alpha val="29803"/>
                </a:scheme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4" name="Google Shape;2184;p62"/>
            <p:cNvGrpSpPr/>
            <p:nvPr/>
          </p:nvGrpSpPr>
          <p:grpSpPr>
            <a:xfrm>
              <a:off x="6025208" y="3714219"/>
              <a:ext cx="386584" cy="2139260"/>
              <a:chOff x="3907938" y="2178661"/>
              <a:chExt cx="360000" cy="1992152"/>
            </a:xfrm>
          </p:grpSpPr>
          <p:sp>
            <p:nvSpPr>
              <p:cNvPr id="2185" name="Google Shape;2185;p62"/>
              <p:cNvSpPr/>
              <p:nvPr/>
            </p:nvSpPr>
            <p:spPr>
              <a:xfrm>
                <a:off x="3907938" y="2178661"/>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62"/>
              <p:cNvSpPr/>
              <p:nvPr/>
            </p:nvSpPr>
            <p:spPr>
              <a:xfrm>
                <a:off x="3907938" y="2725059"/>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62"/>
              <p:cNvSpPr/>
              <p:nvPr/>
            </p:nvSpPr>
            <p:spPr>
              <a:xfrm>
                <a:off x="3907938" y="3267936"/>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62"/>
              <p:cNvSpPr/>
              <p:nvPr/>
            </p:nvSpPr>
            <p:spPr>
              <a:xfrm>
                <a:off x="3907938" y="3810813"/>
                <a:ext cx="360000" cy="360000"/>
              </a:xfrm>
              <a:prstGeom prst="ellipse">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9" name="Google Shape;2189;p62"/>
            <p:cNvGrpSpPr/>
            <p:nvPr/>
          </p:nvGrpSpPr>
          <p:grpSpPr>
            <a:xfrm>
              <a:off x="7028558" y="4294810"/>
              <a:ext cx="386584" cy="969549"/>
              <a:chOff x="6488396" y="2883195"/>
              <a:chExt cx="360000" cy="902877"/>
            </a:xfrm>
          </p:grpSpPr>
          <p:sp>
            <p:nvSpPr>
              <p:cNvPr id="2190" name="Google Shape;2190;p62"/>
              <p:cNvSpPr/>
              <p:nvPr/>
            </p:nvSpPr>
            <p:spPr>
              <a:xfrm>
                <a:off x="6488396" y="2883195"/>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1" name="Google Shape;2191;p62"/>
              <p:cNvSpPr/>
              <p:nvPr/>
            </p:nvSpPr>
            <p:spPr>
              <a:xfrm>
                <a:off x="6488396" y="3426072"/>
                <a:ext cx="360000" cy="360000"/>
              </a:xfrm>
              <a:prstGeom prst="ellipse">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2" name="Google Shape;2192;p62"/>
            <p:cNvCxnSpPr>
              <a:stCxn id="2176" idx="6"/>
              <a:endCxn id="2183" idx="2"/>
            </p:cNvCxnSpPr>
            <p:nvPr/>
          </p:nvCxnSpPr>
          <p:spPr>
            <a:xfrm>
              <a:off x="2889148" y="3901355"/>
              <a:ext cx="616800" cy="2994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3" name="Google Shape;2193;p62"/>
            <p:cNvCxnSpPr>
              <a:stCxn id="2176" idx="6"/>
              <a:endCxn id="2181" idx="2"/>
            </p:cNvCxnSpPr>
            <p:nvPr/>
          </p:nvCxnSpPr>
          <p:spPr>
            <a:xfrm>
              <a:off x="2889148" y="3901355"/>
              <a:ext cx="616800" cy="8826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4" name="Google Shape;2194;p62"/>
            <p:cNvCxnSpPr>
              <a:stCxn id="2176" idx="6"/>
              <a:endCxn id="2182" idx="2"/>
            </p:cNvCxnSpPr>
            <p:nvPr/>
          </p:nvCxnSpPr>
          <p:spPr>
            <a:xfrm>
              <a:off x="2889148" y="3901355"/>
              <a:ext cx="616800" cy="1465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5" name="Google Shape;2195;p62"/>
            <p:cNvCxnSpPr>
              <a:stCxn id="2177" idx="6"/>
              <a:endCxn id="2183" idx="2"/>
            </p:cNvCxnSpPr>
            <p:nvPr/>
          </p:nvCxnSpPr>
          <p:spPr>
            <a:xfrm flipH="1" rot="10800000">
              <a:off x="2889148" y="4201001"/>
              <a:ext cx="616800" cy="287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6" name="Google Shape;2196;p62"/>
            <p:cNvCxnSpPr>
              <a:stCxn id="2177" idx="6"/>
              <a:endCxn id="2181" idx="2"/>
            </p:cNvCxnSpPr>
            <p:nvPr/>
          </p:nvCxnSpPr>
          <p:spPr>
            <a:xfrm>
              <a:off x="2889148" y="4488101"/>
              <a:ext cx="616800" cy="295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7" name="Google Shape;2197;p62"/>
            <p:cNvCxnSpPr>
              <a:stCxn id="2177" idx="6"/>
              <a:endCxn id="2182" idx="2"/>
            </p:cNvCxnSpPr>
            <p:nvPr/>
          </p:nvCxnSpPr>
          <p:spPr>
            <a:xfrm>
              <a:off x="2889148" y="4488101"/>
              <a:ext cx="616800" cy="878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8" name="Google Shape;2198;p62"/>
            <p:cNvCxnSpPr>
              <a:stCxn id="2178" idx="6"/>
              <a:endCxn id="2183" idx="2"/>
            </p:cNvCxnSpPr>
            <p:nvPr/>
          </p:nvCxnSpPr>
          <p:spPr>
            <a:xfrm flipH="1" rot="10800000">
              <a:off x="2889148" y="4200766"/>
              <a:ext cx="616800" cy="87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199" name="Google Shape;2199;p62"/>
            <p:cNvCxnSpPr>
              <a:stCxn id="2178" idx="6"/>
              <a:endCxn id="2181" idx="2"/>
            </p:cNvCxnSpPr>
            <p:nvPr/>
          </p:nvCxnSpPr>
          <p:spPr>
            <a:xfrm flipH="1" rot="10800000">
              <a:off x="2889148" y="4783966"/>
              <a:ext cx="616800" cy="287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0" name="Google Shape;2200;p62"/>
            <p:cNvCxnSpPr>
              <a:stCxn id="2178" idx="6"/>
              <a:endCxn id="2182" idx="2"/>
            </p:cNvCxnSpPr>
            <p:nvPr/>
          </p:nvCxnSpPr>
          <p:spPr>
            <a:xfrm>
              <a:off x="2889148" y="5071066"/>
              <a:ext cx="616800" cy="2958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1" name="Google Shape;2201;p62"/>
            <p:cNvCxnSpPr>
              <a:stCxn id="2179" idx="6"/>
              <a:endCxn id="2183" idx="2"/>
            </p:cNvCxnSpPr>
            <p:nvPr/>
          </p:nvCxnSpPr>
          <p:spPr>
            <a:xfrm flipH="1" rot="10800000">
              <a:off x="2889148" y="4200831"/>
              <a:ext cx="616800" cy="1453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2" name="Google Shape;2202;p62"/>
            <p:cNvCxnSpPr>
              <a:stCxn id="2179" idx="6"/>
              <a:endCxn id="2181" idx="2"/>
            </p:cNvCxnSpPr>
            <p:nvPr/>
          </p:nvCxnSpPr>
          <p:spPr>
            <a:xfrm flipH="1" rot="10800000">
              <a:off x="2889148" y="4783731"/>
              <a:ext cx="616800" cy="870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3" name="Google Shape;2203;p62"/>
            <p:cNvCxnSpPr>
              <a:stCxn id="2179" idx="6"/>
              <a:endCxn id="2182" idx="2"/>
            </p:cNvCxnSpPr>
            <p:nvPr/>
          </p:nvCxnSpPr>
          <p:spPr>
            <a:xfrm flipH="1" rot="10800000">
              <a:off x="2889148" y="5366931"/>
              <a:ext cx="616800" cy="287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4" name="Google Shape;2204;p62"/>
            <p:cNvCxnSpPr>
              <a:stCxn id="2185" idx="6"/>
              <a:endCxn id="2190" idx="2"/>
            </p:cNvCxnSpPr>
            <p:nvPr/>
          </p:nvCxnSpPr>
          <p:spPr>
            <a:xfrm>
              <a:off x="6411792" y="3907511"/>
              <a:ext cx="616800" cy="5805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5" name="Google Shape;2205;p62"/>
            <p:cNvCxnSpPr>
              <a:stCxn id="2185" idx="6"/>
              <a:endCxn id="2191" idx="2"/>
            </p:cNvCxnSpPr>
            <p:nvPr/>
          </p:nvCxnSpPr>
          <p:spPr>
            <a:xfrm>
              <a:off x="6411792" y="3907511"/>
              <a:ext cx="616800" cy="11637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6" name="Google Shape;2206;p62"/>
            <p:cNvCxnSpPr>
              <a:stCxn id="2186" idx="6"/>
              <a:endCxn id="2190" idx="2"/>
            </p:cNvCxnSpPr>
            <p:nvPr/>
          </p:nvCxnSpPr>
          <p:spPr>
            <a:xfrm flipH="1" rot="10800000">
              <a:off x="6411792" y="4487957"/>
              <a:ext cx="616800" cy="6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7" name="Google Shape;2207;p62"/>
            <p:cNvCxnSpPr>
              <a:stCxn id="2186" idx="6"/>
              <a:endCxn id="2191" idx="2"/>
            </p:cNvCxnSpPr>
            <p:nvPr/>
          </p:nvCxnSpPr>
          <p:spPr>
            <a:xfrm>
              <a:off x="6411792" y="4494257"/>
              <a:ext cx="616800" cy="5769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8" name="Google Shape;2208;p62"/>
            <p:cNvCxnSpPr>
              <a:stCxn id="2187" idx="6"/>
              <a:endCxn id="2190" idx="2"/>
            </p:cNvCxnSpPr>
            <p:nvPr/>
          </p:nvCxnSpPr>
          <p:spPr>
            <a:xfrm flipH="1" rot="10800000">
              <a:off x="6411792" y="4488022"/>
              <a:ext cx="616800" cy="5892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09" name="Google Shape;2209;p62"/>
            <p:cNvCxnSpPr>
              <a:stCxn id="2187" idx="6"/>
              <a:endCxn id="2191" idx="2"/>
            </p:cNvCxnSpPr>
            <p:nvPr/>
          </p:nvCxnSpPr>
          <p:spPr>
            <a:xfrm flipH="1" rot="10800000">
              <a:off x="6411792" y="5070922"/>
              <a:ext cx="616800" cy="63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10" name="Google Shape;2210;p62"/>
            <p:cNvCxnSpPr>
              <a:stCxn id="2188" idx="6"/>
              <a:endCxn id="2190" idx="2"/>
            </p:cNvCxnSpPr>
            <p:nvPr/>
          </p:nvCxnSpPr>
          <p:spPr>
            <a:xfrm flipH="1" rot="10800000">
              <a:off x="6411792" y="4488087"/>
              <a:ext cx="616800" cy="1172100"/>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11" name="Google Shape;2211;p62"/>
            <p:cNvCxnSpPr>
              <a:stCxn id="2188" idx="6"/>
              <a:endCxn id="2191" idx="2"/>
            </p:cNvCxnSpPr>
            <p:nvPr/>
          </p:nvCxnSpPr>
          <p:spPr>
            <a:xfrm flipH="1" rot="10800000">
              <a:off x="6411792" y="5070987"/>
              <a:ext cx="616800" cy="589200"/>
            </a:xfrm>
            <a:prstGeom prst="straightConnector1">
              <a:avLst/>
            </a:prstGeom>
            <a:noFill/>
            <a:ln cap="flat" cmpd="sng" w="9525">
              <a:solidFill>
                <a:schemeClr val="dk1">
                  <a:alpha val="49803"/>
                </a:schemeClr>
              </a:solidFill>
              <a:prstDash val="solid"/>
              <a:miter lim="800000"/>
              <a:headEnd len="sm" w="sm" type="none"/>
              <a:tailEnd len="med" w="med" type="triangle"/>
            </a:ln>
          </p:spPr>
        </p:cxnSp>
        <p:sp>
          <p:nvSpPr>
            <p:cNvPr id="2212" name="Google Shape;2212;p62"/>
            <p:cNvSpPr txBox="1"/>
            <p:nvPr/>
          </p:nvSpPr>
          <p:spPr>
            <a:xfrm>
              <a:off x="2113858" y="3163808"/>
              <a:ext cx="1163995" cy="3305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Layer</a:t>
              </a:r>
              <a:endParaRPr sz="1800">
                <a:solidFill>
                  <a:schemeClr val="dk1"/>
                </a:solidFill>
                <a:latin typeface="Calibri"/>
                <a:ea typeface="Calibri"/>
                <a:cs typeface="Calibri"/>
                <a:sym typeface="Calibri"/>
              </a:endParaRPr>
            </a:p>
          </p:txBody>
        </p:sp>
        <p:sp>
          <p:nvSpPr>
            <p:cNvPr id="2213" name="Google Shape;2213;p62"/>
            <p:cNvSpPr txBox="1"/>
            <p:nvPr/>
          </p:nvSpPr>
          <p:spPr>
            <a:xfrm>
              <a:off x="4254982" y="3163808"/>
              <a:ext cx="1431466" cy="3305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Hidden Layers</a:t>
              </a:r>
              <a:endParaRPr sz="1800">
                <a:solidFill>
                  <a:schemeClr val="dk1"/>
                </a:solidFill>
                <a:latin typeface="Calibri"/>
                <a:ea typeface="Calibri"/>
                <a:cs typeface="Calibri"/>
                <a:sym typeface="Calibri"/>
              </a:endParaRPr>
            </a:p>
          </p:txBody>
        </p:sp>
        <p:sp>
          <p:nvSpPr>
            <p:cNvPr id="2214" name="Google Shape;2214;p62"/>
            <p:cNvSpPr txBox="1"/>
            <p:nvPr/>
          </p:nvSpPr>
          <p:spPr>
            <a:xfrm>
              <a:off x="6584857" y="3163808"/>
              <a:ext cx="1318919" cy="3305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Layer</a:t>
              </a:r>
              <a:endParaRPr sz="1800">
                <a:solidFill>
                  <a:schemeClr val="dk1"/>
                </a:solidFill>
                <a:latin typeface="Calibri"/>
                <a:ea typeface="Calibri"/>
                <a:cs typeface="Calibri"/>
                <a:sym typeface="Calibri"/>
              </a:endParaRPr>
            </a:p>
          </p:txBody>
        </p:sp>
        <p:sp>
          <p:nvSpPr>
            <p:cNvPr id="2215" name="Google Shape;2215;p62"/>
            <p:cNvSpPr txBox="1"/>
            <p:nvPr/>
          </p:nvSpPr>
          <p:spPr>
            <a:xfrm>
              <a:off x="1527664" y="4531984"/>
              <a:ext cx="446499" cy="495756"/>
            </a:xfrm>
            <a:prstGeom prst="rect">
              <a:avLst/>
            </a:prstGeom>
            <a:blipFill rotWithShape="1">
              <a:blip r:embed="rId3">
                <a:alphaModFix/>
              </a:blip>
              <a:stretch>
                <a:fillRect b="0" l="-151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6" name="Google Shape;2216;p62"/>
            <p:cNvSpPr txBox="1"/>
            <p:nvPr/>
          </p:nvSpPr>
          <p:spPr>
            <a:xfrm>
              <a:off x="7928661" y="4540604"/>
              <a:ext cx="446499" cy="49575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17" name="Google Shape;2217;p62"/>
            <p:cNvCxnSpPr/>
            <p:nvPr/>
          </p:nvCxnSpPr>
          <p:spPr>
            <a:xfrm>
              <a:off x="7410975" y="4488102"/>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18" name="Google Shape;2218;p62"/>
            <p:cNvCxnSpPr/>
            <p:nvPr/>
          </p:nvCxnSpPr>
          <p:spPr>
            <a:xfrm>
              <a:off x="7408812" y="5077224"/>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19" name="Google Shape;2219;p62"/>
            <p:cNvCxnSpPr/>
            <p:nvPr/>
          </p:nvCxnSpPr>
          <p:spPr>
            <a:xfrm>
              <a:off x="1932254" y="3906324"/>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20" name="Google Shape;2220;p62"/>
            <p:cNvCxnSpPr/>
            <p:nvPr/>
          </p:nvCxnSpPr>
          <p:spPr>
            <a:xfrm>
              <a:off x="1935819" y="4495172"/>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21" name="Google Shape;2221;p62"/>
            <p:cNvCxnSpPr/>
            <p:nvPr/>
          </p:nvCxnSpPr>
          <p:spPr>
            <a:xfrm>
              <a:off x="1930051" y="5067560"/>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cxnSp>
          <p:nvCxnSpPr>
            <p:cNvPr id="2222" name="Google Shape;2222;p62"/>
            <p:cNvCxnSpPr/>
            <p:nvPr/>
          </p:nvCxnSpPr>
          <p:spPr>
            <a:xfrm>
              <a:off x="1938667" y="5652845"/>
              <a:ext cx="579876" cy="1188"/>
            </a:xfrm>
            <a:prstGeom prst="straightConnector1">
              <a:avLst/>
            </a:prstGeom>
            <a:noFill/>
            <a:ln cap="flat" cmpd="sng" w="9525">
              <a:solidFill>
                <a:schemeClr val="dk1">
                  <a:alpha val="49803"/>
                </a:schemeClr>
              </a:solidFill>
              <a:prstDash val="solid"/>
              <a:miter lim="800000"/>
              <a:headEnd len="sm" w="sm" type="none"/>
              <a:tailEnd len="med" w="med" type="triangle"/>
            </a:ln>
          </p:spPr>
        </p:cxnSp>
        <p:grpSp>
          <p:nvGrpSpPr>
            <p:cNvPr id="2223" name="Google Shape;2223;p62"/>
            <p:cNvGrpSpPr/>
            <p:nvPr/>
          </p:nvGrpSpPr>
          <p:grpSpPr>
            <a:xfrm>
              <a:off x="4231972" y="4001245"/>
              <a:ext cx="386584" cy="1552514"/>
              <a:chOff x="3907938" y="4353690"/>
              <a:chExt cx="360000" cy="1445754"/>
            </a:xfrm>
          </p:grpSpPr>
          <p:sp>
            <p:nvSpPr>
              <p:cNvPr id="2224" name="Google Shape;2224;p62"/>
              <p:cNvSpPr/>
              <p:nvPr/>
            </p:nvSpPr>
            <p:spPr>
              <a:xfrm>
                <a:off x="3907938" y="4896567"/>
                <a:ext cx="360000" cy="360000"/>
              </a:xfrm>
              <a:prstGeom prst="ellipse">
                <a:avLst/>
              </a:prstGeom>
              <a:solidFill>
                <a:schemeClr val="accent2">
                  <a:alpha val="14901"/>
                </a:schemeClr>
              </a:solidFill>
              <a:ln cap="flat" cmpd="sng" w="12700">
                <a:solidFill>
                  <a:srgbClr val="833C0B">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5" name="Google Shape;2225;p62"/>
              <p:cNvSpPr/>
              <p:nvPr/>
            </p:nvSpPr>
            <p:spPr>
              <a:xfrm>
                <a:off x="3907938" y="5439444"/>
                <a:ext cx="360000" cy="360000"/>
              </a:xfrm>
              <a:prstGeom prst="ellipse">
                <a:avLst/>
              </a:prstGeom>
              <a:solidFill>
                <a:schemeClr val="accent2">
                  <a:alpha val="14901"/>
                </a:schemeClr>
              </a:solidFill>
              <a:ln cap="flat" cmpd="sng" w="12700">
                <a:solidFill>
                  <a:srgbClr val="833C0B">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6" name="Google Shape;2226;p62"/>
              <p:cNvSpPr/>
              <p:nvPr/>
            </p:nvSpPr>
            <p:spPr>
              <a:xfrm>
                <a:off x="3907938" y="4353690"/>
                <a:ext cx="360000" cy="360000"/>
              </a:xfrm>
              <a:prstGeom prst="ellipse">
                <a:avLst/>
              </a:prstGeom>
              <a:solidFill>
                <a:schemeClr val="accent2">
                  <a:alpha val="14901"/>
                </a:schemeClr>
              </a:solidFill>
              <a:ln cap="flat" cmpd="sng" w="12700">
                <a:solidFill>
                  <a:srgbClr val="833C0B">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27" name="Google Shape;2227;p62"/>
            <p:cNvGrpSpPr/>
            <p:nvPr/>
          </p:nvGrpSpPr>
          <p:grpSpPr>
            <a:xfrm>
              <a:off x="5232082" y="3726822"/>
              <a:ext cx="386584" cy="2139260"/>
              <a:chOff x="3907938" y="2178661"/>
              <a:chExt cx="360000" cy="1992152"/>
            </a:xfrm>
          </p:grpSpPr>
          <p:sp>
            <p:nvSpPr>
              <p:cNvPr id="2228" name="Google Shape;2228;p62"/>
              <p:cNvSpPr/>
              <p:nvPr/>
            </p:nvSpPr>
            <p:spPr>
              <a:xfrm>
                <a:off x="3907938" y="2178661"/>
                <a:ext cx="360000" cy="360000"/>
              </a:xfrm>
              <a:prstGeom prst="ellipse">
                <a:avLst/>
              </a:prstGeom>
              <a:solidFill>
                <a:srgbClr val="00B050">
                  <a:alpha val="14901"/>
                </a:srgbClr>
              </a:solidFill>
              <a:ln cap="flat" cmpd="sng" w="12700">
                <a:solidFill>
                  <a:srgbClr val="00B050">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62"/>
              <p:cNvSpPr/>
              <p:nvPr/>
            </p:nvSpPr>
            <p:spPr>
              <a:xfrm>
                <a:off x="3907938" y="2725059"/>
                <a:ext cx="360000" cy="360000"/>
              </a:xfrm>
              <a:prstGeom prst="ellipse">
                <a:avLst/>
              </a:prstGeom>
              <a:solidFill>
                <a:srgbClr val="00B050">
                  <a:alpha val="14901"/>
                </a:srgbClr>
              </a:solidFill>
              <a:ln cap="flat" cmpd="sng" w="12700">
                <a:solidFill>
                  <a:srgbClr val="00B050">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0" name="Google Shape;2230;p62"/>
              <p:cNvSpPr/>
              <p:nvPr/>
            </p:nvSpPr>
            <p:spPr>
              <a:xfrm>
                <a:off x="3907938" y="3267936"/>
                <a:ext cx="360000" cy="360000"/>
              </a:xfrm>
              <a:prstGeom prst="ellipse">
                <a:avLst/>
              </a:prstGeom>
              <a:solidFill>
                <a:srgbClr val="00B050">
                  <a:alpha val="14901"/>
                </a:srgbClr>
              </a:solidFill>
              <a:ln cap="flat" cmpd="sng" w="12700">
                <a:solidFill>
                  <a:srgbClr val="00B050">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1" name="Google Shape;2231;p62"/>
              <p:cNvSpPr/>
              <p:nvPr/>
            </p:nvSpPr>
            <p:spPr>
              <a:xfrm>
                <a:off x="3907938" y="3810813"/>
                <a:ext cx="360000" cy="360000"/>
              </a:xfrm>
              <a:prstGeom prst="ellipse">
                <a:avLst/>
              </a:prstGeom>
              <a:solidFill>
                <a:srgbClr val="00B050">
                  <a:alpha val="14901"/>
                </a:srgbClr>
              </a:solidFill>
              <a:ln cap="flat" cmpd="sng" w="12700">
                <a:solidFill>
                  <a:srgbClr val="00B050">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2" name="Google Shape;2232;p62"/>
            <p:cNvSpPr txBox="1"/>
            <p:nvPr/>
          </p:nvSpPr>
          <p:spPr>
            <a:xfrm>
              <a:off x="4703048" y="4580798"/>
              <a:ext cx="434734"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33" name="Google Shape;2233;p62"/>
            <p:cNvCxnSpPr>
              <a:stCxn id="2183" idx="6"/>
              <a:endCxn id="2226" idx="2"/>
            </p:cNvCxnSpPr>
            <p:nvPr/>
          </p:nvCxnSpPr>
          <p:spPr>
            <a:xfrm flipH="1" rot="10800000">
              <a:off x="3892497" y="4194582"/>
              <a:ext cx="339600" cy="6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4" name="Google Shape;2234;p62"/>
            <p:cNvCxnSpPr>
              <a:endCxn id="2224" idx="2"/>
            </p:cNvCxnSpPr>
            <p:nvPr/>
          </p:nvCxnSpPr>
          <p:spPr>
            <a:xfrm>
              <a:off x="3913972" y="4217102"/>
              <a:ext cx="318000" cy="5604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5" name="Google Shape;2235;p62"/>
            <p:cNvCxnSpPr>
              <a:stCxn id="2183" idx="6"/>
              <a:endCxn id="2225" idx="2"/>
            </p:cNvCxnSpPr>
            <p:nvPr/>
          </p:nvCxnSpPr>
          <p:spPr>
            <a:xfrm>
              <a:off x="3892497" y="4200882"/>
              <a:ext cx="339600" cy="11595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6" name="Google Shape;2236;p62"/>
            <p:cNvCxnSpPr>
              <a:stCxn id="2181" idx="6"/>
              <a:endCxn id="2226" idx="2"/>
            </p:cNvCxnSpPr>
            <p:nvPr/>
          </p:nvCxnSpPr>
          <p:spPr>
            <a:xfrm flipH="1" rot="10800000">
              <a:off x="3892497" y="4194647"/>
              <a:ext cx="339600" cy="5892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7" name="Google Shape;2237;p62"/>
            <p:cNvCxnSpPr>
              <a:stCxn id="2181" idx="6"/>
              <a:endCxn id="2224" idx="2"/>
            </p:cNvCxnSpPr>
            <p:nvPr/>
          </p:nvCxnSpPr>
          <p:spPr>
            <a:xfrm flipH="1" rot="10800000">
              <a:off x="3892497" y="4777547"/>
              <a:ext cx="339600" cy="6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8" name="Google Shape;2238;p62"/>
            <p:cNvCxnSpPr>
              <a:stCxn id="2181" idx="6"/>
              <a:endCxn id="2225" idx="2"/>
            </p:cNvCxnSpPr>
            <p:nvPr/>
          </p:nvCxnSpPr>
          <p:spPr>
            <a:xfrm>
              <a:off x="3892497" y="4783847"/>
              <a:ext cx="339600" cy="5766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39" name="Google Shape;2239;p62"/>
            <p:cNvCxnSpPr>
              <a:stCxn id="2182" idx="6"/>
              <a:endCxn id="2226" idx="2"/>
            </p:cNvCxnSpPr>
            <p:nvPr/>
          </p:nvCxnSpPr>
          <p:spPr>
            <a:xfrm flipH="1" rot="10800000">
              <a:off x="3892497" y="4194412"/>
              <a:ext cx="339600" cy="11724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0" name="Google Shape;2240;p62"/>
            <p:cNvCxnSpPr>
              <a:stCxn id="2182" idx="6"/>
              <a:endCxn id="2224" idx="2"/>
            </p:cNvCxnSpPr>
            <p:nvPr/>
          </p:nvCxnSpPr>
          <p:spPr>
            <a:xfrm flipH="1" rot="10800000">
              <a:off x="3892497" y="4777612"/>
              <a:ext cx="339600" cy="5892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1" name="Google Shape;2241;p62"/>
            <p:cNvCxnSpPr>
              <a:stCxn id="2182" idx="6"/>
              <a:endCxn id="2225" idx="2"/>
            </p:cNvCxnSpPr>
            <p:nvPr/>
          </p:nvCxnSpPr>
          <p:spPr>
            <a:xfrm flipH="1" rot="10800000">
              <a:off x="3892497" y="5360512"/>
              <a:ext cx="339600" cy="6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2" name="Google Shape;2242;p62"/>
            <p:cNvCxnSpPr>
              <a:stCxn id="2228" idx="6"/>
              <a:endCxn id="2185" idx="2"/>
            </p:cNvCxnSpPr>
            <p:nvPr/>
          </p:nvCxnSpPr>
          <p:spPr>
            <a:xfrm flipH="1" rot="10800000">
              <a:off x="5618666" y="3907514"/>
              <a:ext cx="406500" cy="126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3" name="Google Shape;2243;p62"/>
            <p:cNvCxnSpPr>
              <a:stCxn id="2228" idx="6"/>
              <a:endCxn id="2186" idx="2"/>
            </p:cNvCxnSpPr>
            <p:nvPr/>
          </p:nvCxnSpPr>
          <p:spPr>
            <a:xfrm>
              <a:off x="5618666" y="3920114"/>
              <a:ext cx="406500" cy="5742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4" name="Google Shape;2244;p62"/>
            <p:cNvCxnSpPr>
              <a:stCxn id="2228" idx="6"/>
              <a:endCxn id="2187" idx="2"/>
            </p:cNvCxnSpPr>
            <p:nvPr/>
          </p:nvCxnSpPr>
          <p:spPr>
            <a:xfrm>
              <a:off x="5618666" y="3920114"/>
              <a:ext cx="406500" cy="11571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5" name="Google Shape;2245;p62"/>
            <p:cNvCxnSpPr>
              <a:stCxn id="2228" idx="6"/>
              <a:endCxn id="2188" idx="2"/>
            </p:cNvCxnSpPr>
            <p:nvPr/>
          </p:nvCxnSpPr>
          <p:spPr>
            <a:xfrm>
              <a:off x="5618666" y="3920114"/>
              <a:ext cx="406500" cy="17400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6" name="Google Shape;2246;p62"/>
            <p:cNvCxnSpPr>
              <a:stCxn id="2229" idx="6"/>
              <a:endCxn id="2185" idx="2"/>
            </p:cNvCxnSpPr>
            <p:nvPr/>
          </p:nvCxnSpPr>
          <p:spPr>
            <a:xfrm flipH="1" rot="10800000">
              <a:off x="5618666" y="3907460"/>
              <a:ext cx="406500" cy="5994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7" name="Google Shape;2247;p62"/>
            <p:cNvCxnSpPr>
              <a:stCxn id="2229" idx="6"/>
              <a:endCxn id="2186" idx="2"/>
            </p:cNvCxnSpPr>
            <p:nvPr/>
          </p:nvCxnSpPr>
          <p:spPr>
            <a:xfrm flipH="1" rot="10800000">
              <a:off x="5618666" y="4494260"/>
              <a:ext cx="406500" cy="126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8" name="Google Shape;2248;p62"/>
            <p:cNvCxnSpPr>
              <a:stCxn id="2229" idx="6"/>
              <a:endCxn id="2187" idx="2"/>
            </p:cNvCxnSpPr>
            <p:nvPr/>
          </p:nvCxnSpPr>
          <p:spPr>
            <a:xfrm>
              <a:off x="5618666" y="4506860"/>
              <a:ext cx="406500" cy="570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49" name="Google Shape;2249;p62"/>
            <p:cNvCxnSpPr>
              <a:stCxn id="2229" idx="6"/>
              <a:endCxn id="2188" idx="2"/>
            </p:cNvCxnSpPr>
            <p:nvPr/>
          </p:nvCxnSpPr>
          <p:spPr>
            <a:xfrm>
              <a:off x="5618666" y="4506860"/>
              <a:ext cx="406500" cy="11532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0" name="Google Shape;2250;p62"/>
            <p:cNvCxnSpPr>
              <a:stCxn id="2230" idx="6"/>
              <a:endCxn id="2185" idx="2"/>
            </p:cNvCxnSpPr>
            <p:nvPr/>
          </p:nvCxnSpPr>
          <p:spPr>
            <a:xfrm flipH="1" rot="10800000">
              <a:off x="5618666" y="3907525"/>
              <a:ext cx="406500" cy="1182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1" name="Google Shape;2251;p62"/>
            <p:cNvCxnSpPr>
              <a:stCxn id="2230" idx="6"/>
              <a:endCxn id="2186" idx="2"/>
            </p:cNvCxnSpPr>
            <p:nvPr/>
          </p:nvCxnSpPr>
          <p:spPr>
            <a:xfrm flipH="1" rot="10800000">
              <a:off x="5618666" y="4494325"/>
              <a:ext cx="406500" cy="5955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2" name="Google Shape;2252;p62"/>
            <p:cNvCxnSpPr>
              <a:stCxn id="2230" idx="6"/>
              <a:endCxn id="2187" idx="2"/>
            </p:cNvCxnSpPr>
            <p:nvPr/>
          </p:nvCxnSpPr>
          <p:spPr>
            <a:xfrm flipH="1" rot="10800000">
              <a:off x="5618666" y="5077225"/>
              <a:ext cx="406500" cy="126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3" name="Google Shape;2253;p62"/>
            <p:cNvCxnSpPr>
              <a:stCxn id="2230" idx="6"/>
              <a:endCxn id="2188" idx="2"/>
            </p:cNvCxnSpPr>
            <p:nvPr/>
          </p:nvCxnSpPr>
          <p:spPr>
            <a:xfrm>
              <a:off x="5618666" y="5089825"/>
              <a:ext cx="406500" cy="5703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4" name="Google Shape;2254;p62"/>
            <p:cNvCxnSpPr>
              <a:stCxn id="2231" idx="6"/>
              <a:endCxn id="2188" idx="2"/>
            </p:cNvCxnSpPr>
            <p:nvPr/>
          </p:nvCxnSpPr>
          <p:spPr>
            <a:xfrm flipH="1" rot="10800000">
              <a:off x="5618666" y="5660190"/>
              <a:ext cx="406500" cy="126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5" name="Google Shape;2255;p62"/>
            <p:cNvCxnSpPr>
              <a:stCxn id="2231" idx="6"/>
              <a:endCxn id="2185" idx="2"/>
            </p:cNvCxnSpPr>
            <p:nvPr/>
          </p:nvCxnSpPr>
          <p:spPr>
            <a:xfrm flipH="1" rot="10800000">
              <a:off x="5618666" y="3907590"/>
              <a:ext cx="406500" cy="17652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6" name="Google Shape;2256;p62"/>
            <p:cNvCxnSpPr>
              <a:stCxn id="2231" idx="6"/>
              <a:endCxn id="2186" idx="2"/>
            </p:cNvCxnSpPr>
            <p:nvPr/>
          </p:nvCxnSpPr>
          <p:spPr>
            <a:xfrm flipH="1" rot="10800000">
              <a:off x="5618666" y="4494390"/>
              <a:ext cx="406500" cy="1178400"/>
            </a:xfrm>
            <a:prstGeom prst="straightConnector1">
              <a:avLst/>
            </a:prstGeom>
            <a:noFill/>
            <a:ln cap="flat" cmpd="sng" w="9525">
              <a:solidFill>
                <a:srgbClr val="A5A5A5">
                  <a:alpha val="49803"/>
                </a:srgbClr>
              </a:solidFill>
              <a:prstDash val="solid"/>
              <a:miter lim="800000"/>
              <a:headEnd len="sm" w="sm" type="none"/>
              <a:tailEnd len="med" w="med" type="triangle"/>
            </a:ln>
          </p:spPr>
        </p:cxnSp>
        <p:cxnSp>
          <p:nvCxnSpPr>
            <p:cNvPr id="2257" name="Google Shape;2257;p62"/>
            <p:cNvCxnSpPr>
              <a:stCxn id="2231" idx="6"/>
              <a:endCxn id="2187" idx="2"/>
            </p:cNvCxnSpPr>
            <p:nvPr/>
          </p:nvCxnSpPr>
          <p:spPr>
            <a:xfrm flipH="1" rot="10800000">
              <a:off x="5618666" y="5077290"/>
              <a:ext cx="406500" cy="595500"/>
            </a:xfrm>
            <a:prstGeom prst="straightConnector1">
              <a:avLst/>
            </a:prstGeom>
            <a:noFill/>
            <a:ln cap="flat" cmpd="sng" w="9525">
              <a:solidFill>
                <a:srgbClr val="A5A5A5">
                  <a:alpha val="49803"/>
                </a:srgbClr>
              </a:solidFill>
              <a:prstDash val="solid"/>
              <a:miter lim="800000"/>
              <a:headEnd len="sm" w="sm" type="none"/>
              <a:tailEnd len="med" w="med" type="triangle"/>
            </a:ln>
          </p:spPr>
        </p:cxnSp>
        <p:sp>
          <p:nvSpPr>
            <p:cNvPr id="2258" name="Google Shape;2258;p62"/>
            <p:cNvSpPr txBox="1"/>
            <p:nvPr/>
          </p:nvSpPr>
          <p:spPr>
            <a:xfrm>
              <a:off x="4703048" y="4001913"/>
              <a:ext cx="434734"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59" name="Google Shape;2259;p62"/>
            <p:cNvSpPr txBox="1"/>
            <p:nvPr/>
          </p:nvSpPr>
          <p:spPr>
            <a:xfrm>
              <a:off x="4703048" y="5173785"/>
              <a:ext cx="434734"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grpSp>
        <p:nvGrpSpPr>
          <p:cNvPr id="2265" name="Google Shape;2265;p63"/>
          <p:cNvGrpSpPr/>
          <p:nvPr/>
        </p:nvGrpSpPr>
        <p:grpSpPr>
          <a:xfrm>
            <a:off x="912071" y="2611856"/>
            <a:ext cx="7967452" cy="3425997"/>
            <a:chOff x="912071" y="2611856"/>
            <a:chExt cx="7967452" cy="3425997"/>
          </a:xfrm>
        </p:grpSpPr>
        <p:sp>
          <p:nvSpPr>
            <p:cNvPr id="2266" name="Google Shape;2266;p63"/>
            <p:cNvSpPr/>
            <p:nvPr/>
          </p:nvSpPr>
          <p:spPr>
            <a:xfrm>
              <a:off x="912071" y="2996952"/>
              <a:ext cx="706367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Neural Network</a:t>
              </a:r>
              <a:endParaRPr/>
            </a:p>
          </p:txBody>
        </p:sp>
        <p:sp>
          <p:nvSpPr>
            <p:cNvPr id="2267" name="Google Shape;2267;p63"/>
            <p:cNvSpPr/>
            <p:nvPr/>
          </p:nvSpPr>
          <p:spPr>
            <a:xfrm>
              <a:off x="912071" y="2611856"/>
              <a:ext cx="5555567"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sp>
          <p:nvSpPr>
            <p:cNvPr id="2268" name="Google Shape;2268;p63"/>
            <p:cNvSpPr/>
            <p:nvPr/>
          </p:nvSpPr>
          <p:spPr>
            <a:xfrm>
              <a:off x="989683" y="3637452"/>
              <a:ext cx="7889840" cy="240040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000000"/>
                </a:buClr>
                <a:buSzPts val="2160"/>
                <a:buFont typeface="Arial"/>
                <a:buChar char="•"/>
              </a:pPr>
              <a:r>
                <a:rPr lang="en-US" sz="1800">
                  <a:solidFill>
                    <a:srgbClr val="A6A6A6"/>
                  </a:solidFill>
                  <a:latin typeface="Arial"/>
                  <a:ea typeface="Arial"/>
                  <a:cs typeface="Arial"/>
                  <a:sym typeface="Arial"/>
                </a:rPr>
                <a:t>1.1. Understanding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1.2. Understanding Multilayer Perceptron with Excel</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1.3. From Multilayer Perceptron to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1.4. Error Backpropagation and Gradient Descent to Reduce Errors</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1.5. Activation Function</a:t>
              </a:r>
              <a:endParaRPr/>
            </a:p>
            <a:p>
              <a:pPr indent="-176213" lvl="0" marL="176213" marR="0" rtl="0" algn="l">
                <a:spcBef>
                  <a:spcPts val="600"/>
                </a:spcBef>
                <a:spcAft>
                  <a:spcPts val="0"/>
                </a:spcAft>
                <a:buClr>
                  <a:srgbClr val="000000"/>
                </a:buClr>
                <a:buSzPts val="2160"/>
                <a:buFont typeface="Arial"/>
                <a:buChar char="•"/>
              </a:pPr>
              <a:r>
                <a:rPr lang="en-US" sz="1800">
                  <a:solidFill>
                    <a:srgbClr val="A6A6A6"/>
                  </a:solidFill>
                  <a:latin typeface="Arial"/>
                  <a:ea typeface="Arial"/>
                  <a:cs typeface="Arial"/>
                  <a:sym typeface="Arial"/>
                </a:rPr>
                <a:t>1.6. Deep Learning</a:t>
              </a:r>
              <a:endParaRPr/>
            </a:p>
            <a:p>
              <a:pPr indent="-176213" lvl="0" marL="176213" marR="0" rtl="0" algn="l">
                <a:spcBef>
                  <a:spcPts val="600"/>
                </a:spcBef>
                <a:spcAft>
                  <a:spcPts val="0"/>
                </a:spcAft>
                <a:buClr>
                  <a:srgbClr val="000000"/>
                </a:buClr>
                <a:buSzPts val="2160"/>
                <a:buFont typeface="Arial"/>
                <a:buChar char="•"/>
              </a:pPr>
              <a:r>
                <a:rPr lang="en-US" sz="1800">
                  <a:solidFill>
                    <a:srgbClr val="3F3F3F"/>
                  </a:solidFill>
                  <a:latin typeface="Arial"/>
                  <a:ea typeface="Arial"/>
                  <a:cs typeface="Arial"/>
                  <a:sym typeface="Arial"/>
                </a:rPr>
                <a:t>1.7. Problems with Deep Learning and the Solutions</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grpSp>
        <p:nvGrpSpPr>
          <p:cNvPr id="2274" name="Google Shape;2274;p64"/>
          <p:cNvGrpSpPr/>
          <p:nvPr/>
        </p:nvGrpSpPr>
        <p:grpSpPr>
          <a:xfrm>
            <a:off x="559817" y="1428745"/>
            <a:ext cx="8783192" cy="215444"/>
            <a:chOff x="559817" y="2136914"/>
            <a:chExt cx="8783192" cy="215444"/>
          </a:xfrm>
        </p:grpSpPr>
        <p:sp>
          <p:nvSpPr>
            <p:cNvPr id="2275" name="Google Shape;2275;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76" name="Google Shape;2276;p6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Common problems with the DNN</a:t>
              </a:r>
              <a:endParaRPr/>
            </a:p>
          </p:txBody>
        </p:sp>
      </p:grpSp>
      <p:grpSp>
        <p:nvGrpSpPr>
          <p:cNvPr id="2277" name="Google Shape;2277;p64"/>
          <p:cNvGrpSpPr/>
          <p:nvPr/>
        </p:nvGrpSpPr>
        <p:grpSpPr>
          <a:xfrm>
            <a:off x="450000" y="450000"/>
            <a:ext cx="9018000" cy="276999"/>
            <a:chOff x="450000" y="450000"/>
            <a:chExt cx="9018000" cy="276999"/>
          </a:xfrm>
        </p:grpSpPr>
        <p:sp>
          <p:nvSpPr>
            <p:cNvPr id="2278" name="Google Shape;2278;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279" name="Google Shape;2279;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280" name="Google Shape;2280;p64"/>
          <p:cNvSpPr/>
          <p:nvPr/>
        </p:nvSpPr>
        <p:spPr>
          <a:xfrm>
            <a:off x="702940" y="1707632"/>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As the ‘signal’ propagates through the layers, it can die out (vanish) or grow uncontrollably.</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 We should avoid using the Sigmoid 𝜎(𝑥) as the activation function but use the ReLu instead.</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The derivative 𝜎′(𝑥) becomes very small as the absolute value of 𝑥 or |𝑥| increases.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Small 𝜎′(𝑥) may cause the so-called vanishing gradient problem.</a:t>
            </a:r>
            <a:endParaRPr/>
          </a:p>
        </p:txBody>
      </p:sp>
      <p:grpSp>
        <p:nvGrpSpPr>
          <p:cNvPr id="2281" name="Google Shape;2281;p64"/>
          <p:cNvGrpSpPr/>
          <p:nvPr/>
        </p:nvGrpSpPr>
        <p:grpSpPr>
          <a:xfrm>
            <a:off x="3221682" y="3284984"/>
            <a:ext cx="3459461" cy="2185428"/>
            <a:chOff x="14358615" y="3938305"/>
            <a:chExt cx="3459461" cy="2185428"/>
          </a:xfrm>
        </p:grpSpPr>
        <p:grpSp>
          <p:nvGrpSpPr>
            <p:cNvPr id="2282" name="Google Shape;2282;p64"/>
            <p:cNvGrpSpPr/>
            <p:nvPr/>
          </p:nvGrpSpPr>
          <p:grpSpPr>
            <a:xfrm>
              <a:off x="14358615" y="3938305"/>
              <a:ext cx="3459461" cy="2185428"/>
              <a:chOff x="4656020" y="2386704"/>
              <a:chExt cx="3459461" cy="2185428"/>
            </a:xfrm>
          </p:grpSpPr>
          <p:pic>
            <p:nvPicPr>
              <p:cNvPr id="2283" name="Google Shape;2283;p64"/>
              <p:cNvPicPr preferRelativeResize="0"/>
              <p:nvPr/>
            </p:nvPicPr>
            <p:blipFill rotWithShape="1">
              <a:blip r:embed="rId3">
                <a:alphaModFix/>
              </a:blip>
              <a:srcRect b="0" l="0" r="0" t="0"/>
              <a:stretch/>
            </p:blipFill>
            <p:spPr>
              <a:xfrm>
                <a:off x="5110364" y="3351180"/>
                <a:ext cx="2160000" cy="900000"/>
              </a:xfrm>
              <a:prstGeom prst="rect">
                <a:avLst/>
              </a:prstGeom>
              <a:noFill/>
              <a:ln>
                <a:noFill/>
              </a:ln>
            </p:spPr>
          </p:pic>
          <p:cxnSp>
            <p:nvCxnSpPr>
              <p:cNvPr id="2284" name="Google Shape;2284;p64"/>
              <p:cNvCxnSpPr/>
              <p:nvPr/>
            </p:nvCxnSpPr>
            <p:spPr>
              <a:xfrm>
                <a:off x="4656020" y="4260505"/>
                <a:ext cx="3240000"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285" name="Google Shape;2285;p64"/>
              <p:cNvCxnSpPr/>
              <p:nvPr/>
            </p:nvCxnSpPr>
            <p:spPr>
              <a:xfrm rot="10800000">
                <a:off x="6190364" y="2671685"/>
                <a:ext cx="0" cy="1800000"/>
              </a:xfrm>
              <a:prstGeom prst="straightConnector1">
                <a:avLst/>
              </a:prstGeom>
              <a:noFill/>
              <a:ln cap="flat" cmpd="sng" w="12700">
                <a:solidFill>
                  <a:srgbClr val="595959"/>
                </a:solidFill>
                <a:prstDash val="solid"/>
                <a:miter lim="800000"/>
                <a:headEnd len="sm" w="sm" type="none"/>
                <a:tailEnd len="med" w="med" type="triangle"/>
              </a:ln>
            </p:spPr>
          </p:cxnSp>
          <p:cxnSp>
            <p:nvCxnSpPr>
              <p:cNvPr id="2286" name="Google Shape;2286;p64"/>
              <p:cNvCxnSpPr/>
              <p:nvPr/>
            </p:nvCxnSpPr>
            <p:spPr>
              <a:xfrm>
                <a:off x="4750364" y="3335714"/>
                <a:ext cx="2880000" cy="0"/>
              </a:xfrm>
              <a:prstGeom prst="straightConnector1">
                <a:avLst/>
              </a:prstGeom>
              <a:noFill/>
              <a:ln cap="flat" cmpd="sng" w="9525">
                <a:solidFill>
                  <a:srgbClr val="FF0000"/>
                </a:solidFill>
                <a:prstDash val="dash"/>
                <a:miter lim="800000"/>
                <a:headEnd len="sm" w="sm" type="none"/>
                <a:tailEnd len="sm" w="sm" type="none"/>
              </a:ln>
            </p:spPr>
          </p:cxnSp>
          <p:sp>
            <p:nvSpPr>
              <p:cNvPr id="2287" name="Google Shape;2287;p64"/>
              <p:cNvSpPr txBox="1"/>
              <p:nvPr/>
            </p:nvSpPr>
            <p:spPr>
              <a:xfrm>
                <a:off x="5756544" y="3030844"/>
                <a:ext cx="49018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a:t>
                </a:r>
                <a:endParaRPr sz="1400">
                  <a:solidFill>
                    <a:schemeClr val="dk1"/>
                  </a:solidFill>
                  <a:latin typeface="Times New Roman"/>
                  <a:ea typeface="Times New Roman"/>
                  <a:cs typeface="Times New Roman"/>
                  <a:sym typeface="Times New Roman"/>
                </a:endParaRPr>
              </a:p>
            </p:txBody>
          </p:sp>
          <p:sp>
            <p:nvSpPr>
              <p:cNvPr id="2288" name="Google Shape;2288;p64"/>
              <p:cNvSpPr txBox="1"/>
              <p:nvPr/>
            </p:nvSpPr>
            <p:spPr>
              <a:xfrm>
                <a:off x="5853506" y="4215147"/>
                <a:ext cx="3475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a:t>
                </a:r>
                <a:endParaRPr sz="1400">
                  <a:solidFill>
                    <a:schemeClr val="dk1"/>
                  </a:solidFill>
                  <a:latin typeface="Times New Roman"/>
                  <a:ea typeface="Times New Roman"/>
                  <a:cs typeface="Times New Roman"/>
                  <a:sym typeface="Times New Roman"/>
                </a:endParaRPr>
              </a:p>
            </p:txBody>
          </p:sp>
          <p:sp>
            <p:nvSpPr>
              <p:cNvPr id="2289" name="Google Shape;2289;p64"/>
              <p:cNvSpPr txBox="1"/>
              <p:nvPr/>
            </p:nvSpPr>
            <p:spPr>
              <a:xfrm>
                <a:off x="7767931" y="4233578"/>
                <a:ext cx="347550" cy="338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290" name="Google Shape;2290;p64"/>
              <p:cNvGrpSpPr/>
              <p:nvPr/>
            </p:nvGrpSpPr>
            <p:grpSpPr>
              <a:xfrm>
                <a:off x="6630167" y="2386704"/>
                <a:ext cx="1137764" cy="738664"/>
                <a:chOff x="6870175" y="2609809"/>
                <a:chExt cx="1137764" cy="738664"/>
              </a:xfrm>
            </p:grpSpPr>
            <p:sp>
              <p:nvSpPr>
                <p:cNvPr id="2291" name="Google Shape;2291;p64"/>
                <p:cNvSpPr txBox="1"/>
                <p:nvPr/>
              </p:nvSpPr>
              <p:spPr>
                <a:xfrm>
                  <a:off x="6870175" y="2609809"/>
                  <a:ext cx="800378" cy="73866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92" name="Google Shape;2292;p64"/>
                <p:cNvCxnSpPr/>
                <p:nvPr/>
              </p:nvCxnSpPr>
              <p:spPr>
                <a:xfrm>
                  <a:off x="7647939" y="2850777"/>
                  <a:ext cx="360000" cy="0"/>
                </a:xfrm>
                <a:prstGeom prst="straightConnector1">
                  <a:avLst/>
                </a:prstGeom>
                <a:noFill/>
                <a:ln cap="flat" cmpd="sng" w="25400">
                  <a:solidFill>
                    <a:schemeClr val="accent1"/>
                  </a:solidFill>
                  <a:prstDash val="solid"/>
                  <a:miter lim="800000"/>
                  <a:headEnd len="sm" w="sm" type="none"/>
                  <a:tailEnd len="sm" w="sm" type="none"/>
                </a:ln>
              </p:spPr>
            </p:cxnSp>
            <p:cxnSp>
              <p:nvCxnSpPr>
                <p:cNvPr id="2293" name="Google Shape;2293;p64"/>
                <p:cNvCxnSpPr/>
                <p:nvPr/>
              </p:nvCxnSpPr>
              <p:spPr>
                <a:xfrm>
                  <a:off x="7647939" y="3164542"/>
                  <a:ext cx="360000" cy="0"/>
                </a:xfrm>
                <a:prstGeom prst="straightConnector1">
                  <a:avLst/>
                </a:prstGeom>
                <a:noFill/>
                <a:ln cap="flat" cmpd="sng" w="25400">
                  <a:solidFill>
                    <a:srgbClr val="FF0000">
                      <a:alpha val="49803"/>
                    </a:srgbClr>
                  </a:solidFill>
                  <a:prstDash val="solid"/>
                  <a:miter lim="800000"/>
                  <a:headEnd len="sm" w="sm" type="none"/>
                  <a:tailEnd len="sm" w="sm" type="none"/>
                </a:ln>
              </p:spPr>
            </p:cxnSp>
          </p:grpSp>
        </p:grpSp>
        <p:sp>
          <p:nvSpPr>
            <p:cNvPr id="2294" name="Google Shape;2294;p64"/>
            <p:cNvSpPr/>
            <p:nvPr/>
          </p:nvSpPr>
          <p:spPr>
            <a:xfrm>
              <a:off x="14576298" y="5607218"/>
              <a:ext cx="540000" cy="360000"/>
            </a:xfrm>
            <a:prstGeom prst="ellipse">
              <a:avLst/>
            </a:prstGeom>
            <a:solidFill>
              <a:srgbClr val="00B05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64"/>
            <p:cNvSpPr/>
            <p:nvPr/>
          </p:nvSpPr>
          <p:spPr>
            <a:xfrm>
              <a:off x="16681742" y="5610829"/>
              <a:ext cx="540000" cy="360000"/>
            </a:xfrm>
            <a:prstGeom prst="ellipse">
              <a:avLst/>
            </a:prstGeom>
            <a:solidFill>
              <a:srgbClr val="00B05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grpSp>
        <p:nvGrpSpPr>
          <p:cNvPr id="2301" name="Google Shape;2301;p65"/>
          <p:cNvGrpSpPr/>
          <p:nvPr/>
        </p:nvGrpSpPr>
        <p:grpSpPr>
          <a:xfrm>
            <a:off x="559817" y="1428745"/>
            <a:ext cx="8783192" cy="215444"/>
            <a:chOff x="559817" y="2136914"/>
            <a:chExt cx="8783192" cy="215444"/>
          </a:xfrm>
        </p:grpSpPr>
        <p:sp>
          <p:nvSpPr>
            <p:cNvPr id="2302" name="Google Shape;2302;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03" name="Google Shape;2303;p6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Common problems with the DNN</a:t>
              </a:r>
              <a:endParaRPr/>
            </a:p>
          </p:txBody>
        </p:sp>
      </p:grpSp>
      <p:grpSp>
        <p:nvGrpSpPr>
          <p:cNvPr id="2304" name="Google Shape;2304;p65"/>
          <p:cNvGrpSpPr/>
          <p:nvPr/>
        </p:nvGrpSpPr>
        <p:grpSpPr>
          <a:xfrm>
            <a:off x="450000" y="450000"/>
            <a:ext cx="9018000" cy="276999"/>
            <a:chOff x="450000" y="450000"/>
            <a:chExt cx="9018000" cy="276999"/>
          </a:xfrm>
        </p:grpSpPr>
        <p:sp>
          <p:nvSpPr>
            <p:cNvPr id="2305" name="Google Shape;2305;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306" name="Google Shape;2306;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307" name="Google Shape;2307;p65"/>
          <p:cNvSpPr/>
          <p:nvPr/>
        </p:nvSpPr>
        <p:spPr>
          <a:xfrm>
            <a:off x="702940" y="1707632"/>
            <a:ext cx="8632825" cy="228759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grpSp>
        <p:nvGrpSpPr>
          <p:cNvPr id="2313" name="Google Shape;2313;p66"/>
          <p:cNvGrpSpPr/>
          <p:nvPr/>
        </p:nvGrpSpPr>
        <p:grpSpPr>
          <a:xfrm>
            <a:off x="559817" y="1428745"/>
            <a:ext cx="8783192" cy="215444"/>
            <a:chOff x="559817" y="2136914"/>
            <a:chExt cx="8783192" cy="215444"/>
          </a:xfrm>
        </p:grpSpPr>
        <p:sp>
          <p:nvSpPr>
            <p:cNvPr id="2314" name="Google Shape;2314;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15" name="Google Shape;2315;p6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Common problems with the DNN</a:t>
              </a:r>
              <a:endParaRPr/>
            </a:p>
          </p:txBody>
        </p:sp>
      </p:grpSp>
      <p:grpSp>
        <p:nvGrpSpPr>
          <p:cNvPr id="2316" name="Google Shape;2316;p66"/>
          <p:cNvGrpSpPr/>
          <p:nvPr/>
        </p:nvGrpSpPr>
        <p:grpSpPr>
          <a:xfrm>
            <a:off x="450000" y="450000"/>
            <a:ext cx="9018000" cy="276999"/>
            <a:chOff x="450000" y="450000"/>
            <a:chExt cx="9018000" cy="276999"/>
          </a:xfrm>
        </p:grpSpPr>
        <p:sp>
          <p:nvSpPr>
            <p:cNvPr id="2317" name="Google Shape;2317;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318" name="Google Shape;2318;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319" name="Google Shape;2319;p66"/>
          <p:cNvSpPr/>
          <p:nvPr/>
        </p:nvSpPr>
        <p:spPr>
          <a:xfrm>
            <a:off x="702940" y="1707632"/>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Also, DNNs are prone to overfitting. To alleviate this problem, we can do the following: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 Regularization of the weights: L1 or L2 regularization similar to the Lasso or Ridge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b) Dropout: randomly exclude certain nodes during the training step to avoid over-dependency</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 Data augmentation: add noise, create new data by transformation, etc.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grpSp>
        <p:nvGrpSpPr>
          <p:cNvPr id="2325" name="Google Shape;2325;p67"/>
          <p:cNvGrpSpPr/>
          <p:nvPr/>
        </p:nvGrpSpPr>
        <p:grpSpPr>
          <a:xfrm>
            <a:off x="559817" y="1428745"/>
            <a:ext cx="8783192" cy="215444"/>
            <a:chOff x="559817" y="2136914"/>
            <a:chExt cx="8783192" cy="215444"/>
          </a:xfrm>
        </p:grpSpPr>
        <p:sp>
          <p:nvSpPr>
            <p:cNvPr id="2326" name="Google Shape;2326;p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7" name="Google Shape;2327;p6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Dropout</a:t>
              </a:r>
              <a:endParaRPr/>
            </a:p>
          </p:txBody>
        </p:sp>
      </p:grpSp>
      <p:grpSp>
        <p:nvGrpSpPr>
          <p:cNvPr id="2328" name="Google Shape;2328;p67"/>
          <p:cNvGrpSpPr/>
          <p:nvPr/>
        </p:nvGrpSpPr>
        <p:grpSpPr>
          <a:xfrm>
            <a:off x="450000" y="450000"/>
            <a:ext cx="9018000" cy="276999"/>
            <a:chOff x="450000" y="450000"/>
            <a:chExt cx="9018000" cy="276999"/>
          </a:xfrm>
        </p:grpSpPr>
        <p:sp>
          <p:nvSpPr>
            <p:cNvPr id="2329" name="Google Shape;2329;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330" name="Google Shape;2330;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331" name="Google Shape;2331;p67"/>
          <p:cNvSpPr/>
          <p:nvPr/>
        </p:nvSpPr>
        <p:spPr>
          <a:xfrm>
            <a:off x="702940" y="170763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Randomly exclude certain nodes during the training step to avoid over dependency. </a:t>
            </a:r>
            <a:endParaRPr/>
          </a:p>
        </p:txBody>
      </p:sp>
      <p:grpSp>
        <p:nvGrpSpPr>
          <p:cNvPr id="2332" name="Google Shape;2332;p67"/>
          <p:cNvGrpSpPr/>
          <p:nvPr/>
        </p:nvGrpSpPr>
        <p:grpSpPr>
          <a:xfrm>
            <a:off x="2285072" y="2359537"/>
            <a:ext cx="5332681" cy="2869663"/>
            <a:chOff x="13376348" y="2535462"/>
            <a:chExt cx="5332681" cy="2869663"/>
          </a:xfrm>
        </p:grpSpPr>
        <p:sp>
          <p:nvSpPr>
            <p:cNvPr id="2333" name="Google Shape;2333;p67"/>
            <p:cNvSpPr/>
            <p:nvPr/>
          </p:nvSpPr>
          <p:spPr>
            <a:xfrm>
              <a:off x="13376348" y="292936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67"/>
            <p:cNvSpPr/>
            <p:nvPr/>
          </p:nvSpPr>
          <p:spPr>
            <a:xfrm>
              <a:off x="13376348" y="3688188"/>
              <a:ext cx="540000" cy="544775"/>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67"/>
            <p:cNvSpPr/>
            <p:nvPr/>
          </p:nvSpPr>
          <p:spPr>
            <a:xfrm>
              <a:off x="13376348" y="4456558"/>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67"/>
            <p:cNvSpPr/>
            <p:nvPr/>
          </p:nvSpPr>
          <p:spPr>
            <a:xfrm>
              <a:off x="15206771" y="2535462"/>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67"/>
            <p:cNvSpPr/>
            <p:nvPr/>
          </p:nvSpPr>
          <p:spPr>
            <a:xfrm>
              <a:off x="15206771" y="3260180"/>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67"/>
            <p:cNvSpPr/>
            <p:nvPr/>
          </p:nvSpPr>
          <p:spPr>
            <a:xfrm>
              <a:off x="15206771" y="4062653"/>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67"/>
            <p:cNvSpPr/>
            <p:nvPr/>
          </p:nvSpPr>
          <p:spPr>
            <a:xfrm>
              <a:off x="15181670" y="4865125"/>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40" name="Google Shape;2340;p67"/>
            <p:cNvCxnSpPr>
              <a:stCxn id="2333" idx="6"/>
              <a:endCxn id="2336" idx="2"/>
            </p:cNvCxnSpPr>
            <p:nvPr/>
          </p:nvCxnSpPr>
          <p:spPr>
            <a:xfrm flipH="1" rot="10800000">
              <a:off x="13916348" y="2805467"/>
              <a:ext cx="1290300" cy="393900"/>
            </a:xfrm>
            <a:prstGeom prst="straightConnector1">
              <a:avLst/>
            </a:prstGeom>
            <a:noFill/>
            <a:ln cap="flat" cmpd="sng" w="9525">
              <a:solidFill>
                <a:srgbClr val="595959"/>
              </a:solidFill>
              <a:prstDash val="solid"/>
              <a:miter lim="800000"/>
              <a:headEnd len="sm" w="sm" type="none"/>
              <a:tailEnd len="med" w="med" type="triangle"/>
            </a:ln>
          </p:spPr>
        </p:cxnSp>
        <p:cxnSp>
          <p:nvCxnSpPr>
            <p:cNvPr id="2341" name="Google Shape;2341;p67"/>
            <p:cNvCxnSpPr>
              <a:stCxn id="2334" idx="6"/>
              <a:endCxn id="2339" idx="2"/>
            </p:cNvCxnSpPr>
            <p:nvPr/>
          </p:nvCxnSpPr>
          <p:spPr>
            <a:xfrm>
              <a:off x="13916348" y="3960576"/>
              <a:ext cx="1265400" cy="1174500"/>
            </a:xfrm>
            <a:prstGeom prst="straightConnector1">
              <a:avLst/>
            </a:prstGeom>
            <a:noFill/>
            <a:ln cap="flat" cmpd="sng" w="9525">
              <a:solidFill>
                <a:srgbClr val="595959"/>
              </a:solidFill>
              <a:prstDash val="solid"/>
              <a:miter lim="800000"/>
              <a:headEnd len="sm" w="sm" type="none"/>
              <a:tailEnd len="med" w="med" type="triangle"/>
            </a:ln>
          </p:spPr>
        </p:cxnSp>
        <p:cxnSp>
          <p:nvCxnSpPr>
            <p:cNvPr id="2342" name="Google Shape;2342;p67"/>
            <p:cNvCxnSpPr>
              <a:stCxn id="2335" idx="6"/>
              <a:endCxn id="2339" idx="2"/>
            </p:cNvCxnSpPr>
            <p:nvPr/>
          </p:nvCxnSpPr>
          <p:spPr>
            <a:xfrm>
              <a:off x="13916348" y="4726558"/>
              <a:ext cx="1265400" cy="408600"/>
            </a:xfrm>
            <a:prstGeom prst="straightConnector1">
              <a:avLst/>
            </a:prstGeom>
            <a:noFill/>
            <a:ln cap="flat" cmpd="sng" w="9525">
              <a:solidFill>
                <a:schemeClr val="dk1"/>
              </a:solidFill>
              <a:prstDash val="solid"/>
              <a:round/>
              <a:headEnd len="sm" w="sm" type="none"/>
              <a:tailEnd len="med" w="med" type="stealth"/>
            </a:ln>
          </p:spPr>
        </p:cxnSp>
        <p:cxnSp>
          <p:nvCxnSpPr>
            <p:cNvPr id="2343" name="Google Shape;2343;p67"/>
            <p:cNvCxnSpPr>
              <a:stCxn id="2335" idx="6"/>
              <a:endCxn id="2336" idx="2"/>
            </p:cNvCxnSpPr>
            <p:nvPr/>
          </p:nvCxnSpPr>
          <p:spPr>
            <a:xfrm flipH="1" rot="10800000">
              <a:off x="13916348" y="2805358"/>
              <a:ext cx="1290300" cy="1921200"/>
            </a:xfrm>
            <a:prstGeom prst="straightConnector1">
              <a:avLst/>
            </a:prstGeom>
            <a:noFill/>
            <a:ln cap="flat" cmpd="sng" w="9525">
              <a:solidFill>
                <a:srgbClr val="595959"/>
              </a:solidFill>
              <a:prstDash val="solid"/>
              <a:miter lim="800000"/>
              <a:headEnd len="sm" w="sm" type="none"/>
              <a:tailEnd len="med" w="med" type="triangle"/>
            </a:ln>
          </p:spPr>
        </p:cxnSp>
        <p:cxnSp>
          <p:nvCxnSpPr>
            <p:cNvPr id="2344" name="Google Shape;2344;p67"/>
            <p:cNvCxnSpPr>
              <a:stCxn id="2333" idx="6"/>
              <a:endCxn id="2339" idx="2"/>
            </p:cNvCxnSpPr>
            <p:nvPr/>
          </p:nvCxnSpPr>
          <p:spPr>
            <a:xfrm>
              <a:off x="13916348" y="3199367"/>
              <a:ext cx="1265400" cy="1935900"/>
            </a:xfrm>
            <a:prstGeom prst="straightConnector1">
              <a:avLst/>
            </a:prstGeom>
            <a:noFill/>
            <a:ln cap="flat" cmpd="sng" w="9525">
              <a:solidFill>
                <a:srgbClr val="595959"/>
              </a:solidFill>
              <a:prstDash val="solid"/>
              <a:miter lim="800000"/>
              <a:headEnd len="sm" w="sm" type="none"/>
              <a:tailEnd len="med" w="med" type="triangle"/>
            </a:ln>
          </p:spPr>
        </p:cxnSp>
        <p:cxnSp>
          <p:nvCxnSpPr>
            <p:cNvPr id="2345" name="Google Shape;2345;p67"/>
            <p:cNvCxnSpPr>
              <a:stCxn id="2334" idx="6"/>
              <a:endCxn id="2336" idx="2"/>
            </p:cNvCxnSpPr>
            <p:nvPr/>
          </p:nvCxnSpPr>
          <p:spPr>
            <a:xfrm flipH="1" rot="10800000">
              <a:off x="13916348" y="2805575"/>
              <a:ext cx="1290300" cy="1155000"/>
            </a:xfrm>
            <a:prstGeom prst="straightConnector1">
              <a:avLst/>
            </a:prstGeom>
            <a:noFill/>
            <a:ln cap="flat" cmpd="sng" w="9525">
              <a:solidFill>
                <a:srgbClr val="595959"/>
              </a:solidFill>
              <a:prstDash val="solid"/>
              <a:miter lim="800000"/>
              <a:headEnd len="sm" w="sm" type="none"/>
              <a:tailEnd len="med" w="med" type="triangle"/>
            </a:ln>
          </p:spPr>
        </p:cxnSp>
        <p:sp>
          <p:nvSpPr>
            <p:cNvPr id="2346" name="Google Shape;2346;p67"/>
            <p:cNvSpPr/>
            <p:nvPr/>
          </p:nvSpPr>
          <p:spPr>
            <a:xfrm>
              <a:off x="16554196" y="2535462"/>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67"/>
            <p:cNvSpPr/>
            <p:nvPr/>
          </p:nvSpPr>
          <p:spPr>
            <a:xfrm>
              <a:off x="16554196" y="3260180"/>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67"/>
            <p:cNvSpPr/>
            <p:nvPr/>
          </p:nvSpPr>
          <p:spPr>
            <a:xfrm>
              <a:off x="16554196" y="4062653"/>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67"/>
            <p:cNvSpPr/>
            <p:nvPr/>
          </p:nvSpPr>
          <p:spPr>
            <a:xfrm>
              <a:off x="16554196" y="4865125"/>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50" name="Google Shape;2350;p67"/>
            <p:cNvCxnSpPr>
              <a:stCxn id="2336" idx="6"/>
              <a:endCxn id="2348" idx="2"/>
            </p:cNvCxnSpPr>
            <p:nvPr/>
          </p:nvCxnSpPr>
          <p:spPr>
            <a:xfrm>
              <a:off x="15746771" y="2805462"/>
              <a:ext cx="807300" cy="1527300"/>
            </a:xfrm>
            <a:prstGeom prst="straightConnector1">
              <a:avLst/>
            </a:prstGeom>
            <a:noFill/>
            <a:ln cap="flat" cmpd="sng" w="9525">
              <a:solidFill>
                <a:srgbClr val="595959"/>
              </a:solidFill>
              <a:prstDash val="solid"/>
              <a:miter lim="800000"/>
              <a:headEnd len="sm" w="sm" type="none"/>
              <a:tailEnd len="med" w="med" type="triangle"/>
            </a:ln>
          </p:spPr>
        </p:cxnSp>
        <p:cxnSp>
          <p:nvCxnSpPr>
            <p:cNvPr id="2351" name="Google Shape;2351;p67"/>
            <p:cNvCxnSpPr>
              <a:stCxn id="2339" idx="6"/>
              <a:endCxn id="2348" idx="2"/>
            </p:cNvCxnSpPr>
            <p:nvPr/>
          </p:nvCxnSpPr>
          <p:spPr>
            <a:xfrm flipH="1" rot="10800000">
              <a:off x="15721670" y="4332625"/>
              <a:ext cx="832500" cy="802500"/>
            </a:xfrm>
            <a:prstGeom prst="straightConnector1">
              <a:avLst/>
            </a:prstGeom>
            <a:noFill/>
            <a:ln cap="flat" cmpd="sng" w="9525">
              <a:solidFill>
                <a:srgbClr val="595959"/>
              </a:solidFill>
              <a:prstDash val="solid"/>
              <a:miter lim="800000"/>
              <a:headEnd len="sm" w="sm" type="none"/>
              <a:tailEnd len="med" w="med" type="triangle"/>
            </a:ln>
          </p:spPr>
        </p:cxnSp>
        <p:sp>
          <p:nvSpPr>
            <p:cNvPr id="2352" name="Google Shape;2352;p67"/>
            <p:cNvSpPr/>
            <p:nvPr/>
          </p:nvSpPr>
          <p:spPr>
            <a:xfrm>
              <a:off x="18169029" y="3688187"/>
              <a:ext cx="540000" cy="540000"/>
            </a:xfrm>
            <a:prstGeom prst="ellipse">
              <a:avLst/>
            </a:prstGeom>
            <a:solidFill>
              <a:srgbClr val="FFFF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53" name="Google Shape;2353;p67"/>
            <p:cNvCxnSpPr>
              <a:stCxn id="2348" idx="6"/>
              <a:endCxn id="2352" idx="2"/>
            </p:cNvCxnSpPr>
            <p:nvPr/>
          </p:nvCxnSpPr>
          <p:spPr>
            <a:xfrm flipH="1" rot="10800000">
              <a:off x="17094196" y="3958253"/>
              <a:ext cx="1074900" cy="374400"/>
            </a:xfrm>
            <a:prstGeom prst="straightConnector1">
              <a:avLst/>
            </a:prstGeom>
            <a:noFill/>
            <a:ln cap="flat" cmpd="sng" w="9525">
              <a:solidFill>
                <a:srgbClr val="595959"/>
              </a:solidFill>
              <a:prstDash val="solid"/>
              <a:miter lim="800000"/>
              <a:headEnd len="sm" w="sm" type="none"/>
              <a:tailEnd len="med" w="med" type="triangle"/>
            </a:ln>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grpSp>
        <p:nvGrpSpPr>
          <p:cNvPr id="2359" name="Google Shape;2359;p68"/>
          <p:cNvGrpSpPr/>
          <p:nvPr/>
        </p:nvGrpSpPr>
        <p:grpSpPr>
          <a:xfrm>
            <a:off x="559817" y="1428745"/>
            <a:ext cx="8783192" cy="215444"/>
            <a:chOff x="559817" y="2136914"/>
            <a:chExt cx="8783192" cy="215444"/>
          </a:xfrm>
        </p:grpSpPr>
        <p:sp>
          <p:nvSpPr>
            <p:cNvPr id="2360" name="Google Shape;2360;p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61" name="Google Shape;2361;p6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Dropout</a:t>
              </a:r>
              <a:endParaRPr/>
            </a:p>
          </p:txBody>
        </p:sp>
      </p:grpSp>
      <p:grpSp>
        <p:nvGrpSpPr>
          <p:cNvPr id="2362" name="Google Shape;2362;p68"/>
          <p:cNvGrpSpPr/>
          <p:nvPr/>
        </p:nvGrpSpPr>
        <p:grpSpPr>
          <a:xfrm>
            <a:off x="450000" y="450000"/>
            <a:ext cx="9018000" cy="276999"/>
            <a:chOff x="450000" y="450000"/>
            <a:chExt cx="9018000" cy="276999"/>
          </a:xfrm>
        </p:grpSpPr>
        <p:sp>
          <p:nvSpPr>
            <p:cNvPr id="2363" name="Google Shape;2363;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364" name="Google Shape;2364;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365" name="Google Shape;2365;p68"/>
          <p:cNvSpPr/>
          <p:nvPr/>
        </p:nvSpPr>
        <p:spPr>
          <a:xfrm>
            <a:off x="702940" y="170763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Randomly exclude certain nodes during the training step to avoid over dependency. </a:t>
            </a:r>
            <a:endParaRPr/>
          </a:p>
        </p:txBody>
      </p:sp>
      <p:grpSp>
        <p:nvGrpSpPr>
          <p:cNvPr id="2366" name="Google Shape;2366;p68"/>
          <p:cNvGrpSpPr/>
          <p:nvPr/>
        </p:nvGrpSpPr>
        <p:grpSpPr>
          <a:xfrm>
            <a:off x="2285072" y="2362528"/>
            <a:ext cx="5332681" cy="2869663"/>
            <a:chOff x="13196328" y="2535462"/>
            <a:chExt cx="5332681" cy="2869663"/>
          </a:xfrm>
        </p:grpSpPr>
        <p:sp>
          <p:nvSpPr>
            <p:cNvPr id="2367" name="Google Shape;2367;p68"/>
            <p:cNvSpPr/>
            <p:nvPr/>
          </p:nvSpPr>
          <p:spPr>
            <a:xfrm>
              <a:off x="13196328" y="2929367"/>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68"/>
            <p:cNvSpPr/>
            <p:nvPr/>
          </p:nvSpPr>
          <p:spPr>
            <a:xfrm>
              <a:off x="13196328" y="3688188"/>
              <a:ext cx="540000" cy="544775"/>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68"/>
            <p:cNvSpPr/>
            <p:nvPr/>
          </p:nvSpPr>
          <p:spPr>
            <a:xfrm>
              <a:off x="13196328" y="4456558"/>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0" name="Google Shape;2370;p68"/>
            <p:cNvSpPr/>
            <p:nvPr/>
          </p:nvSpPr>
          <p:spPr>
            <a:xfrm>
              <a:off x="15026751" y="2535462"/>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68"/>
            <p:cNvSpPr/>
            <p:nvPr/>
          </p:nvSpPr>
          <p:spPr>
            <a:xfrm>
              <a:off x="15026751" y="3260180"/>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2" name="Google Shape;2372;p68"/>
            <p:cNvSpPr/>
            <p:nvPr/>
          </p:nvSpPr>
          <p:spPr>
            <a:xfrm>
              <a:off x="15026751" y="4062653"/>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68"/>
            <p:cNvSpPr/>
            <p:nvPr/>
          </p:nvSpPr>
          <p:spPr>
            <a:xfrm>
              <a:off x="15001650" y="4865125"/>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74" name="Google Shape;2374;p68"/>
            <p:cNvCxnSpPr>
              <a:stCxn id="2367" idx="6"/>
              <a:endCxn id="2372" idx="2"/>
            </p:cNvCxnSpPr>
            <p:nvPr/>
          </p:nvCxnSpPr>
          <p:spPr>
            <a:xfrm>
              <a:off x="13736328" y="3199367"/>
              <a:ext cx="1290300" cy="1133400"/>
            </a:xfrm>
            <a:prstGeom prst="straightConnector1">
              <a:avLst/>
            </a:prstGeom>
            <a:noFill/>
            <a:ln cap="flat" cmpd="sng" w="9525">
              <a:solidFill>
                <a:srgbClr val="BFBFBF"/>
              </a:solidFill>
              <a:prstDash val="solid"/>
              <a:miter lim="800000"/>
              <a:headEnd len="sm" w="sm" type="none"/>
              <a:tailEnd len="med" w="med" type="triangle"/>
            </a:ln>
          </p:spPr>
        </p:cxnSp>
        <p:cxnSp>
          <p:nvCxnSpPr>
            <p:cNvPr id="2375" name="Google Shape;2375;p68"/>
            <p:cNvCxnSpPr>
              <a:stCxn id="2368" idx="6"/>
              <a:endCxn id="2373" idx="2"/>
            </p:cNvCxnSpPr>
            <p:nvPr/>
          </p:nvCxnSpPr>
          <p:spPr>
            <a:xfrm>
              <a:off x="13736328" y="3960576"/>
              <a:ext cx="1265400" cy="1174500"/>
            </a:xfrm>
            <a:prstGeom prst="straightConnector1">
              <a:avLst/>
            </a:prstGeom>
            <a:noFill/>
            <a:ln cap="flat" cmpd="sng" w="9525">
              <a:solidFill>
                <a:srgbClr val="BFBFBF"/>
              </a:solidFill>
              <a:prstDash val="solid"/>
              <a:miter lim="800000"/>
              <a:headEnd len="sm" w="sm" type="none"/>
              <a:tailEnd len="med" w="med" type="triangle"/>
            </a:ln>
          </p:spPr>
        </p:cxnSp>
        <p:cxnSp>
          <p:nvCxnSpPr>
            <p:cNvPr id="2376" name="Google Shape;2376;p68"/>
            <p:cNvCxnSpPr>
              <a:stCxn id="2369" idx="6"/>
              <a:endCxn id="2373" idx="2"/>
            </p:cNvCxnSpPr>
            <p:nvPr/>
          </p:nvCxnSpPr>
          <p:spPr>
            <a:xfrm>
              <a:off x="13736328" y="4726558"/>
              <a:ext cx="1265400" cy="408600"/>
            </a:xfrm>
            <a:prstGeom prst="straightConnector1">
              <a:avLst/>
            </a:prstGeom>
            <a:noFill/>
            <a:ln cap="flat" cmpd="sng" w="9525">
              <a:solidFill>
                <a:srgbClr val="BFBFBF"/>
              </a:solidFill>
              <a:prstDash val="solid"/>
              <a:miter lim="800000"/>
              <a:headEnd len="sm" w="sm" type="none"/>
              <a:tailEnd len="med" w="med" type="triangle"/>
            </a:ln>
          </p:spPr>
        </p:cxnSp>
        <p:cxnSp>
          <p:nvCxnSpPr>
            <p:cNvPr id="2377" name="Google Shape;2377;p68"/>
            <p:cNvCxnSpPr>
              <a:stCxn id="2369" idx="6"/>
              <a:endCxn id="2372" idx="2"/>
            </p:cNvCxnSpPr>
            <p:nvPr/>
          </p:nvCxnSpPr>
          <p:spPr>
            <a:xfrm flipH="1" rot="10800000">
              <a:off x="13736328" y="4332658"/>
              <a:ext cx="1290300" cy="393900"/>
            </a:xfrm>
            <a:prstGeom prst="straightConnector1">
              <a:avLst/>
            </a:prstGeom>
            <a:noFill/>
            <a:ln cap="flat" cmpd="sng" w="9525">
              <a:solidFill>
                <a:srgbClr val="BFBFBF"/>
              </a:solidFill>
              <a:prstDash val="solid"/>
              <a:miter lim="800000"/>
              <a:headEnd len="sm" w="sm" type="none"/>
              <a:tailEnd len="med" w="med" type="triangle"/>
            </a:ln>
          </p:spPr>
        </p:cxnSp>
        <p:cxnSp>
          <p:nvCxnSpPr>
            <p:cNvPr id="2378" name="Google Shape;2378;p68"/>
            <p:cNvCxnSpPr>
              <a:stCxn id="2367" idx="6"/>
              <a:endCxn id="2373" idx="2"/>
            </p:cNvCxnSpPr>
            <p:nvPr/>
          </p:nvCxnSpPr>
          <p:spPr>
            <a:xfrm>
              <a:off x="13736328" y="3199367"/>
              <a:ext cx="1265400" cy="1935900"/>
            </a:xfrm>
            <a:prstGeom prst="straightConnector1">
              <a:avLst/>
            </a:prstGeom>
            <a:noFill/>
            <a:ln cap="flat" cmpd="sng" w="9525">
              <a:solidFill>
                <a:srgbClr val="BFBFBF"/>
              </a:solidFill>
              <a:prstDash val="solid"/>
              <a:miter lim="800000"/>
              <a:headEnd len="sm" w="sm" type="none"/>
              <a:tailEnd len="med" w="med" type="triangle"/>
            </a:ln>
          </p:spPr>
        </p:cxnSp>
        <p:cxnSp>
          <p:nvCxnSpPr>
            <p:cNvPr id="2379" name="Google Shape;2379;p68"/>
            <p:cNvCxnSpPr>
              <a:stCxn id="2368" idx="6"/>
              <a:endCxn id="2372" idx="2"/>
            </p:cNvCxnSpPr>
            <p:nvPr/>
          </p:nvCxnSpPr>
          <p:spPr>
            <a:xfrm>
              <a:off x="13736328" y="3960576"/>
              <a:ext cx="1290300" cy="372000"/>
            </a:xfrm>
            <a:prstGeom prst="straightConnector1">
              <a:avLst/>
            </a:prstGeom>
            <a:noFill/>
            <a:ln cap="flat" cmpd="sng" w="9525">
              <a:solidFill>
                <a:srgbClr val="BFBFBF"/>
              </a:solidFill>
              <a:prstDash val="solid"/>
              <a:miter lim="800000"/>
              <a:headEnd len="sm" w="sm" type="none"/>
              <a:tailEnd len="med" w="med" type="triangle"/>
            </a:ln>
          </p:spPr>
        </p:cxnSp>
        <p:sp>
          <p:nvSpPr>
            <p:cNvPr id="2380" name="Google Shape;2380;p68"/>
            <p:cNvSpPr/>
            <p:nvPr/>
          </p:nvSpPr>
          <p:spPr>
            <a:xfrm>
              <a:off x="16374176" y="2535462"/>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68"/>
            <p:cNvSpPr/>
            <p:nvPr/>
          </p:nvSpPr>
          <p:spPr>
            <a:xfrm>
              <a:off x="16374176" y="3260180"/>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2" name="Google Shape;2382;p68"/>
            <p:cNvSpPr/>
            <p:nvPr/>
          </p:nvSpPr>
          <p:spPr>
            <a:xfrm>
              <a:off x="16374176" y="4062653"/>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68"/>
            <p:cNvSpPr/>
            <p:nvPr/>
          </p:nvSpPr>
          <p:spPr>
            <a:xfrm>
              <a:off x="16371592" y="4865125"/>
              <a:ext cx="540000" cy="540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84" name="Google Shape;2384;p68"/>
            <p:cNvCxnSpPr>
              <a:stCxn id="2372" idx="6"/>
              <a:endCxn id="2381" idx="2"/>
            </p:cNvCxnSpPr>
            <p:nvPr/>
          </p:nvCxnSpPr>
          <p:spPr>
            <a:xfrm flipH="1" rot="10800000">
              <a:off x="15566751" y="3530153"/>
              <a:ext cx="807300" cy="802500"/>
            </a:xfrm>
            <a:prstGeom prst="straightConnector1">
              <a:avLst/>
            </a:prstGeom>
            <a:noFill/>
            <a:ln cap="flat" cmpd="sng" w="9525">
              <a:solidFill>
                <a:srgbClr val="BFBFBF"/>
              </a:solidFill>
              <a:prstDash val="solid"/>
              <a:miter lim="800000"/>
              <a:headEnd len="sm" w="sm" type="none"/>
              <a:tailEnd len="med" w="med" type="triangle"/>
            </a:ln>
          </p:spPr>
        </p:cxnSp>
        <p:cxnSp>
          <p:nvCxnSpPr>
            <p:cNvPr id="2385" name="Google Shape;2385;p68"/>
            <p:cNvCxnSpPr>
              <a:stCxn id="2373" idx="6"/>
              <a:endCxn id="2380" idx="2"/>
            </p:cNvCxnSpPr>
            <p:nvPr/>
          </p:nvCxnSpPr>
          <p:spPr>
            <a:xfrm flipH="1" rot="10800000">
              <a:off x="15541650" y="2805325"/>
              <a:ext cx="832500" cy="2329800"/>
            </a:xfrm>
            <a:prstGeom prst="straightConnector1">
              <a:avLst/>
            </a:prstGeom>
            <a:noFill/>
            <a:ln cap="flat" cmpd="sng" w="9525">
              <a:solidFill>
                <a:srgbClr val="BFBFBF"/>
              </a:solidFill>
              <a:prstDash val="solid"/>
              <a:miter lim="800000"/>
              <a:headEnd len="sm" w="sm" type="none"/>
              <a:tailEnd len="med" w="med" type="triangle"/>
            </a:ln>
          </p:spPr>
        </p:cxnSp>
        <p:sp>
          <p:nvSpPr>
            <p:cNvPr id="2386" name="Google Shape;2386;p68"/>
            <p:cNvSpPr/>
            <p:nvPr/>
          </p:nvSpPr>
          <p:spPr>
            <a:xfrm>
              <a:off x="17989009" y="3688187"/>
              <a:ext cx="540000" cy="540000"/>
            </a:xfrm>
            <a:prstGeom prst="ellipse">
              <a:avLst/>
            </a:prstGeom>
            <a:solidFill>
              <a:srgbClr val="FFFF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87" name="Google Shape;2387;p68"/>
            <p:cNvCxnSpPr>
              <a:stCxn id="2380" idx="6"/>
              <a:endCxn id="2386" idx="2"/>
            </p:cNvCxnSpPr>
            <p:nvPr/>
          </p:nvCxnSpPr>
          <p:spPr>
            <a:xfrm>
              <a:off x="16914176" y="2805462"/>
              <a:ext cx="1074900" cy="1152600"/>
            </a:xfrm>
            <a:prstGeom prst="straightConnector1">
              <a:avLst/>
            </a:prstGeom>
            <a:noFill/>
            <a:ln cap="flat" cmpd="sng" w="9525">
              <a:solidFill>
                <a:srgbClr val="595959"/>
              </a:solidFill>
              <a:prstDash val="solid"/>
              <a:miter lim="800000"/>
              <a:headEnd len="sm" w="sm" type="none"/>
              <a:tailEnd len="med" w="med" type="triangle"/>
            </a:ln>
          </p:spPr>
        </p:cxnSp>
        <p:cxnSp>
          <p:nvCxnSpPr>
            <p:cNvPr id="2388" name="Google Shape;2388;p68"/>
            <p:cNvCxnSpPr>
              <a:stCxn id="2372" idx="6"/>
              <a:endCxn id="2380" idx="2"/>
            </p:cNvCxnSpPr>
            <p:nvPr/>
          </p:nvCxnSpPr>
          <p:spPr>
            <a:xfrm flipH="1" rot="10800000">
              <a:off x="15566751" y="2805353"/>
              <a:ext cx="807300" cy="1527300"/>
            </a:xfrm>
            <a:prstGeom prst="straightConnector1">
              <a:avLst/>
            </a:prstGeom>
            <a:noFill/>
            <a:ln cap="flat" cmpd="sng" w="9525">
              <a:solidFill>
                <a:srgbClr val="BFBFBF"/>
              </a:solidFill>
              <a:prstDash val="solid"/>
              <a:miter lim="800000"/>
              <a:headEnd len="sm" w="sm" type="none"/>
              <a:tailEnd len="med" w="med" type="triangle"/>
            </a:ln>
          </p:spPr>
        </p:cxnSp>
        <p:cxnSp>
          <p:nvCxnSpPr>
            <p:cNvPr id="2389" name="Google Shape;2389;p68"/>
            <p:cNvCxnSpPr>
              <a:stCxn id="2373" idx="6"/>
              <a:endCxn id="2381" idx="2"/>
            </p:cNvCxnSpPr>
            <p:nvPr/>
          </p:nvCxnSpPr>
          <p:spPr>
            <a:xfrm flipH="1" rot="10800000">
              <a:off x="15541650" y="3530125"/>
              <a:ext cx="832500" cy="1605000"/>
            </a:xfrm>
            <a:prstGeom prst="straightConnector1">
              <a:avLst/>
            </a:prstGeom>
            <a:noFill/>
            <a:ln cap="flat" cmpd="sng" w="9525">
              <a:solidFill>
                <a:srgbClr val="BFBFBF"/>
              </a:solidFill>
              <a:prstDash val="solid"/>
              <a:miter lim="800000"/>
              <a:headEnd len="sm" w="sm" type="none"/>
              <a:tailEnd len="med" w="med" type="triangle"/>
            </a:ln>
          </p:spPr>
        </p:cxnSp>
        <p:cxnSp>
          <p:nvCxnSpPr>
            <p:cNvPr id="2390" name="Google Shape;2390;p68"/>
            <p:cNvCxnSpPr>
              <a:stCxn id="2381" idx="6"/>
              <a:endCxn id="2386" idx="2"/>
            </p:cNvCxnSpPr>
            <p:nvPr/>
          </p:nvCxnSpPr>
          <p:spPr>
            <a:xfrm>
              <a:off x="16914176" y="3530180"/>
              <a:ext cx="1074900" cy="428100"/>
            </a:xfrm>
            <a:prstGeom prst="straightConnector1">
              <a:avLst/>
            </a:prstGeom>
            <a:noFill/>
            <a:ln cap="flat" cmpd="sng" w="9525">
              <a:solidFill>
                <a:srgbClr val="595959"/>
              </a:solidFill>
              <a:prstDash val="solid"/>
              <a:miter lim="800000"/>
              <a:headEnd len="sm" w="sm" type="none"/>
              <a:tailEnd len="med" w="med" type="triangle"/>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grpSp>
        <p:nvGrpSpPr>
          <p:cNvPr id="2396" name="Google Shape;2396;p69"/>
          <p:cNvGrpSpPr/>
          <p:nvPr/>
        </p:nvGrpSpPr>
        <p:grpSpPr>
          <a:xfrm>
            <a:off x="559817" y="1428745"/>
            <a:ext cx="8783192" cy="215444"/>
            <a:chOff x="559817" y="2136914"/>
            <a:chExt cx="8783192" cy="215444"/>
          </a:xfrm>
        </p:grpSpPr>
        <p:sp>
          <p:nvSpPr>
            <p:cNvPr id="2397" name="Google Shape;2397;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98" name="Google Shape;2398;p6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Dropout</a:t>
              </a:r>
              <a:endParaRPr/>
            </a:p>
          </p:txBody>
        </p:sp>
      </p:grpSp>
      <p:grpSp>
        <p:nvGrpSpPr>
          <p:cNvPr id="2399" name="Google Shape;2399;p69"/>
          <p:cNvGrpSpPr/>
          <p:nvPr/>
        </p:nvGrpSpPr>
        <p:grpSpPr>
          <a:xfrm>
            <a:off x="450000" y="450000"/>
            <a:ext cx="9018000" cy="276999"/>
            <a:chOff x="450000" y="450000"/>
            <a:chExt cx="9018000" cy="276999"/>
          </a:xfrm>
        </p:grpSpPr>
        <p:sp>
          <p:nvSpPr>
            <p:cNvPr id="2400" name="Google Shape;2400;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Problems of Deep Learning and the Solution</a:t>
              </a:r>
              <a:endParaRPr sz="1800">
                <a:solidFill>
                  <a:schemeClr val="lt1"/>
                </a:solidFill>
                <a:latin typeface="Arial"/>
                <a:ea typeface="Arial"/>
                <a:cs typeface="Arial"/>
                <a:sym typeface="Arial"/>
              </a:endParaRPr>
            </a:p>
          </p:txBody>
        </p:sp>
        <p:sp>
          <p:nvSpPr>
            <p:cNvPr id="2401" name="Google Shape;2401;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402" name="Google Shape;2402;p69"/>
          <p:cNvSpPr/>
          <p:nvPr/>
        </p:nvSpPr>
        <p:spPr>
          <a:xfrm>
            <a:off x="702940" y="1707632"/>
            <a:ext cx="8632800" cy="3456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When predicting, use all the nodes and edges without excluding. </a:t>
            </a:r>
            <a:endParaRPr/>
          </a:p>
        </p:txBody>
      </p:sp>
      <p:grpSp>
        <p:nvGrpSpPr>
          <p:cNvPr id="2403" name="Google Shape;2403;p69"/>
          <p:cNvGrpSpPr/>
          <p:nvPr/>
        </p:nvGrpSpPr>
        <p:grpSpPr>
          <a:xfrm>
            <a:off x="2285072" y="2359537"/>
            <a:ext cx="5332681" cy="2869663"/>
            <a:chOff x="2285072" y="2819750"/>
            <a:chExt cx="5332681" cy="2869663"/>
          </a:xfrm>
        </p:grpSpPr>
        <p:sp>
          <p:nvSpPr>
            <p:cNvPr id="2404" name="Google Shape;2404;p69"/>
            <p:cNvSpPr/>
            <p:nvPr/>
          </p:nvSpPr>
          <p:spPr>
            <a:xfrm>
              <a:off x="2285072" y="3213655"/>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5" name="Google Shape;2405;p69"/>
            <p:cNvSpPr/>
            <p:nvPr/>
          </p:nvSpPr>
          <p:spPr>
            <a:xfrm>
              <a:off x="2285072" y="3972476"/>
              <a:ext cx="540000" cy="544775"/>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6" name="Google Shape;2406;p69"/>
            <p:cNvSpPr/>
            <p:nvPr/>
          </p:nvSpPr>
          <p:spPr>
            <a:xfrm>
              <a:off x="2285072" y="4740846"/>
              <a:ext cx="540000" cy="5400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7" name="Google Shape;2407;p69"/>
            <p:cNvSpPr/>
            <p:nvPr/>
          </p:nvSpPr>
          <p:spPr>
            <a:xfrm>
              <a:off x="4115495" y="2819750"/>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8" name="Google Shape;2408;p69"/>
            <p:cNvSpPr/>
            <p:nvPr/>
          </p:nvSpPr>
          <p:spPr>
            <a:xfrm>
              <a:off x="4115495" y="3544468"/>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9" name="Google Shape;2409;p69"/>
            <p:cNvSpPr/>
            <p:nvPr/>
          </p:nvSpPr>
          <p:spPr>
            <a:xfrm>
              <a:off x="4115495" y="4346941"/>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69"/>
            <p:cNvSpPr/>
            <p:nvPr/>
          </p:nvSpPr>
          <p:spPr>
            <a:xfrm>
              <a:off x="4090394" y="5149413"/>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11" name="Google Shape;2411;p69"/>
            <p:cNvCxnSpPr>
              <a:stCxn id="2404" idx="6"/>
              <a:endCxn id="2409" idx="2"/>
            </p:cNvCxnSpPr>
            <p:nvPr/>
          </p:nvCxnSpPr>
          <p:spPr>
            <a:xfrm>
              <a:off x="2825072" y="3483655"/>
              <a:ext cx="1290300" cy="1133400"/>
            </a:xfrm>
            <a:prstGeom prst="straightConnector1">
              <a:avLst/>
            </a:prstGeom>
            <a:noFill/>
            <a:ln cap="flat" cmpd="sng" w="9525">
              <a:solidFill>
                <a:srgbClr val="595959"/>
              </a:solidFill>
              <a:prstDash val="solid"/>
              <a:miter lim="800000"/>
              <a:headEnd len="sm" w="sm" type="none"/>
              <a:tailEnd len="med" w="med" type="triangle"/>
            </a:ln>
          </p:spPr>
        </p:cxnSp>
        <p:cxnSp>
          <p:nvCxnSpPr>
            <p:cNvPr id="2412" name="Google Shape;2412;p69"/>
            <p:cNvCxnSpPr>
              <a:stCxn id="2405" idx="6"/>
              <a:endCxn id="2410" idx="2"/>
            </p:cNvCxnSpPr>
            <p:nvPr/>
          </p:nvCxnSpPr>
          <p:spPr>
            <a:xfrm>
              <a:off x="2825072" y="4244864"/>
              <a:ext cx="1265400" cy="1174500"/>
            </a:xfrm>
            <a:prstGeom prst="straightConnector1">
              <a:avLst/>
            </a:prstGeom>
            <a:noFill/>
            <a:ln cap="flat" cmpd="sng" w="9525">
              <a:solidFill>
                <a:srgbClr val="595959"/>
              </a:solidFill>
              <a:prstDash val="solid"/>
              <a:miter lim="800000"/>
              <a:headEnd len="sm" w="sm" type="none"/>
              <a:tailEnd len="med" w="med" type="triangle"/>
            </a:ln>
          </p:spPr>
        </p:cxnSp>
        <p:cxnSp>
          <p:nvCxnSpPr>
            <p:cNvPr id="2413" name="Google Shape;2413;p69"/>
            <p:cNvCxnSpPr>
              <a:stCxn id="2406" idx="6"/>
              <a:endCxn id="2410" idx="2"/>
            </p:cNvCxnSpPr>
            <p:nvPr/>
          </p:nvCxnSpPr>
          <p:spPr>
            <a:xfrm>
              <a:off x="2825072" y="5010846"/>
              <a:ext cx="1265400" cy="408600"/>
            </a:xfrm>
            <a:prstGeom prst="straightConnector1">
              <a:avLst/>
            </a:prstGeom>
            <a:noFill/>
            <a:ln cap="flat" cmpd="sng" w="9525">
              <a:solidFill>
                <a:srgbClr val="595959"/>
              </a:solidFill>
              <a:prstDash val="solid"/>
              <a:miter lim="800000"/>
              <a:headEnd len="sm" w="sm" type="none"/>
              <a:tailEnd len="med" w="med" type="triangle"/>
            </a:ln>
          </p:spPr>
        </p:cxnSp>
        <p:cxnSp>
          <p:nvCxnSpPr>
            <p:cNvPr id="2414" name="Google Shape;2414;p69"/>
            <p:cNvCxnSpPr>
              <a:stCxn id="2406" idx="6"/>
              <a:endCxn id="2409" idx="2"/>
            </p:cNvCxnSpPr>
            <p:nvPr/>
          </p:nvCxnSpPr>
          <p:spPr>
            <a:xfrm flipH="1" rot="10800000">
              <a:off x="2825072" y="4616946"/>
              <a:ext cx="1290300" cy="393900"/>
            </a:xfrm>
            <a:prstGeom prst="straightConnector1">
              <a:avLst/>
            </a:prstGeom>
            <a:noFill/>
            <a:ln cap="flat" cmpd="sng" w="9525">
              <a:solidFill>
                <a:srgbClr val="595959"/>
              </a:solidFill>
              <a:prstDash val="solid"/>
              <a:miter lim="800000"/>
              <a:headEnd len="sm" w="sm" type="none"/>
              <a:tailEnd len="med" w="med" type="triangle"/>
            </a:ln>
          </p:spPr>
        </p:cxnSp>
        <p:cxnSp>
          <p:nvCxnSpPr>
            <p:cNvPr id="2415" name="Google Shape;2415;p69"/>
            <p:cNvCxnSpPr>
              <a:stCxn id="2404" idx="6"/>
              <a:endCxn id="2410" idx="2"/>
            </p:cNvCxnSpPr>
            <p:nvPr/>
          </p:nvCxnSpPr>
          <p:spPr>
            <a:xfrm>
              <a:off x="2825072" y="3483655"/>
              <a:ext cx="1265400" cy="1935900"/>
            </a:xfrm>
            <a:prstGeom prst="straightConnector1">
              <a:avLst/>
            </a:prstGeom>
            <a:noFill/>
            <a:ln cap="flat" cmpd="sng" w="9525">
              <a:solidFill>
                <a:srgbClr val="595959"/>
              </a:solidFill>
              <a:prstDash val="solid"/>
              <a:miter lim="800000"/>
              <a:headEnd len="sm" w="sm" type="none"/>
              <a:tailEnd len="med" w="med" type="triangle"/>
            </a:ln>
          </p:spPr>
        </p:cxnSp>
        <p:cxnSp>
          <p:nvCxnSpPr>
            <p:cNvPr id="2416" name="Google Shape;2416;p69"/>
            <p:cNvCxnSpPr>
              <a:stCxn id="2405" idx="6"/>
              <a:endCxn id="2409" idx="2"/>
            </p:cNvCxnSpPr>
            <p:nvPr/>
          </p:nvCxnSpPr>
          <p:spPr>
            <a:xfrm>
              <a:off x="2825072" y="4244864"/>
              <a:ext cx="1290300" cy="372000"/>
            </a:xfrm>
            <a:prstGeom prst="straightConnector1">
              <a:avLst/>
            </a:prstGeom>
            <a:noFill/>
            <a:ln cap="flat" cmpd="sng" w="9525">
              <a:solidFill>
                <a:srgbClr val="595959"/>
              </a:solidFill>
              <a:prstDash val="solid"/>
              <a:miter lim="800000"/>
              <a:headEnd len="sm" w="sm" type="none"/>
              <a:tailEnd len="med" w="med" type="triangle"/>
            </a:ln>
          </p:spPr>
        </p:cxnSp>
        <p:sp>
          <p:nvSpPr>
            <p:cNvPr id="2417" name="Google Shape;2417;p69"/>
            <p:cNvSpPr/>
            <p:nvPr/>
          </p:nvSpPr>
          <p:spPr>
            <a:xfrm>
              <a:off x="5462920" y="2819750"/>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69"/>
            <p:cNvSpPr/>
            <p:nvPr/>
          </p:nvSpPr>
          <p:spPr>
            <a:xfrm>
              <a:off x="5462920" y="3544468"/>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69"/>
            <p:cNvSpPr/>
            <p:nvPr/>
          </p:nvSpPr>
          <p:spPr>
            <a:xfrm>
              <a:off x="5462920" y="4346941"/>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69"/>
            <p:cNvSpPr/>
            <p:nvPr/>
          </p:nvSpPr>
          <p:spPr>
            <a:xfrm>
              <a:off x="5460336" y="5149413"/>
              <a:ext cx="540000" cy="540000"/>
            </a:xfrm>
            <a:prstGeom prst="ellipse">
              <a:avLst/>
            </a:prstGeom>
            <a:solidFill>
              <a:srgbClr val="FF00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21" name="Google Shape;2421;p69"/>
            <p:cNvCxnSpPr>
              <a:stCxn id="2409" idx="6"/>
              <a:endCxn id="2418" idx="2"/>
            </p:cNvCxnSpPr>
            <p:nvPr/>
          </p:nvCxnSpPr>
          <p:spPr>
            <a:xfrm flipH="1" rot="10800000">
              <a:off x="4655495" y="3814441"/>
              <a:ext cx="807300" cy="802500"/>
            </a:xfrm>
            <a:prstGeom prst="straightConnector1">
              <a:avLst/>
            </a:prstGeom>
            <a:noFill/>
            <a:ln cap="flat" cmpd="sng" w="9525">
              <a:solidFill>
                <a:srgbClr val="595959"/>
              </a:solidFill>
              <a:prstDash val="solid"/>
              <a:miter lim="800000"/>
              <a:headEnd len="sm" w="sm" type="none"/>
              <a:tailEnd len="med" w="med" type="triangle"/>
            </a:ln>
          </p:spPr>
        </p:cxnSp>
        <p:cxnSp>
          <p:nvCxnSpPr>
            <p:cNvPr id="2422" name="Google Shape;2422;p69"/>
            <p:cNvCxnSpPr>
              <a:stCxn id="2410" idx="6"/>
              <a:endCxn id="2417" idx="2"/>
            </p:cNvCxnSpPr>
            <p:nvPr/>
          </p:nvCxnSpPr>
          <p:spPr>
            <a:xfrm flipH="1" rot="10800000">
              <a:off x="4630394" y="3089613"/>
              <a:ext cx="832500" cy="2329800"/>
            </a:xfrm>
            <a:prstGeom prst="straightConnector1">
              <a:avLst/>
            </a:prstGeom>
            <a:noFill/>
            <a:ln cap="flat" cmpd="sng" w="9525">
              <a:solidFill>
                <a:srgbClr val="595959"/>
              </a:solidFill>
              <a:prstDash val="solid"/>
              <a:miter lim="800000"/>
              <a:headEnd len="sm" w="sm" type="none"/>
              <a:tailEnd len="med" w="med" type="triangle"/>
            </a:ln>
          </p:spPr>
        </p:cxnSp>
        <p:sp>
          <p:nvSpPr>
            <p:cNvPr id="2423" name="Google Shape;2423;p69"/>
            <p:cNvSpPr/>
            <p:nvPr/>
          </p:nvSpPr>
          <p:spPr>
            <a:xfrm>
              <a:off x="7077753" y="3972475"/>
              <a:ext cx="540000" cy="540000"/>
            </a:xfrm>
            <a:prstGeom prst="ellipse">
              <a:avLst/>
            </a:prstGeom>
            <a:solidFill>
              <a:srgbClr val="FFFF00">
                <a:alpha val="2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24" name="Google Shape;2424;p69"/>
            <p:cNvCxnSpPr>
              <a:stCxn id="2417" idx="6"/>
              <a:endCxn id="2423" idx="2"/>
            </p:cNvCxnSpPr>
            <p:nvPr/>
          </p:nvCxnSpPr>
          <p:spPr>
            <a:xfrm>
              <a:off x="6002920" y="3089750"/>
              <a:ext cx="1074900" cy="1152600"/>
            </a:xfrm>
            <a:prstGeom prst="straightConnector1">
              <a:avLst/>
            </a:prstGeom>
            <a:noFill/>
            <a:ln cap="flat" cmpd="sng" w="9525">
              <a:solidFill>
                <a:srgbClr val="BFBFBF"/>
              </a:solidFill>
              <a:prstDash val="solid"/>
              <a:miter lim="800000"/>
              <a:headEnd len="sm" w="sm" type="none"/>
              <a:tailEnd len="med" w="med" type="triangle"/>
            </a:ln>
          </p:spPr>
        </p:cxnSp>
        <p:cxnSp>
          <p:nvCxnSpPr>
            <p:cNvPr id="2425" name="Google Shape;2425;p69"/>
            <p:cNvCxnSpPr>
              <a:stCxn id="2409" idx="6"/>
              <a:endCxn id="2417" idx="2"/>
            </p:cNvCxnSpPr>
            <p:nvPr/>
          </p:nvCxnSpPr>
          <p:spPr>
            <a:xfrm flipH="1" rot="10800000">
              <a:off x="4655495" y="3089641"/>
              <a:ext cx="807300" cy="1527300"/>
            </a:xfrm>
            <a:prstGeom prst="straightConnector1">
              <a:avLst/>
            </a:prstGeom>
            <a:noFill/>
            <a:ln cap="flat" cmpd="sng" w="9525">
              <a:solidFill>
                <a:srgbClr val="595959"/>
              </a:solidFill>
              <a:prstDash val="solid"/>
              <a:miter lim="800000"/>
              <a:headEnd len="sm" w="sm" type="none"/>
              <a:tailEnd len="med" w="med" type="triangle"/>
            </a:ln>
          </p:spPr>
        </p:cxnSp>
        <p:cxnSp>
          <p:nvCxnSpPr>
            <p:cNvPr id="2426" name="Google Shape;2426;p69"/>
            <p:cNvCxnSpPr>
              <a:stCxn id="2410" idx="6"/>
              <a:endCxn id="2418" idx="2"/>
            </p:cNvCxnSpPr>
            <p:nvPr/>
          </p:nvCxnSpPr>
          <p:spPr>
            <a:xfrm flipH="1" rot="10800000">
              <a:off x="4630394" y="3814413"/>
              <a:ext cx="832500" cy="1605000"/>
            </a:xfrm>
            <a:prstGeom prst="straightConnector1">
              <a:avLst/>
            </a:prstGeom>
            <a:noFill/>
            <a:ln cap="flat" cmpd="sng" w="9525">
              <a:solidFill>
                <a:srgbClr val="595959"/>
              </a:solidFill>
              <a:prstDash val="solid"/>
              <a:miter lim="800000"/>
              <a:headEnd len="sm" w="sm" type="none"/>
              <a:tailEnd len="med" w="med" type="triangle"/>
            </a:ln>
          </p:spPr>
        </p:cxnSp>
        <p:cxnSp>
          <p:nvCxnSpPr>
            <p:cNvPr id="2427" name="Google Shape;2427;p69"/>
            <p:cNvCxnSpPr>
              <a:stCxn id="2418" idx="6"/>
              <a:endCxn id="2423" idx="2"/>
            </p:cNvCxnSpPr>
            <p:nvPr/>
          </p:nvCxnSpPr>
          <p:spPr>
            <a:xfrm>
              <a:off x="6002920" y="3814468"/>
              <a:ext cx="1074900" cy="428100"/>
            </a:xfrm>
            <a:prstGeom prst="straightConnector1">
              <a:avLst/>
            </a:prstGeom>
            <a:noFill/>
            <a:ln cap="flat" cmpd="sng" w="9525">
              <a:solidFill>
                <a:srgbClr val="BFBFBF"/>
              </a:solidFill>
              <a:prstDash val="solid"/>
              <a:miter lim="800000"/>
              <a:headEnd len="sm" w="sm" type="none"/>
              <a:tailEnd len="med" w="med" type="triangle"/>
            </a:ln>
          </p:spPr>
        </p:cxnSp>
        <p:cxnSp>
          <p:nvCxnSpPr>
            <p:cNvPr id="2428" name="Google Shape;2428;p69"/>
            <p:cNvCxnSpPr>
              <a:stCxn id="2404" idx="6"/>
              <a:endCxn id="2407" idx="2"/>
            </p:cNvCxnSpPr>
            <p:nvPr/>
          </p:nvCxnSpPr>
          <p:spPr>
            <a:xfrm flipH="1" rot="10800000">
              <a:off x="2825072" y="3089755"/>
              <a:ext cx="1290300" cy="393900"/>
            </a:xfrm>
            <a:prstGeom prst="straightConnector1">
              <a:avLst/>
            </a:prstGeom>
            <a:noFill/>
            <a:ln cap="flat" cmpd="sng" w="9525">
              <a:solidFill>
                <a:srgbClr val="595959"/>
              </a:solidFill>
              <a:prstDash val="solid"/>
              <a:miter lim="800000"/>
              <a:headEnd len="sm" w="sm" type="none"/>
              <a:tailEnd len="med" w="med" type="triangle"/>
            </a:ln>
          </p:spPr>
        </p:cxnSp>
        <p:cxnSp>
          <p:nvCxnSpPr>
            <p:cNvPr id="2429" name="Google Shape;2429;p69"/>
            <p:cNvCxnSpPr>
              <a:stCxn id="2406" idx="6"/>
              <a:endCxn id="2407" idx="2"/>
            </p:cNvCxnSpPr>
            <p:nvPr/>
          </p:nvCxnSpPr>
          <p:spPr>
            <a:xfrm flipH="1" rot="10800000">
              <a:off x="2825072" y="3089646"/>
              <a:ext cx="1290300" cy="1921200"/>
            </a:xfrm>
            <a:prstGeom prst="straightConnector1">
              <a:avLst/>
            </a:prstGeom>
            <a:noFill/>
            <a:ln cap="flat" cmpd="sng" w="9525">
              <a:solidFill>
                <a:srgbClr val="595959"/>
              </a:solidFill>
              <a:prstDash val="solid"/>
              <a:miter lim="800000"/>
              <a:headEnd len="sm" w="sm" type="none"/>
              <a:tailEnd len="med" w="med" type="triangle"/>
            </a:ln>
          </p:spPr>
        </p:cxnSp>
        <p:cxnSp>
          <p:nvCxnSpPr>
            <p:cNvPr id="2430" name="Google Shape;2430;p69"/>
            <p:cNvCxnSpPr>
              <a:stCxn id="2405" idx="6"/>
              <a:endCxn id="2407" idx="2"/>
            </p:cNvCxnSpPr>
            <p:nvPr/>
          </p:nvCxnSpPr>
          <p:spPr>
            <a:xfrm flipH="1" rot="10800000">
              <a:off x="2825072" y="3089864"/>
              <a:ext cx="1290300" cy="1155000"/>
            </a:xfrm>
            <a:prstGeom prst="straightConnector1">
              <a:avLst/>
            </a:prstGeom>
            <a:noFill/>
            <a:ln cap="flat" cmpd="sng" w="9525">
              <a:solidFill>
                <a:srgbClr val="595959"/>
              </a:solidFill>
              <a:prstDash val="solid"/>
              <a:miter lim="800000"/>
              <a:headEnd len="sm" w="sm" type="none"/>
              <a:tailEnd len="med" w="med" type="triangle"/>
            </a:ln>
          </p:spPr>
        </p:cxnSp>
        <p:cxnSp>
          <p:nvCxnSpPr>
            <p:cNvPr id="2431" name="Google Shape;2431;p69"/>
            <p:cNvCxnSpPr>
              <a:endCxn id="2408" idx="2"/>
            </p:cNvCxnSpPr>
            <p:nvPr/>
          </p:nvCxnSpPr>
          <p:spPr>
            <a:xfrm>
              <a:off x="2825195" y="3483568"/>
              <a:ext cx="1290300" cy="330900"/>
            </a:xfrm>
            <a:prstGeom prst="straightConnector1">
              <a:avLst/>
            </a:prstGeom>
            <a:noFill/>
            <a:ln cap="flat" cmpd="sng" w="9525">
              <a:solidFill>
                <a:srgbClr val="595959"/>
              </a:solidFill>
              <a:prstDash val="solid"/>
              <a:miter lim="800000"/>
              <a:headEnd len="sm" w="sm" type="none"/>
              <a:tailEnd len="med" w="med" type="triangle"/>
            </a:ln>
          </p:spPr>
        </p:cxnSp>
        <p:cxnSp>
          <p:nvCxnSpPr>
            <p:cNvPr id="2432" name="Google Shape;2432;p69"/>
            <p:cNvCxnSpPr>
              <a:endCxn id="2408" idx="2"/>
            </p:cNvCxnSpPr>
            <p:nvPr/>
          </p:nvCxnSpPr>
          <p:spPr>
            <a:xfrm flipH="1" rot="10800000">
              <a:off x="2825195" y="3814468"/>
              <a:ext cx="1290300" cy="439500"/>
            </a:xfrm>
            <a:prstGeom prst="straightConnector1">
              <a:avLst/>
            </a:prstGeom>
            <a:noFill/>
            <a:ln cap="flat" cmpd="sng" w="9525">
              <a:solidFill>
                <a:srgbClr val="595959"/>
              </a:solidFill>
              <a:prstDash val="solid"/>
              <a:miter lim="800000"/>
              <a:headEnd len="sm" w="sm" type="none"/>
              <a:tailEnd len="med" w="med" type="triangle"/>
            </a:ln>
          </p:spPr>
        </p:cxnSp>
        <p:cxnSp>
          <p:nvCxnSpPr>
            <p:cNvPr id="2433" name="Google Shape;2433;p69"/>
            <p:cNvCxnSpPr>
              <a:stCxn id="2406" idx="6"/>
              <a:endCxn id="2408" idx="2"/>
            </p:cNvCxnSpPr>
            <p:nvPr/>
          </p:nvCxnSpPr>
          <p:spPr>
            <a:xfrm flipH="1" rot="10800000">
              <a:off x="2825072" y="3814446"/>
              <a:ext cx="1290300" cy="1196400"/>
            </a:xfrm>
            <a:prstGeom prst="straightConnector1">
              <a:avLst/>
            </a:prstGeom>
            <a:noFill/>
            <a:ln cap="flat" cmpd="sng" w="9525">
              <a:solidFill>
                <a:srgbClr val="595959"/>
              </a:solidFill>
              <a:prstDash val="solid"/>
              <a:miter lim="800000"/>
              <a:headEnd len="sm" w="sm" type="none"/>
              <a:tailEnd len="med" w="med" type="triangle"/>
            </a:ln>
          </p:spPr>
        </p:cxnSp>
        <p:cxnSp>
          <p:nvCxnSpPr>
            <p:cNvPr id="2434" name="Google Shape;2434;p69"/>
            <p:cNvCxnSpPr>
              <a:endCxn id="2419" idx="2"/>
            </p:cNvCxnSpPr>
            <p:nvPr/>
          </p:nvCxnSpPr>
          <p:spPr>
            <a:xfrm>
              <a:off x="4655020" y="4616941"/>
              <a:ext cx="807900" cy="0"/>
            </a:xfrm>
            <a:prstGeom prst="straightConnector1">
              <a:avLst/>
            </a:prstGeom>
            <a:noFill/>
            <a:ln cap="flat" cmpd="sng" w="9525">
              <a:solidFill>
                <a:srgbClr val="595959"/>
              </a:solidFill>
              <a:prstDash val="solid"/>
              <a:miter lim="800000"/>
              <a:headEnd len="sm" w="sm" type="none"/>
              <a:tailEnd len="med" w="med" type="triangle"/>
            </a:ln>
          </p:spPr>
        </p:cxnSp>
        <p:cxnSp>
          <p:nvCxnSpPr>
            <p:cNvPr id="2435" name="Google Shape;2435;p69"/>
            <p:cNvCxnSpPr>
              <a:stCxn id="2409" idx="6"/>
              <a:endCxn id="2420" idx="2"/>
            </p:cNvCxnSpPr>
            <p:nvPr/>
          </p:nvCxnSpPr>
          <p:spPr>
            <a:xfrm>
              <a:off x="4655495" y="4616941"/>
              <a:ext cx="804900" cy="802500"/>
            </a:xfrm>
            <a:prstGeom prst="straightConnector1">
              <a:avLst/>
            </a:prstGeom>
            <a:noFill/>
            <a:ln cap="flat" cmpd="sng" w="9525">
              <a:solidFill>
                <a:srgbClr val="595959"/>
              </a:solidFill>
              <a:prstDash val="solid"/>
              <a:miter lim="800000"/>
              <a:headEnd len="sm" w="sm" type="none"/>
              <a:tailEnd len="med" w="med" type="triangle"/>
            </a:ln>
          </p:spPr>
        </p:cxnSp>
        <p:cxnSp>
          <p:nvCxnSpPr>
            <p:cNvPr id="2436" name="Google Shape;2436;p69"/>
            <p:cNvCxnSpPr>
              <a:stCxn id="2410" idx="6"/>
              <a:endCxn id="2419" idx="2"/>
            </p:cNvCxnSpPr>
            <p:nvPr/>
          </p:nvCxnSpPr>
          <p:spPr>
            <a:xfrm flipH="1" rot="10800000">
              <a:off x="4630394" y="4616913"/>
              <a:ext cx="832500" cy="802500"/>
            </a:xfrm>
            <a:prstGeom prst="straightConnector1">
              <a:avLst/>
            </a:prstGeom>
            <a:noFill/>
            <a:ln cap="flat" cmpd="sng" w="9525">
              <a:solidFill>
                <a:srgbClr val="595959"/>
              </a:solidFill>
              <a:prstDash val="solid"/>
              <a:miter lim="800000"/>
              <a:headEnd len="sm" w="sm" type="none"/>
              <a:tailEnd len="med" w="med" type="triangle"/>
            </a:ln>
          </p:spPr>
        </p:cxnSp>
        <p:cxnSp>
          <p:nvCxnSpPr>
            <p:cNvPr id="2437" name="Google Shape;2437;p69"/>
            <p:cNvCxnSpPr>
              <a:stCxn id="2410" idx="6"/>
              <a:endCxn id="2420" idx="2"/>
            </p:cNvCxnSpPr>
            <p:nvPr/>
          </p:nvCxnSpPr>
          <p:spPr>
            <a:xfrm>
              <a:off x="4630394" y="5419413"/>
              <a:ext cx="829800" cy="0"/>
            </a:xfrm>
            <a:prstGeom prst="straightConnector1">
              <a:avLst/>
            </a:prstGeom>
            <a:noFill/>
            <a:ln cap="flat" cmpd="sng" w="9525">
              <a:solidFill>
                <a:srgbClr val="595959"/>
              </a:solidFill>
              <a:prstDash val="solid"/>
              <a:miter lim="800000"/>
              <a:headEnd len="sm" w="sm" type="none"/>
              <a:tailEnd len="med" w="med" type="triangle"/>
            </a:ln>
          </p:spPr>
        </p:cxnSp>
        <p:cxnSp>
          <p:nvCxnSpPr>
            <p:cNvPr id="2438" name="Google Shape;2438;p69"/>
            <p:cNvCxnSpPr>
              <a:stCxn id="2408" idx="6"/>
              <a:endCxn id="2417" idx="2"/>
            </p:cNvCxnSpPr>
            <p:nvPr/>
          </p:nvCxnSpPr>
          <p:spPr>
            <a:xfrm flipH="1" rot="10800000">
              <a:off x="4655495" y="3089668"/>
              <a:ext cx="807300" cy="724800"/>
            </a:xfrm>
            <a:prstGeom prst="straightConnector1">
              <a:avLst/>
            </a:prstGeom>
            <a:noFill/>
            <a:ln cap="flat" cmpd="sng" w="9525">
              <a:solidFill>
                <a:srgbClr val="595959"/>
              </a:solidFill>
              <a:prstDash val="solid"/>
              <a:miter lim="800000"/>
              <a:headEnd len="sm" w="sm" type="none"/>
              <a:tailEnd len="med" w="med" type="triangle"/>
            </a:ln>
          </p:spPr>
        </p:cxnSp>
        <p:cxnSp>
          <p:nvCxnSpPr>
            <p:cNvPr id="2439" name="Google Shape;2439;p69"/>
            <p:cNvCxnSpPr>
              <a:stCxn id="2408" idx="6"/>
              <a:endCxn id="2418" idx="2"/>
            </p:cNvCxnSpPr>
            <p:nvPr/>
          </p:nvCxnSpPr>
          <p:spPr>
            <a:xfrm>
              <a:off x="4655495" y="3814468"/>
              <a:ext cx="807300" cy="0"/>
            </a:xfrm>
            <a:prstGeom prst="straightConnector1">
              <a:avLst/>
            </a:prstGeom>
            <a:noFill/>
            <a:ln cap="flat" cmpd="sng" w="9525">
              <a:solidFill>
                <a:srgbClr val="595959"/>
              </a:solidFill>
              <a:prstDash val="solid"/>
              <a:miter lim="800000"/>
              <a:headEnd len="sm" w="sm" type="none"/>
              <a:tailEnd len="med" w="med" type="triangle"/>
            </a:ln>
          </p:spPr>
        </p:cxnSp>
        <p:cxnSp>
          <p:nvCxnSpPr>
            <p:cNvPr id="2440" name="Google Shape;2440;p69"/>
            <p:cNvCxnSpPr>
              <a:stCxn id="2408" idx="6"/>
            </p:cNvCxnSpPr>
            <p:nvPr/>
          </p:nvCxnSpPr>
          <p:spPr>
            <a:xfrm>
              <a:off x="4655495" y="3814468"/>
              <a:ext cx="782400" cy="811200"/>
            </a:xfrm>
            <a:prstGeom prst="straightConnector1">
              <a:avLst/>
            </a:prstGeom>
            <a:noFill/>
            <a:ln cap="flat" cmpd="sng" w="9525">
              <a:solidFill>
                <a:srgbClr val="595959"/>
              </a:solidFill>
              <a:prstDash val="solid"/>
              <a:miter lim="800000"/>
              <a:headEnd len="sm" w="sm" type="none"/>
              <a:tailEnd len="med" w="med" type="triangle"/>
            </a:ln>
          </p:spPr>
        </p:cxnSp>
        <p:cxnSp>
          <p:nvCxnSpPr>
            <p:cNvPr id="2441" name="Google Shape;2441;p69"/>
            <p:cNvCxnSpPr>
              <a:stCxn id="2408" idx="6"/>
              <a:endCxn id="2420" idx="2"/>
            </p:cNvCxnSpPr>
            <p:nvPr/>
          </p:nvCxnSpPr>
          <p:spPr>
            <a:xfrm>
              <a:off x="4655495" y="3814468"/>
              <a:ext cx="804900" cy="1605000"/>
            </a:xfrm>
            <a:prstGeom prst="straightConnector1">
              <a:avLst/>
            </a:prstGeom>
            <a:noFill/>
            <a:ln cap="flat" cmpd="sng" w="9525">
              <a:solidFill>
                <a:srgbClr val="595959"/>
              </a:solidFill>
              <a:prstDash val="solid"/>
              <a:miter lim="800000"/>
              <a:headEnd len="sm" w="sm" type="none"/>
              <a:tailEnd len="med" w="med" type="triangle"/>
            </a:ln>
          </p:spPr>
        </p:cxnSp>
        <p:cxnSp>
          <p:nvCxnSpPr>
            <p:cNvPr id="2442" name="Google Shape;2442;p69"/>
            <p:cNvCxnSpPr>
              <a:stCxn id="2407" idx="6"/>
              <a:endCxn id="2417" idx="2"/>
            </p:cNvCxnSpPr>
            <p:nvPr/>
          </p:nvCxnSpPr>
          <p:spPr>
            <a:xfrm>
              <a:off x="4655495" y="3089750"/>
              <a:ext cx="807300" cy="0"/>
            </a:xfrm>
            <a:prstGeom prst="straightConnector1">
              <a:avLst/>
            </a:prstGeom>
            <a:noFill/>
            <a:ln cap="flat" cmpd="sng" w="9525">
              <a:solidFill>
                <a:srgbClr val="595959"/>
              </a:solidFill>
              <a:prstDash val="solid"/>
              <a:miter lim="800000"/>
              <a:headEnd len="sm" w="sm" type="none"/>
              <a:tailEnd len="med" w="med" type="triangle"/>
            </a:ln>
          </p:spPr>
        </p:cxnSp>
        <p:cxnSp>
          <p:nvCxnSpPr>
            <p:cNvPr id="2443" name="Google Shape;2443;p69"/>
            <p:cNvCxnSpPr>
              <a:stCxn id="2407" idx="6"/>
              <a:endCxn id="2418" idx="2"/>
            </p:cNvCxnSpPr>
            <p:nvPr/>
          </p:nvCxnSpPr>
          <p:spPr>
            <a:xfrm>
              <a:off x="4655495" y="3089750"/>
              <a:ext cx="807300" cy="724800"/>
            </a:xfrm>
            <a:prstGeom prst="straightConnector1">
              <a:avLst/>
            </a:prstGeom>
            <a:noFill/>
            <a:ln cap="flat" cmpd="sng" w="9525">
              <a:solidFill>
                <a:srgbClr val="595959"/>
              </a:solidFill>
              <a:prstDash val="solid"/>
              <a:miter lim="800000"/>
              <a:headEnd len="sm" w="sm" type="none"/>
              <a:tailEnd len="med" w="med" type="triangle"/>
            </a:ln>
          </p:spPr>
        </p:cxnSp>
        <p:cxnSp>
          <p:nvCxnSpPr>
            <p:cNvPr id="2444" name="Google Shape;2444;p69"/>
            <p:cNvCxnSpPr>
              <a:stCxn id="2407" idx="6"/>
              <a:endCxn id="2419" idx="2"/>
            </p:cNvCxnSpPr>
            <p:nvPr/>
          </p:nvCxnSpPr>
          <p:spPr>
            <a:xfrm>
              <a:off x="4655495" y="3089750"/>
              <a:ext cx="807300" cy="1527300"/>
            </a:xfrm>
            <a:prstGeom prst="straightConnector1">
              <a:avLst/>
            </a:prstGeom>
            <a:noFill/>
            <a:ln cap="flat" cmpd="sng" w="9525">
              <a:solidFill>
                <a:srgbClr val="595959"/>
              </a:solidFill>
              <a:prstDash val="solid"/>
              <a:miter lim="800000"/>
              <a:headEnd len="sm" w="sm" type="none"/>
              <a:tailEnd len="med" w="med" type="triangle"/>
            </a:ln>
          </p:spPr>
        </p:cxnSp>
        <p:cxnSp>
          <p:nvCxnSpPr>
            <p:cNvPr id="2445" name="Google Shape;2445;p69"/>
            <p:cNvCxnSpPr>
              <a:stCxn id="2407" idx="6"/>
              <a:endCxn id="2420" idx="2"/>
            </p:cNvCxnSpPr>
            <p:nvPr/>
          </p:nvCxnSpPr>
          <p:spPr>
            <a:xfrm>
              <a:off x="4655495" y="3089750"/>
              <a:ext cx="804900" cy="2329800"/>
            </a:xfrm>
            <a:prstGeom prst="straightConnector1">
              <a:avLst/>
            </a:prstGeom>
            <a:noFill/>
            <a:ln cap="flat" cmpd="sng" w="9525">
              <a:solidFill>
                <a:srgbClr val="595959"/>
              </a:solidFill>
              <a:prstDash val="solid"/>
              <a:miter lim="800000"/>
              <a:headEnd len="sm" w="sm" type="none"/>
              <a:tailEnd len="med" w="med" type="triangle"/>
            </a:ln>
          </p:spPr>
        </p:cxnSp>
        <p:cxnSp>
          <p:nvCxnSpPr>
            <p:cNvPr id="2446" name="Google Shape;2446;p69"/>
            <p:cNvCxnSpPr>
              <a:stCxn id="2419" idx="6"/>
            </p:cNvCxnSpPr>
            <p:nvPr/>
          </p:nvCxnSpPr>
          <p:spPr>
            <a:xfrm flipH="1" rot="10800000">
              <a:off x="6002920" y="4242541"/>
              <a:ext cx="1074900" cy="374400"/>
            </a:xfrm>
            <a:prstGeom prst="straightConnector1">
              <a:avLst/>
            </a:prstGeom>
            <a:noFill/>
            <a:ln cap="flat" cmpd="sng" w="9525">
              <a:solidFill>
                <a:srgbClr val="BFBFBF"/>
              </a:solidFill>
              <a:prstDash val="solid"/>
              <a:miter lim="800000"/>
              <a:headEnd len="sm" w="sm" type="none"/>
              <a:tailEnd len="med" w="med" type="triangle"/>
            </a:ln>
          </p:spPr>
        </p:cxnSp>
        <p:cxnSp>
          <p:nvCxnSpPr>
            <p:cNvPr id="2447" name="Google Shape;2447;p69"/>
            <p:cNvCxnSpPr>
              <a:stCxn id="2420" idx="6"/>
              <a:endCxn id="2423" idx="2"/>
            </p:cNvCxnSpPr>
            <p:nvPr/>
          </p:nvCxnSpPr>
          <p:spPr>
            <a:xfrm flipH="1" rot="10800000">
              <a:off x="6000336" y="4242513"/>
              <a:ext cx="1077300" cy="1176900"/>
            </a:xfrm>
            <a:prstGeom prst="straightConnector1">
              <a:avLst/>
            </a:prstGeom>
            <a:noFill/>
            <a:ln cap="flat" cmpd="sng" w="9525">
              <a:solidFill>
                <a:srgbClr val="BFBFBF"/>
              </a:solidFill>
              <a:prstDash val="solid"/>
              <a:miter lim="800000"/>
              <a:headEnd len="sm" w="sm" type="none"/>
              <a:tailEnd len="med" w="med" type="triangl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7"/>
          <p:cNvGrpSpPr/>
          <p:nvPr/>
        </p:nvGrpSpPr>
        <p:grpSpPr>
          <a:xfrm>
            <a:off x="450000" y="450000"/>
            <a:ext cx="9018000" cy="276999"/>
            <a:chOff x="450000" y="450000"/>
            <a:chExt cx="9018000" cy="276999"/>
          </a:xfrm>
        </p:grpSpPr>
        <p:sp>
          <p:nvSpPr>
            <p:cNvPr id="225" name="Google Shape;225;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226" name="Google Shape;226;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grpSp>
        <p:nvGrpSpPr>
          <p:cNvPr id="227" name="Google Shape;227;p7"/>
          <p:cNvGrpSpPr/>
          <p:nvPr/>
        </p:nvGrpSpPr>
        <p:grpSpPr>
          <a:xfrm>
            <a:off x="559817" y="1426424"/>
            <a:ext cx="8783192" cy="215444"/>
            <a:chOff x="559817" y="2136914"/>
            <a:chExt cx="8783192" cy="215444"/>
          </a:xfrm>
        </p:grpSpPr>
        <p:sp>
          <p:nvSpPr>
            <p:cNvPr id="228" name="Google Shape;228;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9" name="Google Shape;229;p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History of Neural Network</a:t>
              </a:r>
              <a:endParaRPr/>
            </a:p>
          </p:txBody>
        </p:sp>
      </p:grpSp>
      <p:sp>
        <p:nvSpPr>
          <p:cNvPr id="230" name="Google Shape;230;p7"/>
          <p:cNvSpPr/>
          <p:nvPr/>
        </p:nvSpPr>
        <p:spPr>
          <a:xfrm>
            <a:off x="2143100" y="1772816"/>
            <a:ext cx="7396908" cy="149962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1943, McCulloch and Pitts first delineated the working mechanisms of neurons.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Rosenblatt’s perceptron is based on McCulloch Pitts neuron model.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1958, Rosenblatt first proposed perceptron.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1969, Minsky and Papert mathematically proved the limitations of the perceptron in their book 『Perceptrons』. It was found that a perceptron could not solve the XOR problem because it was only a linear classifier. </a:t>
            </a:r>
            <a:endParaRPr/>
          </a:p>
        </p:txBody>
      </p:sp>
      <p:grpSp>
        <p:nvGrpSpPr>
          <p:cNvPr id="231" name="Google Shape;231;p7"/>
          <p:cNvGrpSpPr/>
          <p:nvPr/>
        </p:nvGrpSpPr>
        <p:grpSpPr>
          <a:xfrm>
            <a:off x="535585" y="1837329"/>
            <a:ext cx="1444626" cy="2301513"/>
            <a:chOff x="528090" y="1844824"/>
            <a:chExt cx="1444626" cy="2301513"/>
          </a:xfrm>
        </p:grpSpPr>
        <p:pic>
          <p:nvPicPr>
            <p:cNvPr id="232" name="Google Shape;232;p7"/>
            <p:cNvPicPr preferRelativeResize="0"/>
            <p:nvPr/>
          </p:nvPicPr>
          <p:blipFill rotWithShape="1">
            <a:blip r:embed="rId3">
              <a:alphaModFix/>
            </a:blip>
            <a:srcRect b="0" l="0" r="0" t="0"/>
            <a:stretch/>
          </p:blipFill>
          <p:spPr>
            <a:xfrm>
              <a:off x="577813" y="1844824"/>
              <a:ext cx="1384636" cy="1728192"/>
            </a:xfrm>
            <a:prstGeom prst="rect">
              <a:avLst/>
            </a:prstGeom>
            <a:noFill/>
            <a:ln>
              <a:noFill/>
            </a:ln>
          </p:spPr>
        </p:pic>
        <p:sp>
          <p:nvSpPr>
            <p:cNvPr id="233" name="Google Shape;233;p7"/>
            <p:cNvSpPr/>
            <p:nvPr/>
          </p:nvSpPr>
          <p:spPr>
            <a:xfrm>
              <a:off x="528090" y="3653894"/>
              <a:ext cx="1444626"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Frank Rosenblatt</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(1928~1971)</a:t>
              </a:r>
              <a:endParaRPr sz="1300">
                <a:solidFill>
                  <a:srgbClr val="262626"/>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70"/>
          <p:cNvSpPr/>
          <p:nvPr/>
        </p:nvSpPr>
        <p:spPr>
          <a:xfrm>
            <a:off x="912070" y="3133792"/>
            <a:ext cx="899075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TensorFlow</a:t>
            </a:r>
            <a:endParaRPr sz="3200">
              <a:solidFill>
                <a:srgbClr val="000000"/>
              </a:solidFill>
              <a:latin typeface="Arial"/>
              <a:ea typeface="Arial"/>
              <a:cs typeface="Arial"/>
              <a:sym typeface="Arial"/>
            </a:endParaRPr>
          </a:p>
        </p:txBody>
      </p:sp>
      <p:sp>
        <p:nvSpPr>
          <p:cNvPr id="2454" name="Google Shape;2454;p70"/>
          <p:cNvSpPr/>
          <p:nvPr/>
        </p:nvSpPr>
        <p:spPr>
          <a:xfrm>
            <a:off x="912071" y="2748696"/>
            <a:ext cx="5555568"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2455" name="Google Shape;2455;p70"/>
          <p:cNvGrpSpPr/>
          <p:nvPr/>
        </p:nvGrpSpPr>
        <p:grpSpPr>
          <a:xfrm>
            <a:off x="1051307" y="3923538"/>
            <a:ext cx="8004561" cy="1137475"/>
            <a:chOff x="1051307" y="4065033"/>
            <a:chExt cx="8004561" cy="1137475"/>
          </a:xfrm>
        </p:grpSpPr>
        <p:sp>
          <p:nvSpPr>
            <p:cNvPr id="2456" name="Google Shape;2456;p70"/>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Introduction to TensorFlow</a:t>
              </a:r>
              <a:endParaRPr/>
            </a:p>
          </p:txBody>
        </p:sp>
        <p:sp>
          <p:nvSpPr>
            <p:cNvPr id="2457" name="Google Shape;2457;p70"/>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2458" name="Google Shape;2458;p70"/>
            <p:cNvSpPr/>
            <p:nvPr/>
          </p:nvSpPr>
          <p:spPr>
            <a:xfrm>
              <a:off x="1234128" y="4495923"/>
              <a:ext cx="7821740"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TensorFlow dataset</a:t>
              </a:r>
              <a:endParaRPr/>
            </a:p>
          </p:txBody>
        </p:sp>
        <p:sp>
          <p:nvSpPr>
            <p:cNvPr id="2459" name="Google Shape;2459;p70"/>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460" name="Google Shape;2460;p70"/>
            <p:cNvGrpSpPr/>
            <p:nvPr/>
          </p:nvGrpSpPr>
          <p:grpSpPr>
            <a:xfrm>
              <a:off x="1051307" y="4924425"/>
              <a:ext cx="5700472" cy="278083"/>
              <a:chOff x="571500" y="5165783"/>
              <a:chExt cx="5702300" cy="278172"/>
            </a:xfrm>
          </p:grpSpPr>
          <p:sp>
            <p:nvSpPr>
              <p:cNvPr id="2461" name="Google Shape;2461;p7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Machine Learning with TensorFlow</a:t>
                </a:r>
                <a:endParaRPr/>
              </a:p>
            </p:txBody>
          </p:sp>
          <p:sp>
            <p:nvSpPr>
              <p:cNvPr id="2462" name="Google Shape;2462;p7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grpSp>
        <p:nvGrpSpPr>
          <p:cNvPr id="2468" name="Google Shape;2468;p71"/>
          <p:cNvGrpSpPr/>
          <p:nvPr/>
        </p:nvGrpSpPr>
        <p:grpSpPr>
          <a:xfrm>
            <a:off x="450000" y="450000"/>
            <a:ext cx="9018000" cy="276999"/>
            <a:chOff x="450000" y="450000"/>
            <a:chExt cx="9018000" cy="276999"/>
          </a:xfrm>
        </p:grpSpPr>
        <p:sp>
          <p:nvSpPr>
            <p:cNvPr id="2469" name="Google Shape;2469;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470" name="Google Shape;2470;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471" name="Google Shape;2471;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Introduction to TensorFlow</a:t>
            </a:r>
            <a:endParaRPr/>
          </a:p>
        </p:txBody>
      </p:sp>
      <p:grpSp>
        <p:nvGrpSpPr>
          <p:cNvPr id="2472" name="Google Shape;2472;p71"/>
          <p:cNvGrpSpPr/>
          <p:nvPr/>
        </p:nvGrpSpPr>
        <p:grpSpPr>
          <a:xfrm>
            <a:off x="559817" y="1902381"/>
            <a:ext cx="8783192" cy="215444"/>
            <a:chOff x="559817" y="2136914"/>
            <a:chExt cx="8783192" cy="215444"/>
          </a:xfrm>
        </p:grpSpPr>
        <p:sp>
          <p:nvSpPr>
            <p:cNvPr id="2473" name="Google Shape;2473;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74" name="Google Shape;2474;p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TensorFlow</a:t>
              </a:r>
              <a:endParaRPr/>
            </a:p>
          </p:txBody>
        </p:sp>
      </p:grpSp>
      <p:sp>
        <p:nvSpPr>
          <p:cNvPr id="2475" name="Google Shape;2475;p71"/>
          <p:cNvSpPr/>
          <p:nvPr/>
        </p:nvSpPr>
        <p:spPr>
          <a:xfrm>
            <a:off x="702940" y="2090716"/>
            <a:ext cx="8632825" cy="185100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can utilize both CPU and GPU to improve the training performance of a machine learning model.</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can produce maximum performance only with GPU.</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officially supports CUDA-capable GPU.</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Lite supports OpenCL GPU.</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Tensoflow is a front-end interface that supports various programming languages. </a:t>
            </a:r>
            <a:endParaRPr/>
          </a:p>
        </p:txBody>
      </p:sp>
      <p:pic>
        <p:nvPicPr>
          <p:cNvPr id="2476" name="Google Shape;2476;p71"/>
          <p:cNvPicPr preferRelativeResize="0"/>
          <p:nvPr/>
        </p:nvPicPr>
        <p:blipFill rotWithShape="1">
          <a:blip r:embed="rId3">
            <a:alphaModFix/>
          </a:blip>
          <a:srcRect b="0" l="0" r="0" t="0"/>
          <a:stretch/>
        </p:blipFill>
        <p:spPr>
          <a:xfrm>
            <a:off x="7177727" y="4149080"/>
            <a:ext cx="2158038" cy="1800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grpSp>
        <p:nvGrpSpPr>
          <p:cNvPr id="2482" name="Google Shape;2482;p72"/>
          <p:cNvGrpSpPr/>
          <p:nvPr/>
        </p:nvGrpSpPr>
        <p:grpSpPr>
          <a:xfrm>
            <a:off x="450000" y="450000"/>
            <a:ext cx="9018000" cy="276999"/>
            <a:chOff x="450000" y="450000"/>
            <a:chExt cx="9018000" cy="276999"/>
          </a:xfrm>
        </p:grpSpPr>
        <p:sp>
          <p:nvSpPr>
            <p:cNvPr id="2483" name="Google Shape;2483;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484" name="Google Shape;2484;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485" name="Google Shape;2485;p72"/>
          <p:cNvGrpSpPr/>
          <p:nvPr/>
        </p:nvGrpSpPr>
        <p:grpSpPr>
          <a:xfrm>
            <a:off x="559817" y="1426424"/>
            <a:ext cx="8783192" cy="215444"/>
            <a:chOff x="559817" y="2136914"/>
            <a:chExt cx="8783192" cy="215444"/>
          </a:xfrm>
        </p:grpSpPr>
        <p:sp>
          <p:nvSpPr>
            <p:cNvPr id="2486" name="Google Shape;2486;p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87" name="Google Shape;2487;p7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About TensorFlow</a:t>
              </a:r>
              <a:endParaRPr sz="1400">
                <a:solidFill>
                  <a:srgbClr val="262626"/>
                </a:solidFill>
                <a:latin typeface="Arial"/>
                <a:ea typeface="Arial"/>
                <a:cs typeface="Arial"/>
                <a:sym typeface="Arial"/>
              </a:endParaRPr>
            </a:p>
          </p:txBody>
        </p:sp>
      </p:grpSp>
      <p:sp>
        <p:nvSpPr>
          <p:cNvPr id="2488" name="Google Shape;2488;p72"/>
          <p:cNvSpPr/>
          <p:nvPr/>
        </p:nvSpPr>
        <p:spPr>
          <a:xfrm>
            <a:off x="702940" y="1628800"/>
            <a:ext cx="8632825" cy="1851001"/>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Since TensorFlow’s Python API is fully mature, it is popular to deep learning and machine learning technologists.</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has its official C ++ API as well.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addition, two new TensorFlow-based libraries, TensorFlow.js and TensorFlow Lite, were introduced. </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APIs for Java, Haskell, Node.js, or Go are also supported.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developers and open source community are constantly working to resolve such issues. </a:t>
            </a:r>
            <a:endParaRPr sz="1300">
              <a:solidFill>
                <a:srgbClr val="262626"/>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grpSp>
        <p:nvGrpSpPr>
          <p:cNvPr id="2494" name="Google Shape;2494;p73"/>
          <p:cNvGrpSpPr/>
          <p:nvPr/>
        </p:nvGrpSpPr>
        <p:grpSpPr>
          <a:xfrm>
            <a:off x="450000" y="450000"/>
            <a:ext cx="9018000" cy="276999"/>
            <a:chOff x="450000" y="450000"/>
            <a:chExt cx="9018000" cy="276999"/>
          </a:xfrm>
        </p:grpSpPr>
        <p:sp>
          <p:nvSpPr>
            <p:cNvPr id="2495" name="Google Shape;2495;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496" name="Google Shape;2496;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497" name="Google Shape;2497;p73"/>
          <p:cNvGrpSpPr/>
          <p:nvPr/>
        </p:nvGrpSpPr>
        <p:grpSpPr>
          <a:xfrm>
            <a:off x="559817" y="1426424"/>
            <a:ext cx="8783192" cy="215444"/>
            <a:chOff x="559817" y="2136914"/>
            <a:chExt cx="8783192" cy="215444"/>
          </a:xfrm>
        </p:grpSpPr>
        <p:sp>
          <p:nvSpPr>
            <p:cNvPr id="2498" name="Google Shape;2498;p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99" name="Google Shape;2499;p7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TensorFlow?</a:t>
              </a:r>
              <a:endParaRPr/>
            </a:p>
          </p:txBody>
        </p:sp>
      </p:grpSp>
      <p:sp>
        <p:nvSpPr>
          <p:cNvPr id="2500" name="Google Shape;2500;p73"/>
          <p:cNvSpPr/>
          <p:nvPr/>
        </p:nvSpPr>
        <p:spPr>
          <a:xfrm>
            <a:off x="702940" y="1628800"/>
            <a:ext cx="8632825" cy="1148245"/>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generates a computational graph composed of a series of nodes. </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Each node expresses an operation that can denote more than 0 input or output.</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 was created as a symbolic handle to refer to inputs and outputs of such operation.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grpSp>
        <p:nvGrpSpPr>
          <p:cNvPr id="2506" name="Google Shape;2506;p74"/>
          <p:cNvGrpSpPr/>
          <p:nvPr/>
        </p:nvGrpSpPr>
        <p:grpSpPr>
          <a:xfrm>
            <a:off x="450000" y="450000"/>
            <a:ext cx="9018000" cy="276999"/>
            <a:chOff x="450000" y="450000"/>
            <a:chExt cx="9018000" cy="276999"/>
          </a:xfrm>
        </p:grpSpPr>
        <p:sp>
          <p:nvSpPr>
            <p:cNvPr id="2507" name="Google Shape;2507;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508" name="Google Shape;2508;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509" name="Google Shape;2509;p74"/>
          <p:cNvGrpSpPr/>
          <p:nvPr/>
        </p:nvGrpSpPr>
        <p:grpSpPr>
          <a:xfrm>
            <a:off x="559817" y="1426424"/>
            <a:ext cx="8783192" cy="215444"/>
            <a:chOff x="559817" y="2136914"/>
            <a:chExt cx="8783192" cy="215444"/>
          </a:xfrm>
        </p:grpSpPr>
        <p:sp>
          <p:nvSpPr>
            <p:cNvPr id="2510" name="Google Shape;2510;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1" name="Google Shape;2511;p7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Why TensorFlow?</a:t>
              </a:r>
              <a:endParaRPr/>
            </a:p>
          </p:txBody>
        </p:sp>
      </p:grpSp>
      <p:sp>
        <p:nvSpPr>
          <p:cNvPr id="2512" name="Google Shape;2512;p74"/>
          <p:cNvSpPr/>
          <p:nvPr/>
        </p:nvSpPr>
        <p:spPr>
          <a:xfrm>
            <a:off x="702940" y="1728907"/>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immensely expedites the machine learning process.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2513" name="Google Shape;2513;p74"/>
          <p:cNvSpPr/>
          <p:nvPr/>
        </p:nvSpPr>
        <p:spPr>
          <a:xfrm>
            <a:off x="838191" y="2027313"/>
            <a:ext cx="8632825" cy="3153922"/>
          </a:xfrm>
          <a:prstGeom prst="rect">
            <a:avLst/>
          </a:prstGeom>
          <a:noFill/>
          <a:ln>
            <a:noFill/>
          </a:ln>
        </p:spPr>
        <p:txBody>
          <a:bodyPr anchorCtr="0" anchor="t" bIns="72000" lIns="0" spcFirstLastPara="1" rIns="144000" wrap="square" tIns="72000">
            <a:spAutoFit/>
          </a:bodyPr>
          <a:lstStyle/>
          <a:p>
            <a:pPr indent="-173038" lvl="0" marL="173038"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Performance issue</a:t>
            </a:r>
            <a:endParaRPr sz="1300">
              <a:solidFill>
                <a:srgbClr val="262626"/>
              </a:solidFill>
              <a:latin typeface="Arial"/>
              <a:ea typeface="Arial"/>
              <a:cs typeface="Arial"/>
              <a:sym typeface="Arial"/>
            </a:endParaRPr>
          </a:p>
          <a:p>
            <a:pPr indent="-173038" lvl="1" marL="360363" marR="0" rtl="0" algn="l">
              <a:lnSpc>
                <a:spcPct val="150000"/>
              </a:lnSpc>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Since the performance of computer processors has consistently improved in the past years, it can train more complex and powerful machine learning systems.</a:t>
            </a:r>
            <a:endParaRPr/>
          </a:p>
          <a:p>
            <a:pPr indent="-173038" lvl="1" marL="360363" marR="0" rtl="0" algn="l">
              <a:lnSpc>
                <a:spcPct val="150000"/>
              </a:lnSpc>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It can enhance the machine learning model’s prediction accuracy.</a:t>
            </a:r>
            <a:endParaRPr b="0" i="0" sz="1300" u="none" cap="none" strike="noStrike">
              <a:solidFill>
                <a:srgbClr val="262626"/>
              </a:solidFill>
              <a:latin typeface="Arial"/>
              <a:ea typeface="Arial"/>
              <a:cs typeface="Arial"/>
              <a:sym typeface="Arial"/>
            </a:endParaRPr>
          </a:p>
          <a:p>
            <a:pPr indent="-173038" lvl="0" marL="173038"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Even the cheapest computer hardware carries processors with a number of cores. </a:t>
            </a:r>
            <a:endParaRPr/>
          </a:p>
          <a:p>
            <a:pPr indent="-173038" lvl="0" marL="173038"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Numerous functions from Scikit-learn can disperse an operation into a number of processes. </a:t>
            </a:r>
            <a:endParaRPr/>
          </a:p>
          <a:p>
            <a:pPr indent="-173038" lvl="0" marL="173038"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Generally, Python can only run one core due to GIL (Global Interpreter Lock). </a:t>
            </a:r>
            <a:endParaRPr/>
          </a:p>
          <a:p>
            <a:pPr indent="-173038" lvl="0" marL="173038"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Multiproceessing libraries can disperse an operation into multiple cores. Still, even the most advanced desktop PCs do not carry more than 64 or 128 cores.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grpSp>
        <p:nvGrpSpPr>
          <p:cNvPr id="2519" name="Google Shape;2519;p75"/>
          <p:cNvGrpSpPr/>
          <p:nvPr/>
        </p:nvGrpSpPr>
        <p:grpSpPr>
          <a:xfrm>
            <a:off x="450000" y="450000"/>
            <a:ext cx="9018000" cy="276999"/>
            <a:chOff x="450000" y="450000"/>
            <a:chExt cx="9018000" cy="276999"/>
          </a:xfrm>
        </p:grpSpPr>
        <p:sp>
          <p:nvSpPr>
            <p:cNvPr id="2520" name="Google Shape;2520;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521" name="Google Shape;2521;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522" name="Google Shape;2522;p75"/>
          <p:cNvGrpSpPr/>
          <p:nvPr/>
        </p:nvGrpSpPr>
        <p:grpSpPr>
          <a:xfrm>
            <a:off x="559817" y="1426424"/>
            <a:ext cx="8783192" cy="215444"/>
            <a:chOff x="559817" y="2136914"/>
            <a:chExt cx="8783192" cy="215444"/>
          </a:xfrm>
        </p:grpSpPr>
        <p:sp>
          <p:nvSpPr>
            <p:cNvPr id="2523" name="Google Shape;2523;p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24" name="Google Shape;2524;p7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Why TensorFlow?</a:t>
              </a:r>
              <a:endParaRPr/>
            </a:p>
          </p:txBody>
        </p:sp>
      </p:grpSp>
      <p:sp>
        <p:nvSpPr>
          <p:cNvPr id="2525" name="Google Shape;2525;p75"/>
          <p:cNvSpPr/>
          <p:nvPr/>
        </p:nvSpPr>
        <p:spPr>
          <a:xfrm>
            <a:off x="702940" y="1728907"/>
            <a:ext cx="8632825" cy="223059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Even the simplest multilayer perceptron has a hundred units in a single hidden layer.</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 need about 80,000 weight parameters ([784×100 + 100] + [100×10 + 10] = 79,510) to train a model to classify even the simplest images. </a:t>
            </a:r>
            <a:endParaRPr/>
          </a:p>
          <a:p>
            <a:pPr indent="-173038" lvl="1" marL="360363" marR="0" rtl="0" algn="l">
              <a:lnSpc>
                <a:spcPct val="150000"/>
              </a:lnSpc>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MNIST is a relatively small image (28×28 pixels).</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number of weight parameters will radically increase when processing high-pixel images or adding hidden layers.</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u="sng">
                <a:solidFill>
                  <a:srgbClr val="262626"/>
                </a:solidFill>
                <a:latin typeface="Arial"/>
                <a:ea typeface="Arial"/>
                <a:cs typeface="Arial"/>
                <a:sym typeface="Arial"/>
              </a:rPr>
              <a:t>Such tasks are difficult to operate on a single process. </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 can you effectively resolve such an issue?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grpSp>
        <p:nvGrpSpPr>
          <p:cNvPr id="2531" name="Google Shape;2531;p76"/>
          <p:cNvGrpSpPr/>
          <p:nvPr/>
        </p:nvGrpSpPr>
        <p:grpSpPr>
          <a:xfrm>
            <a:off x="450000" y="450000"/>
            <a:ext cx="9018000" cy="276999"/>
            <a:chOff x="450000" y="450000"/>
            <a:chExt cx="9018000" cy="276999"/>
          </a:xfrm>
        </p:grpSpPr>
        <p:sp>
          <p:nvSpPr>
            <p:cNvPr id="2532" name="Google Shape;2532;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533" name="Google Shape;2533;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534" name="Google Shape;2534;p76"/>
          <p:cNvGrpSpPr/>
          <p:nvPr/>
        </p:nvGrpSpPr>
        <p:grpSpPr>
          <a:xfrm>
            <a:off x="559817" y="1426424"/>
            <a:ext cx="8783192" cy="215444"/>
            <a:chOff x="559817" y="2136914"/>
            <a:chExt cx="8783192" cy="215444"/>
          </a:xfrm>
        </p:grpSpPr>
        <p:sp>
          <p:nvSpPr>
            <p:cNvPr id="2535" name="Google Shape;2535;p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36" name="Google Shape;2536;p7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Why TensorFlow?</a:t>
              </a:r>
              <a:endParaRPr/>
            </a:p>
          </p:txBody>
        </p:sp>
      </p:grpSp>
      <p:sp>
        <p:nvSpPr>
          <p:cNvPr id="2537" name="Google Shape;2537;p76"/>
          <p:cNvSpPr/>
          <p:nvPr/>
        </p:nvSpPr>
        <p:spPr>
          <a:xfrm>
            <a:off x="702940" y="1651102"/>
            <a:ext cx="8632825" cy="2853840"/>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foolproof solution to this issue is a GPU of exceptional performance level.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graphic card could be considered a small computer cluster within a computer.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 can buy a GPU that carries 290 times more core and executes 10 times more floating point operations per second, with 70% price of the latest CPU.</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Writing code for a certain CPU is not as easy as running code on a Python interpreter.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There are packages such as CUDA or OpenCL that enable the usage of designated GPUs.</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However, CUDA or OpenCL does not offer the best environment to write code for machine learning algorithms.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was developed from such a background.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grpSp>
        <p:nvGrpSpPr>
          <p:cNvPr id="2543" name="Google Shape;2543;p77"/>
          <p:cNvGrpSpPr/>
          <p:nvPr/>
        </p:nvGrpSpPr>
        <p:grpSpPr>
          <a:xfrm>
            <a:off x="450000" y="450000"/>
            <a:ext cx="9018000" cy="276999"/>
            <a:chOff x="450000" y="450000"/>
            <a:chExt cx="9018000" cy="276999"/>
          </a:xfrm>
        </p:grpSpPr>
        <p:sp>
          <p:nvSpPr>
            <p:cNvPr id="2544" name="Google Shape;2544;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545" name="Google Shape;2545;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546" name="Google Shape;2546;p77"/>
          <p:cNvGrpSpPr/>
          <p:nvPr/>
        </p:nvGrpSpPr>
        <p:grpSpPr>
          <a:xfrm>
            <a:off x="559817" y="1426424"/>
            <a:ext cx="8783192" cy="215444"/>
            <a:chOff x="559817" y="2136914"/>
            <a:chExt cx="8783192" cy="215444"/>
          </a:xfrm>
        </p:grpSpPr>
        <p:sp>
          <p:nvSpPr>
            <p:cNvPr id="2547" name="Google Shape;2547;p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48" name="Google Shape;2548;p7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TensorFlow?</a:t>
              </a:r>
              <a:endParaRPr/>
            </a:p>
          </p:txBody>
        </p:sp>
      </p:grpSp>
      <p:sp>
        <p:nvSpPr>
          <p:cNvPr id="2549" name="Google Shape;2549;p77"/>
          <p:cNvSpPr/>
          <p:nvPr/>
        </p:nvSpPr>
        <p:spPr>
          <a:xfrm>
            <a:off x="702940" y="1728907"/>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Refer to the figure below to precisely understand the notion of a tensor.</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first row shows rank 0 and 1 tensors. The second row shows rank 2 and 3 tensors. </a:t>
            </a:r>
            <a:endParaRPr/>
          </a:p>
        </p:txBody>
      </p:sp>
      <p:sp>
        <p:nvSpPr>
          <p:cNvPr id="2550" name="Google Shape;2550;p77"/>
          <p:cNvSpPr/>
          <p:nvPr/>
        </p:nvSpPr>
        <p:spPr>
          <a:xfrm>
            <a:off x="888147" y="245374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551" name="Google Shape;2551;p77"/>
          <p:cNvSpPr/>
          <p:nvPr/>
        </p:nvSpPr>
        <p:spPr>
          <a:xfrm>
            <a:off x="1263645" y="2392847"/>
            <a:ext cx="6604091" cy="355913"/>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Tensors</a:t>
            </a:r>
            <a:endParaRPr/>
          </a:p>
        </p:txBody>
      </p:sp>
      <p:grpSp>
        <p:nvGrpSpPr>
          <p:cNvPr id="2552" name="Google Shape;2552;p77"/>
          <p:cNvGrpSpPr/>
          <p:nvPr/>
        </p:nvGrpSpPr>
        <p:grpSpPr>
          <a:xfrm>
            <a:off x="1468442" y="2889816"/>
            <a:ext cx="6965942" cy="2843440"/>
            <a:chOff x="1155364" y="2889816"/>
            <a:chExt cx="6965942" cy="2843440"/>
          </a:xfrm>
        </p:grpSpPr>
        <p:grpSp>
          <p:nvGrpSpPr>
            <p:cNvPr id="2553" name="Google Shape;2553;p77"/>
            <p:cNvGrpSpPr/>
            <p:nvPr/>
          </p:nvGrpSpPr>
          <p:grpSpPr>
            <a:xfrm>
              <a:off x="1263645" y="4557914"/>
              <a:ext cx="2284603" cy="1175342"/>
              <a:chOff x="1802713" y="3585534"/>
              <a:chExt cx="1777163" cy="1175342"/>
            </a:xfrm>
          </p:grpSpPr>
          <p:sp>
            <p:nvSpPr>
              <p:cNvPr id="2554" name="Google Shape;2554;p77"/>
              <p:cNvSpPr/>
              <p:nvPr/>
            </p:nvSpPr>
            <p:spPr>
              <a:xfrm>
                <a:off x="1802713" y="3585534"/>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55" name="Google Shape;2555;p77"/>
              <p:cNvSpPr/>
              <p:nvPr/>
            </p:nvSpPr>
            <p:spPr>
              <a:xfrm>
                <a:off x="2260938" y="3585534"/>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56" name="Google Shape;2556;p77"/>
              <p:cNvSpPr/>
              <p:nvPr/>
            </p:nvSpPr>
            <p:spPr>
              <a:xfrm>
                <a:off x="2719163" y="3585534"/>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57" name="Google Shape;2557;p77"/>
              <p:cNvSpPr/>
              <p:nvPr/>
            </p:nvSpPr>
            <p:spPr>
              <a:xfrm>
                <a:off x="3177389" y="3585534"/>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58" name="Google Shape;2558;p77"/>
              <p:cNvSpPr/>
              <p:nvPr/>
            </p:nvSpPr>
            <p:spPr>
              <a:xfrm>
                <a:off x="1802713" y="3992517"/>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59" name="Google Shape;2559;p77"/>
              <p:cNvSpPr/>
              <p:nvPr/>
            </p:nvSpPr>
            <p:spPr>
              <a:xfrm>
                <a:off x="2260938" y="3992517"/>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0" name="Google Shape;2560;p77"/>
              <p:cNvSpPr/>
              <p:nvPr/>
            </p:nvSpPr>
            <p:spPr>
              <a:xfrm>
                <a:off x="2719163" y="3992517"/>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1" name="Google Shape;2561;p77"/>
              <p:cNvSpPr/>
              <p:nvPr/>
            </p:nvSpPr>
            <p:spPr>
              <a:xfrm>
                <a:off x="3177389" y="3992517"/>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2" name="Google Shape;2562;p77"/>
              <p:cNvSpPr/>
              <p:nvPr/>
            </p:nvSpPr>
            <p:spPr>
              <a:xfrm>
                <a:off x="1802713" y="4393156"/>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3" name="Google Shape;2563;p77"/>
              <p:cNvSpPr/>
              <p:nvPr/>
            </p:nvSpPr>
            <p:spPr>
              <a:xfrm>
                <a:off x="2260938" y="4393156"/>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4" name="Google Shape;2564;p77"/>
              <p:cNvSpPr/>
              <p:nvPr/>
            </p:nvSpPr>
            <p:spPr>
              <a:xfrm>
                <a:off x="2719163" y="4393156"/>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565" name="Google Shape;2565;p77"/>
              <p:cNvSpPr/>
              <p:nvPr/>
            </p:nvSpPr>
            <p:spPr>
              <a:xfrm>
                <a:off x="3177389" y="4393156"/>
                <a:ext cx="402487"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sp>
          <p:nvSpPr>
            <p:cNvPr id="2566" name="Google Shape;2566;p77"/>
            <p:cNvSpPr/>
            <p:nvPr/>
          </p:nvSpPr>
          <p:spPr>
            <a:xfrm>
              <a:off x="2135608" y="2889816"/>
              <a:ext cx="517411" cy="367720"/>
            </a:xfrm>
            <a:prstGeom prst="rect">
              <a:avLst/>
            </a:prstGeom>
            <a:solidFill>
              <a:srgbClr val="FFC00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nvGrpSpPr>
            <p:cNvPr id="2567" name="Google Shape;2567;p77"/>
            <p:cNvGrpSpPr/>
            <p:nvPr/>
          </p:nvGrpSpPr>
          <p:grpSpPr>
            <a:xfrm>
              <a:off x="5149203" y="3824528"/>
              <a:ext cx="2972103" cy="1907160"/>
              <a:chOff x="4584508" y="2551699"/>
              <a:chExt cx="2972103" cy="1907160"/>
            </a:xfrm>
          </p:grpSpPr>
          <p:grpSp>
            <p:nvGrpSpPr>
              <p:cNvPr id="2568" name="Google Shape;2568;p77"/>
              <p:cNvGrpSpPr/>
              <p:nvPr/>
            </p:nvGrpSpPr>
            <p:grpSpPr>
              <a:xfrm>
                <a:off x="5023420" y="2551699"/>
                <a:ext cx="2533191" cy="1474344"/>
                <a:chOff x="5023420" y="2551699"/>
                <a:chExt cx="2533191" cy="1474344"/>
              </a:xfrm>
            </p:grpSpPr>
            <p:grpSp>
              <p:nvGrpSpPr>
                <p:cNvPr id="2569" name="Google Shape;2569;p77"/>
                <p:cNvGrpSpPr/>
                <p:nvPr/>
              </p:nvGrpSpPr>
              <p:grpSpPr>
                <a:xfrm>
                  <a:off x="5023420" y="3502159"/>
                  <a:ext cx="2533191" cy="523884"/>
                  <a:chOff x="1124468" y="5281743"/>
                  <a:chExt cx="1112110" cy="295024"/>
                </a:xfrm>
              </p:grpSpPr>
              <p:sp>
                <p:nvSpPr>
                  <p:cNvPr id="2570" name="Google Shape;2570;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71" name="Google Shape;2571;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72" name="Google Shape;2572;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73" name="Google Shape;2573;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574" name="Google Shape;2574;p77"/>
                <p:cNvGrpSpPr/>
                <p:nvPr/>
              </p:nvGrpSpPr>
              <p:grpSpPr>
                <a:xfrm>
                  <a:off x="5023420" y="3026929"/>
                  <a:ext cx="2533191" cy="523884"/>
                  <a:chOff x="1124468" y="5281743"/>
                  <a:chExt cx="1112110" cy="295024"/>
                </a:xfrm>
              </p:grpSpPr>
              <p:sp>
                <p:nvSpPr>
                  <p:cNvPr id="2575" name="Google Shape;2575;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76" name="Google Shape;2576;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77" name="Google Shape;2577;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78" name="Google Shape;2578;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579" name="Google Shape;2579;p77"/>
                <p:cNvGrpSpPr/>
                <p:nvPr/>
              </p:nvGrpSpPr>
              <p:grpSpPr>
                <a:xfrm>
                  <a:off x="5023420" y="2551699"/>
                  <a:ext cx="2533191" cy="523884"/>
                  <a:chOff x="1124468" y="5281743"/>
                  <a:chExt cx="1112110" cy="295024"/>
                </a:xfrm>
              </p:grpSpPr>
              <p:sp>
                <p:nvSpPr>
                  <p:cNvPr id="2580" name="Google Shape;2580;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81" name="Google Shape;2581;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82" name="Google Shape;2582;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83" name="Google Shape;2583;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grpSp>
            <p:nvGrpSpPr>
              <p:cNvPr id="2584" name="Google Shape;2584;p77"/>
              <p:cNvGrpSpPr/>
              <p:nvPr/>
            </p:nvGrpSpPr>
            <p:grpSpPr>
              <a:xfrm>
                <a:off x="4810060" y="2765059"/>
                <a:ext cx="2533191" cy="1474344"/>
                <a:chOff x="5023420" y="2551699"/>
                <a:chExt cx="2533191" cy="1474344"/>
              </a:xfrm>
            </p:grpSpPr>
            <p:grpSp>
              <p:nvGrpSpPr>
                <p:cNvPr id="2585" name="Google Shape;2585;p77"/>
                <p:cNvGrpSpPr/>
                <p:nvPr/>
              </p:nvGrpSpPr>
              <p:grpSpPr>
                <a:xfrm>
                  <a:off x="5023420" y="3502159"/>
                  <a:ext cx="2533191" cy="523884"/>
                  <a:chOff x="1124468" y="5281743"/>
                  <a:chExt cx="1112110" cy="295024"/>
                </a:xfrm>
              </p:grpSpPr>
              <p:sp>
                <p:nvSpPr>
                  <p:cNvPr id="2586" name="Google Shape;2586;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87" name="Google Shape;2587;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88" name="Google Shape;2588;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89" name="Google Shape;2589;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590" name="Google Shape;2590;p77"/>
                <p:cNvGrpSpPr/>
                <p:nvPr/>
              </p:nvGrpSpPr>
              <p:grpSpPr>
                <a:xfrm>
                  <a:off x="5023420" y="3026929"/>
                  <a:ext cx="2533191" cy="523884"/>
                  <a:chOff x="1124468" y="5281743"/>
                  <a:chExt cx="1112110" cy="295024"/>
                </a:xfrm>
              </p:grpSpPr>
              <p:sp>
                <p:nvSpPr>
                  <p:cNvPr id="2591" name="Google Shape;2591;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92" name="Google Shape;2592;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93" name="Google Shape;2593;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94" name="Google Shape;2594;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595" name="Google Shape;2595;p77"/>
                <p:cNvGrpSpPr/>
                <p:nvPr/>
              </p:nvGrpSpPr>
              <p:grpSpPr>
                <a:xfrm>
                  <a:off x="5023420" y="2551699"/>
                  <a:ext cx="2533191" cy="523884"/>
                  <a:chOff x="1124468" y="5281743"/>
                  <a:chExt cx="1112110" cy="295024"/>
                </a:xfrm>
              </p:grpSpPr>
              <p:sp>
                <p:nvSpPr>
                  <p:cNvPr id="2596" name="Google Shape;2596;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597" name="Google Shape;2597;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98" name="Google Shape;2598;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599" name="Google Shape;2599;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grpSp>
            <p:nvGrpSpPr>
              <p:cNvPr id="2600" name="Google Shape;2600;p77"/>
              <p:cNvGrpSpPr/>
              <p:nvPr/>
            </p:nvGrpSpPr>
            <p:grpSpPr>
              <a:xfrm>
                <a:off x="4584508" y="2984515"/>
                <a:ext cx="2533191" cy="1474344"/>
                <a:chOff x="5023420" y="2551699"/>
                <a:chExt cx="2533191" cy="1474344"/>
              </a:xfrm>
            </p:grpSpPr>
            <p:grpSp>
              <p:nvGrpSpPr>
                <p:cNvPr id="2601" name="Google Shape;2601;p77"/>
                <p:cNvGrpSpPr/>
                <p:nvPr/>
              </p:nvGrpSpPr>
              <p:grpSpPr>
                <a:xfrm>
                  <a:off x="5023420" y="3502159"/>
                  <a:ext cx="2533191" cy="523884"/>
                  <a:chOff x="1124468" y="5281743"/>
                  <a:chExt cx="1112110" cy="295024"/>
                </a:xfrm>
              </p:grpSpPr>
              <p:sp>
                <p:nvSpPr>
                  <p:cNvPr id="2602" name="Google Shape;2602;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603" name="Google Shape;2603;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04" name="Google Shape;2604;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05" name="Google Shape;2605;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606" name="Google Shape;2606;p77"/>
                <p:cNvGrpSpPr/>
                <p:nvPr/>
              </p:nvGrpSpPr>
              <p:grpSpPr>
                <a:xfrm>
                  <a:off x="5023420" y="3026929"/>
                  <a:ext cx="2533191" cy="523884"/>
                  <a:chOff x="1124468" y="5281743"/>
                  <a:chExt cx="1112110" cy="295024"/>
                </a:xfrm>
              </p:grpSpPr>
              <p:sp>
                <p:nvSpPr>
                  <p:cNvPr id="2607" name="Google Shape;2607;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608" name="Google Shape;2608;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09" name="Google Shape;2609;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10" name="Google Shape;2610;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2611" name="Google Shape;2611;p77"/>
                <p:cNvGrpSpPr/>
                <p:nvPr/>
              </p:nvGrpSpPr>
              <p:grpSpPr>
                <a:xfrm>
                  <a:off x="5023420" y="2551699"/>
                  <a:ext cx="2533191" cy="523884"/>
                  <a:chOff x="1124468" y="5281743"/>
                  <a:chExt cx="1112110" cy="295024"/>
                </a:xfrm>
              </p:grpSpPr>
              <p:sp>
                <p:nvSpPr>
                  <p:cNvPr id="2612" name="Google Shape;2612;p77"/>
                  <p:cNvSpPr/>
                  <p:nvPr/>
                </p:nvSpPr>
                <p:spPr>
                  <a:xfrm>
                    <a:off x="1124468"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613" name="Google Shape;2613;p77"/>
                  <p:cNvSpPr/>
                  <p:nvPr/>
                </p:nvSpPr>
                <p:spPr>
                  <a:xfrm>
                    <a:off x="1396830"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14" name="Google Shape;2614;p77"/>
                  <p:cNvSpPr/>
                  <p:nvPr/>
                </p:nvSpPr>
                <p:spPr>
                  <a:xfrm>
                    <a:off x="1669191"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615" name="Google Shape;2615;p77"/>
                  <p:cNvSpPr/>
                  <p:nvPr/>
                </p:nvSpPr>
                <p:spPr>
                  <a:xfrm>
                    <a:off x="1941553" y="5281743"/>
                    <a:ext cx="295025" cy="295024"/>
                  </a:xfrm>
                  <a:prstGeom prst="cube">
                    <a:avLst>
                      <a:gd fmla="val 25000" name="adj"/>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grpSp>
        <p:grpSp>
          <p:nvGrpSpPr>
            <p:cNvPr id="2616" name="Google Shape;2616;p77"/>
            <p:cNvGrpSpPr/>
            <p:nvPr/>
          </p:nvGrpSpPr>
          <p:grpSpPr>
            <a:xfrm>
              <a:off x="5231503" y="2913128"/>
              <a:ext cx="2870702" cy="367720"/>
              <a:chOff x="4391091" y="2778441"/>
              <a:chExt cx="2870702" cy="367720"/>
            </a:xfrm>
          </p:grpSpPr>
          <p:sp>
            <p:nvSpPr>
              <p:cNvPr id="2617" name="Google Shape;2617;p77"/>
              <p:cNvSpPr/>
              <p:nvPr/>
            </p:nvSpPr>
            <p:spPr>
              <a:xfrm>
                <a:off x="4391091" y="2778441"/>
                <a:ext cx="517411" cy="367720"/>
              </a:xfrm>
              <a:prstGeom prst="rect">
                <a:avLst/>
              </a:prstGeom>
              <a:solidFill>
                <a:srgbClr val="1429A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618" name="Google Shape;2618;p77"/>
              <p:cNvSpPr/>
              <p:nvPr/>
            </p:nvSpPr>
            <p:spPr>
              <a:xfrm>
                <a:off x="4980155" y="2778441"/>
                <a:ext cx="517411" cy="367720"/>
              </a:xfrm>
              <a:prstGeom prst="rect">
                <a:avLst/>
              </a:prstGeom>
              <a:solidFill>
                <a:srgbClr val="1429A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619" name="Google Shape;2619;p77"/>
              <p:cNvSpPr/>
              <p:nvPr/>
            </p:nvSpPr>
            <p:spPr>
              <a:xfrm>
                <a:off x="5569218" y="2778441"/>
                <a:ext cx="517411" cy="367720"/>
              </a:xfrm>
              <a:prstGeom prst="rect">
                <a:avLst/>
              </a:prstGeom>
              <a:solidFill>
                <a:srgbClr val="1429A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620" name="Google Shape;2620;p77"/>
              <p:cNvSpPr/>
              <p:nvPr/>
            </p:nvSpPr>
            <p:spPr>
              <a:xfrm>
                <a:off x="6158283" y="2778441"/>
                <a:ext cx="517411" cy="367720"/>
              </a:xfrm>
              <a:prstGeom prst="rect">
                <a:avLst/>
              </a:prstGeom>
              <a:solidFill>
                <a:srgbClr val="1429A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621" name="Google Shape;2621;p77"/>
              <p:cNvSpPr/>
              <p:nvPr/>
            </p:nvSpPr>
            <p:spPr>
              <a:xfrm>
                <a:off x="6744382" y="2778441"/>
                <a:ext cx="517411" cy="367720"/>
              </a:xfrm>
              <a:prstGeom prst="rect">
                <a:avLst/>
              </a:prstGeom>
              <a:solidFill>
                <a:srgbClr val="1429A0"/>
              </a:solidFill>
              <a:ln cap="flat" cmpd="sng" w="12700">
                <a:solidFill>
                  <a:srgbClr val="59595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sp>
          <p:nvSpPr>
            <p:cNvPr id="2622" name="Google Shape;2622;p77"/>
            <p:cNvSpPr txBox="1"/>
            <p:nvPr/>
          </p:nvSpPr>
          <p:spPr>
            <a:xfrm>
              <a:off x="1155364" y="2919788"/>
              <a:ext cx="806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Rank 0: </a:t>
              </a:r>
              <a:endParaRPr/>
            </a:p>
          </p:txBody>
        </p:sp>
        <p:sp>
          <p:nvSpPr>
            <p:cNvPr id="2623" name="Google Shape;2623;p77"/>
            <p:cNvSpPr txBox="1"/>
            <p:nvPr/>
          </p:nvSpPr>
          <p:spPr>
            <a:xfrm>
              <a:off x="1998752" y="3280848"/>
              <a:ext cx="806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(scalar)</a:t>
              </a:r>
              <a:endParaRPr/>
            </a:p>
          </p:txBody>
        </p:sp>
        <p:sp>
          <p:nvSpPr>
            <p:cNvPr id="2624" name="Google Shape;2624;p77"/>
            <p:cNvSpPr txBox="1"/>
            <p:nvPr/>
          </p:nvSpPr>
          <p:spPr>
            <a:xfrm>
              <a:off x="1155364" y="4132304"/>
              <a:ext cx="18518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Rank 2: (matrix) </a:t>
              </a:r>
              <a:endParaRPr/>
            </a:p>
          </p:txBody>
        </p:sp>
        <p:sp>
          <p:nvSpPr>
            <p:cNvPr id="2625" name="Google Shape;2625;p77"/>
            <p:cNvSpPr txBox="1"/>
            <p:nvPr/>
          </p:nvSpPr>
          <p:spPr>
            <a:xfrm>
              <a:off x="4256777" y="2919788"/>
              <a:ext cx="806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Rank 1: </a:t>
              </a:r>
              <a:endParaRPr/>
            </a:p>
          </p:txBody>
        </p:sp>
        <p:sp>
          <p:nvSpPr>
            <p:cNvPr id="2626" name="Google Shape;2626;p77"/>
            <p:cNvSpPr txBox="1"/>
            <p:nvPr/>
          </p:nvSpPr>
          <p:spPr>
            <a:xfrm>
              <a:off x="6277042" y="3280848"/>
              <a:ext cx="806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(vector)</a:t>
              </a:r>
              <a:endParaRPr/>
            </a:p>
          </p:txBody>
        </p:sp>
        <p:sp>
          <p:nvSpPr>
            <p:cNvPr id="2627" name="Google Shape;2627;p77"/>
            <p:cNvSpPr txBox="1"/>
            <p:nvPr/>
          </p:nvSpPr>
          <p:spPr>
            <a:xfrm>
              <a:off x="4256777" y="4132304"/>
              <a:ext cx="806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Rank 3: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grpSp>
        <p:nvGrpSpPr>
          <p:cNvPr id="2633" name="Google Shape;2633;p78"/>
          <p:cNvGrpSpPr/>
          <p:nvPr/>
        </p:nvGrpSpPr>
        <p:grpSpPr>
          <a:xfrm>
            <a:off x="450000" y="450000"/>
            <a:ext cx="9018000" cy="276999"/>
            <a:chOff x="450000" y="450000"/>
            <a:chExt cx="9018000" cy="276999"/>
          </a:xfrm>
        </p:grpSpPr>
        <p:sp>
          <p:nvSpPr>
            <p:cNvPr id="2634" name="Google Shape;2634;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635" name="Google Shape;2635;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636" name="Google Shape;2636;p78"/>
          <p:cNvGrpSpPr/>
          <p:nvPr/>
        </p:nvGrpSpPr>
        <p:grpSpPr>
          <a:xfrm>
            <a:off x="559817" y="1426424"/>
            <a:ext cx="8783192" cy="215444"/>
            <a:chOff x="559817" y="2136914"/>
            <a:chExt cx="8783192" cy="215444"/>
          </a:xfrm>
        </p:grpSpPr>
        <p:sp>
          <p:nvSpPr>
            <p:cNvPr id="2637" name="Google Shape;2637;p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38" name="Google Shape;2638;p7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TensorFlow?</a:t>
              </a:r>
              <a:endParaRPr/>
            </a:p>
          </p:txBody>
        </p:sp>
      </p:grpSp>
      <p:sp>
        <p:nvSpPr>
          <p:cNvPr id="2639" name="Google Shape;2639;p78"/>
          <p:cNvSpPr/>
          <p:nvPr/>
        </p:nvSpPr>
        <p:spPr>
          <a:xfrm>
            <a:off x="702940" y="1641868"/>
            <a:ext cx="8632825" cy="2502462"/>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TensorFlow creates a computational graph composed of a series of nodes. </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Each node expresses an operation that can denote more than 0 input or output.</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Tensor was created as a symbolic handle to refer to inputs and outputs of such operation.</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tensor can be understood in mathematical forms of scalar, vector, matrix, etc. </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To be more precise, a scalar can be defined as a rank 0 tensor, a vector as a rank 1 tensor, a matrix as a rank 2 tensor, and a matrix with three dimensions as a rank 3 tensor.</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actual values are stored as NumPy arrays, and the tensor provides a reference for this array.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grpSp>
        <p:nvGrpSpPr>
          <p:cNvPr id="2645" name="Google Shape;2645;p79"/>
          <p:cNvGrpSpPr/>
          <p:nvPr/>
        </p:nvGrpSpPr>
        <p:grpSpPr>
          <a:xfrm>
            <a:off x="450000" y="450000"/>
            <a:ext cx="9018000" cy="276999"/>
            <a:chOff x="450000" y="450000"/>
            <a:chExt cx="9018000" cy="276999"/>
          </a:xfrm>
        </p:grpSpPr>
        <p:sp>
          <p:nvSpPr>
            <p:cNvPr id="2646" name="Google Shape;2646;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647" name="Google Shape;2647;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648" name="Google Shape;2648;p79"/>
          <p:cNvGrpSpPr/>
          <p:nvPr/>
        </p:nvGrpSpPr>
        <p:grpSpPr>
          <a:xfrm>
            <a:off x="559817" y="1426424"/>
            <a:ext cx="8783192" cy="215444"/>
            <a:chOff x="559817" y="2136914"/>
            <a:chExt cx="8783192" cy="215444"/>
          </a:xfrm>
        </p:grpSpPr>
        <p:sp>
          <p:nvSpPr>
            <p:cNvPr id="2649" name="Google Shape;2649;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0" name="Google Shape;2650;p7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TensorFlow?</a:t>
              </a:r>
              <a:endParaRPr/>
            </a:p>
          </p:txBody>
        </p:sp>
      </p:grpSp>
      <p:sp>
        <p:nvSpPr>
          <p:cNvPr id="2651" name="Google Shape;2651;p79"/>
          <p:cNvSpPr/>
          <p:nvPr/>
        </p:nvSpPr>
        <p:spPr>
          <a:xfrm>
            <a:off x="702940" y="1641868"/>
            <a:ext cx="8632825" cy="2202380"/>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Let’s discuss the programming mechanisms of TensorFlow.</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how to create and modify tensors.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how to load data and use TensorFlow Dataset objects which efficiently circulate datasets.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Study the datasets in the TensorFlow datasets module.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Let’s get acquainted with tf.keras API and build a machine learning model.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how to compile and train this model and store the trained model in a drive.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8"/>
          <p:cNvGrpSpPr/>
          <p:nvPr/>
        </p:nvGrpSpPr>
        <p:grpSpPr>
          <a:xfrm>
            <a:off x="450000" y="450000"/>
            <a:ext cx="9018000" cy="276999"/>
            <a:chOff x="450000" y="450000"/>
            <a:chExt cx="9018000" cy="276999"/>
          </a:xfrm>
        </p:grpSpPr>
        <p:sp>
          <p:nvSpPr>
            <p:cNvPr id="240" name="Google Shape;240;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241" name="Google Shape;241;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42" name="Google Shape;242;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Perceptron</a:t>
            </a:r>
            <a:endParaRPr/>
          </a:p>
        </p:txBody>
      </p:sp>
      <p:grpSp>
        <p:nvGrpSpPr>
          <p:cNvPr id="243" name="Google Shape;243;p8"/>
          <p:cNvGrpSpPr/>
          <p:nvPr/>
        </p:nvGrpSpPr>
        <p:grpSpPr>
          <a:xfrm>
            <a:off x="559817" y="1902381"/>
            <a:ext cx="8783192" cy="215444"/>
            <a:chOff x="559817" y="2136914"/>
            <a:chExt cx="8783192" cy="215444"/>
          </a:xfrm>
        </p:grpSpPr>
        <p:sp>
          <p:nvSpPr>
            <p:cNvPr id="244" name="Google Shape;244;p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5" name="Google Shape;245;p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The Structure of a Perceptron</a:t>
              </a:r>
              <a:endParaRPr/>
            </a:p>
          </p:txBody>
        </p:sp>
      </p:grpSp>
      <p:sp>
        <p:nvSpPr>
          <p:cNvPr id="246" name="Google Shape;246;p8"/>
          <p:cNvSpPr/>
          <p:nvPr/>
        </p:nvSpPr>
        <p:spPr>
          <a:xfrm>
            <a:off x="811407" y="560381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Comprehend the structure of a perceptron by solving the OR function of the truth table. </a:t>
            </a:r>
            <a:endParaRPr sz="1300">
              <a:solidFill>
                <a:srgbClr val="262626"/>
              </a:solidFill>
              <a:latin typeface="Arial"/>
              <a:ea typeface="Arial"/>
              <a:cs typeface="Arial"/>
              <a:sym typeface="Arial"/>
            </a:endParaRPr>
          </a:p>
        </p:txBody>
      </p:sp>
      <p:grpSp>
        <p:nvGrpSpPr>
          <p:cNvPr id="247" name="Google Shape;247;p8"/>
          <p:cNvGrpSpPr/>
          <p:nvPr/>
        </p:nvGrpSpPr>
        <p:grpSpPr>
          <a:xfrm>
            <a:off x="2935188" y="2392535"/>
            <a:ext cx="3935725" cy="3117959"/>
            <a:chOff x="2935188" y="2471281"/>
            <a:chExt cx="3935725" cy="3117959"/>
          </a:xfrm>
        </p:grpSpPr>
        <p:sp>
          <p:nvSpPr>
            <p:cNvPr id="248" name="Google Shape;248;p8"/>
            <p:cNvSpPr/>
            <p:nvPr/>
          </p:nvSpPr>
          <p:spPr>
            <a:xfrm>
              <a:off x="2935188" y="5085184"/>
              <a:ext cx="504056" cy="5040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8"/>
            <p:cNvSpPr txBox="1"/>
            <p:nvPr/>
          </p:nvSpPr>
          <p:spPr>
            <a:xfrm>
              <a:off x="3924794" y="2473257"/>
              <a:ext cx="6030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Input</a:t>
              </a:r>
              <a:endParaRPr sz="1400">
                <a:solidFill>
                  <a:schemeClr val="dk1"/>
                </a:solidFill>
                <a:latin typeface="Arial"/>
                <a:ea typeface="Arial"/>
                <a:cs typeface="Arial"/>
                <a:sym typeface="Arial"/>
              </a:endParaRPr>
            </a:p>
          </p:txBody>
        </p:sp>
        <p:sp>
          <p:nvSpPr>
            <p:cNvPr id="250" name="Google Shape;250;p8"/>
            <p:cNvSpPr txBox="1"/>
            <p:nvPr/>
          </p:nvSpPr>
          <p:spPr>
            <a:xfrm>
              <a:off x="3121020" y="5134834"/>
              <a:ext cx="21932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Structure of a perceptron</a:t>
              </a:r>
              <a:endParaRPr sz="1400">
                <a:solidFill>
                  <a:schemeClr val="dk1"/>
                </a:solidFill>
                <a:latin typeface="Arial"/>
                <a:ea typeface="Arial"/>
                <a:cs typeface="Arial"/>
                <a:sym typeface="Arial"/>
              </a:endParaRPr>
            </a:p>
          </p:txBody>
        </p:sp>
        <p:sp>
          <p:nvSpPr>
            <p:cNvPr id="251" name="Google Shape;251;p8"/>
            <p:cNvSpPr txBox="1"/>
            <p:nvPr/>
          </p:nvSpPr>
          <p:spPr>
            <a:xfrm>
              <a:off x="5481473" y="2471281"/>
              <a:ext cx="7473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Output</a:t>
              </a:r>
              <a:endParaRPr sz="1400">
                <a:solidFill>
                  <a:schemeClr val="dk1"/>
                </a:solidFill>
                <a:latin typeface="Arial"/>
                <a:ea typeface="Arial"/>
                <a:cs typeface="Arial"/>
                <a:sym typeface="Arial"/>
              </a:endParaRPr>
            </a:p>
          </p:txBody>
        </p:sp>
        <p:sp>
          <p:nvSpPr>
            <p:cNvPr id="252" name="Google Shape;252;p8"/>
            <p:cNvSpPr/>
            <p:nvPr/>
          </p:nvSpPr>
          <p:spPr>
            <a:xfrm>
              <a:off x="4141693" y="2904564"/>
              <a:ext cx="175892" cy="175892"/>
            </a:xfrm>
            <a:prstGeom prst="ellipse">
              <a:avLst/>
            </a:pr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8"/>
            <p:cNvSpPr/>
            <p:nvPr/>
          </p:nvSpPr>
          <p:spPr>
            <a:xfrm>
              <a:off x="4138373" y="3357252"/>
              <a:ext cx="175892" cy="175892"/>
            </a:xfrm>
            <a:prstGeom prst="ellipse">
              <a:avLst/>
            </a:prstGeom>
            <a:solidFill>
              <a:srgbClr val="B3C6E7"/>
            </a:solid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8"/>
            <p:cNvSpPr/>
            <p:nvPr/>
          </p:nvSpPr>
          <p:spPr>
            <a:xfrm>
              <a:off x="4138373" y="3809940"/>
              <a:ext cx="175892" cy="175892"/>
            </a:xfrm>
            <a:prstGeom prst="ellipse">
              <a:avLst/>
            </a:prstGeom>
            <a:solidFill>
              <a:srgbClr val="B3C6E7"/>
            </a:solid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8"/>
            <p:cNvSpPr/>
            <p:nvPr/>
          </p:nvSpPr>
          <p:spPr>
            <a:xfrm>
              <a:off x="4138373" y="4828328"/>
              <a:ext cx="175892" cy="175892"/>
            </a:xfrm>
            <a:prstGeom prst="ellipse">
              <a:avLst/>
            </a:prstGeom>
            <a:solidFill>
              <a:srgbClr val="B3C6E7"/>
            </a:solid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8"/>
            <p:cNvSpPr/>
            <p:nvPr/>
          </p:nvSpPr>
          <p:spPr>
            <a:xfrm>
              <a:off x="5738522" y="3743845"/>
              <a:ext cx="316403" cy="308081"/>
            </a:xfrm>
            <a:prstGeom prst="ellipse">
              <a:avLst/>
            </a:prstGeom>
            <a:solidFill>
              <a:srgbClr val="1429A0"/>
            </a:solid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8"/>
            <p:cNvSpPr txBox="1"/>
            <p:nvPr/>
          </p:nvSpPr>
          <p:spPr>
            <a:xfrm>
              <a:off x="2998448" y="2810288"/>
              <a:ext cx="728469"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8" name="Google Shape;258;p8"/>
            <p:cNvSpPr txBox="1"/>
            <p:nvPr/>
          </p:nvSpPr>
          <p:spPr>
            <a:xfrm>
              <a:off x="3289727" y="3275069"/>
              <a:ext cx="394659"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9" name="Google Shape;259;p8"/>
            <p:cNvSpPr txBox="1"/>
            <p:nvPr/>
          </p:nvSpPr>
          <p:spPr>
            <a:xfrm>
              <a:off x="3289726" y="3723497"/>
              <a:ext cx="394659" cy="307777"/>
            </a:xfrm>
            <a:prstGeom prst="rect">
              <a:avLst/>
            </a:prstGeom>
            <a:blipFill rotWithShape="1">
              <a:blip r:embed="rId5">
                <a:alphaModFix/>
              </a:blip>
              <a:stretch>
                <a:fillRect b="-1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0" name="Google Shape;260;p8"/>
            <p:cNvSpPr txBox="1"/>
            <p:nvPr/>
          </p:nvSpPr>
          <p:spPr>
            <a:xfrm>
              <a:off x="3280432" y="4709725"/>
              <a:ext cx="403572" cy="307777"/>
            </a:xfrm>
            <a:prstGeom prst="rect">
              <a:avLst/>
            </a:prstGeom>
            <a:blipFill rotWithShape="1">
              <a:blip r:embed="rId6">
                <a:alphaModFix/>
              </a:blip>
              <a:stretch>
                <a:fillRect b="-1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1" name="Google Shape;261;p8"/>
            <p:cNvSpPr txBox="1"/>
            <p:nvPr/>
          </p:nvSpPr>
          <p:spPr>
            <a:xfrm>
              <a:off x="4850524" y="3197401"/>
              <a:ext cx="469296" cy="30777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 name="Google Shape;262;p8"/>
            <p:cNvSpPr txBox="1"/>
            <p:nvPr/>
          </p:nvSpPr>
          <p:spPr>
            <a:xfrm>
              <a:off x="4850524" y="3445198"/>
              <a:ext cx="469296" cy="30777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 name="Google Shape;263;p8"/>
            <p:cNvSpPr txBox="1"/>
            <p:nvPr/>
          </p:nvSpPr>
          <p:spPr>
            <a:xfrm>
              <a:off x="4850524" y="3634081"/>
              <a:ext cx="469296" cy="30777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4" name="Google Shape;264;p8"/>
            <p:cNvSpPr txBox="1"/>
            <p:nvPr/>
          </p:nvSpPr>
          <p:spPr>
            <a:xfrm>
              <a:off x="4878045" y="3985831"/>
              <a:ext cx="469296" cy="307777"/>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5" name="Google Shape;265;p8"/>
            <p:cNvCxnSpPr>
              <a:endCxn id="252" idx="2"/>
            </p:cNvCxnSpPr>
            <p:nvPr/>
          </p:nvCxnSpPr>
          <p:spPr>
            <a:xfrm>
              <a:off x="3653293" y="2992510"/>
              <a:ext cx="488400" cy="0"/>
            </a:xfrm>
            <a:prstGeom prst="straightConnector1">
              <a:avLst/>
            </a:prstGeom>
            <a:noFill/>
            <a:ln cap="flat" cmpd="sng" w="19050">
              <a:solidFill>
                <a:srgbClr val="3F3F3F"/>
              </a:solidFill>
              <a:prstDash val="solid"/>
              <a:miter lim="800000"/>
              <a:headEnd len="sm" w="sm" type="none"/>
              <a:tailEnd len="sm" w="sm" type="none"/>
            </a:ln>
          </p:spPr>
        </p:cxnSp>
        <p:cxnSp>
          <p:nvCxnSpPr>
            <p:cNvPr id="266" name="Google Shape;266;p8"/>
            <p:cNvCxnSpPr/>
            <p:nvPr/>
          </p:nvCxnSpPr>
          <p:spPr>
            <a:xfrm>
              <a:off x="3649866" y="3445198"/>
              <a:ext cx="488507" cy="0"/>
            </a:xfrm>
            <a:prstGeom prst="straightConnector1">
              <a:avLst/>
            </a:prstGeom>
            <a:noFill/>
            <a:ln cap="flat" cmpd="sng" w="19050">
              <a:solidFill>
                <a:srgbClr val="3F3F3F"/>
              </a:solidFill>
              <a:prstDash val="solid"/>
              <a:miter lim="800000"/>
              <a:headEnd len="sm" w="sm" type="none"/>
              <a:tailEnd len="sm" w="sm" type="none"/>
            </a:ln>
          </p:spPr>
        </p:cxnSp>
        <p:cxnSp>
          <p:nvCxnSpPr>
            <p:cNvPr id="267" name="Google Shape;267;p8"/>
            <p:cNvCxnSpPr/>
            <p:nvPr/>
          </p:nvCxnSpPr>
          <p:spPr>
            <a:xfrm>
              <a:off x="3649866" y="3897885"/>
              <a:ext cx="488507" cy="0"/>
            </a:xfrm>
            <a:prstGeom prst="straightConnector1">
              <a:avLst/>
            </a:prstGeom>
            <a:noFill/>
            <a:ln cap="flat" cmpd="sng" w="19050">
              <a:solidFill>
                <a:srgbClr val="3F3F3F"/>
              </a:solidFill>
              <a:prstDash val="solid"/>
              <a:miter lim="800000"/>
              <a:headEnd len="sm" w="sm" type="none"/>
              <a:tailEnd len="sm" w="sm" type="none"/>
            </a:ln>
          </p:spPr>
        </p:cxnSp>
        <p:cxnSp>
          <p:nvCxnSpPr>
            <p:cNvPr id="268" name="Google Shape;268;p8"/>
            <p:cNvCxnSpPr/>
            <p:nvPr/>
          </p:nvCxnSpPr>
          <p:spPr>
            <a:xfrm>
              <a:off x="3649866" y="4916722"/>
              <a:ext cx="488507" cy="0"/>
            </a:xfrm>
            <a:prstGeom prst="straightConnector1">
              <a:avLst/>
            </a:prstGeom>
            <a:noFill/>
            <a:ln cap="flat" cmpd="sng" w="19050">
              <a:solidFill>
                <a:srgbClr val="3F3F3F"/>
              </a:solidFill>
              <a:prstDash val="solid"/>
              <a:miter lim="800000"/>
              <a:headEnd len="sm" w="sm" type="none"/>
              <a:tailEnd len="sm" w="sm" type="none"/>
            </a:ln>
          </p:spPr>
        </p:cxnSp>
        <p:cxnSp>
          <p:nvCxnSpPr>
            <p:cNvPr id="269" name="Google Shape;269;p8"/>
            <p:cNvCxnSpPr>
              <a:stCxn id="252" idx="6"/>
              <a:endCxn id="256" idx="2"/>
            </p:cNvCxnSpPr>
            <p:nvPr/>
          </p:nvCxnSpPr>
          <p:spPr>
            <a:xfrm>
              <a:off x="4317585" y="2992510"/>
              <a:ext cx="1420800" cy="905400"/>
            </a:xfrm>
            <a:prstGeom prst="straightConnector1">
              <a:avLst/>
            </a:prstGeom>
            <a:noFill/>
            <a:ln cap="flat" cmpd="sng" w="19050">
              <a:solidFill>
                <a:srgbClr val="3F3F3F"/>
              </a:solidFill>
              <a:prstDash val="solid"/>
              <a:miter lim="800000"/>
              <a:headEnd len="sm" w="sm" type="none"/>
              <a:tailEnd len="sm" w="sm" type="none"/>
            </a:ln>
          </p:spPr>
        </p:cxnSp>
        <p:cxnSp>
          <p:nvCxnSpPr>
            <p:cNvPr id="270" name="Google Shape;270;p8"/>
            <p:cNvCxnSpPr>
              <a:stCxn id="253" idx="6"/>
            </p:cNvCxnSpPr>
            <p:nvPr/>
          </p:nvCxnSpPr>
          <p:spPr>
            <a:xfrm>
              <a:off x="4314265" y="3445198"/>
              <a:ext cx="1424400" cy="452700"/>
            </a:xfrm>
            <a:prstGeom prst="straightConnector1">
              <a:avLst/>
            </a:prstGeom>
            <a:noFill/>
            <a:ln cap="flat" cmpd="sng" w="19050">
              <a:solidFill>
                <a:srgbClr val="3F3F3F"/>
              </a:solidFill>
              <a:prstDash val="solid"/>
              <a:miter lim="800000"/>
              <a:headEnd len="sm" w="sm" type="none"/>
              <a:tailEnd len="sm" w="sm" type="none"/>
            </a:ln>
          </p:spPr>
        </p:cxnSp>
        <p:cxnSp>
          <p:nvCxnSpPr>
            <p:cNvPr id="271" name="Google Shape;271;p8"/>
            <p:cNvCxnSpPr>
              <a:endCxn id="256" idx="2"/>
            </p:cNvCxnSpPr>
            <p:nvPr/>
          </p:nvCxnSpPr>
          <p:spPr>
            <a:xfrm>
              <a:off x="4310822" y="3897886"/>
              <a:ext cx="1427700" cy="0"/>
            </a:xfrm>
            <a:prstGeom prst="straightConnector1">
              <a:avLst/>
            </a:prstGeom>
            <a:noFill/>
            <a:ln cap="flat" cmpd="sng" w="19050">
              <a:solidFill>
                <a:srgbClr val="3F3F3F"/>
              </a:solidFill>
              <a:prstDash val="solid"/>
              <a:miter lim="800000"/>
              <a:headEnd len="sm" w="sm" type="none"/>
              <a:tailEnd len="sm" w="sm" type="none"/>
            </a:ln>
          </p:spPr>
        </p:cxnSp>
        <p:cxnSp>
          <p:nvCxnSpPr>
            <p:cNvPr id="272" name="Google Shape;272;p8"/>
            <p:cNvCxnSpPr>
              <a:stCxn id="255" idx="6"/>
              <a:endCxn id="256" idx="2"/>
            </p:cNvCxnSpPr>
            <p:nvPr/>
          </p:nvCxnSpPr>
          <p:spPr>
            <a:xfrm flipH="1" rot="10800000">
              <a:off x="4314265" y="3897774"/>
              <a:ext cx="1424400" cy="1018500"/>
            </a:xfrm>
            <a:prstGeom prst="straightConnector1">
              <a:avLst/>
            </a:prstGeom>
            <a:noFill/>
            <a:ln cap="flat" cmpd="sng" w="19050">
              <a:solidFill>
                <a:srgbClr val="3F3F3F"/>
              </a:solidFill>
              <a:prstDash val="solid"/>
              <a:miter lim="800000"/>
              <a:headEnd len="sm" w="sm" type="none"/>
              <a:tailEnd len="sm" w="sm" type="none"/>
            </a:ln>
          </p:spPr>
        </p:cxnSp>
        <p:cxnSp>
          <p:nvCxnSpPr>
            <p:cNvPr id="273" name="Google Shape;273;p8"/>
            <p:cNvCxnSpPr>
              <a:stCxn id="256" idx="6"/>
            </p:cNvCxnSpPr>
            <p:nvPr/>
          </p:nvCxnSpPr>
          <p:spPr>
            <a:xfrm>
              <a:off x="6054925" y="3897886"/>
              <a:ext cx="527100" cy="0"/>
            </a:xfrm>
            <a:prstGeom prst="straightConnector1">
              <a:avLst/>
            </a:prstGeom>
            <a:noFill/>
            <a:ln cap="flat" cmpd="sng" w="19050">
              <a:solidFill>
                <a:srgbClr val="3F3F3F"/>
              </a:solidFill>
              <a:prstDash val="solid"/>
              <a:miter lim="800000"/>
              <a:headEnd len="sm" w="sm" type="none"/>
              <a:tailEnd len="sm" w="sm" type="none"/>
            </a:ln>
          </p:spPr>
        </p:cxnSp>
        <p:sp>
          <p:nvSpPr>
            <p:cNvPr id="274" name="Google Shape;274;p8"/>
            <p:cNvSpPr txBox="1"/>
            <p:nvPr/>
          </p:nvSpPr>
          <p:spPr>
            <a:xfrm>
              <a:off x="6582051" y="3683304"/>
              <a:ext cx="2888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a:t>
              </a:r>
              <a:endParaRPr sz="1800">
                <a:solidFill>
                  <a:schemeClr val="dk1"/>
                </a:solidFill>
                <a:latin typeface="Calibri"/>
                <a:ea typeface="Calibri"/>
                <a:cs typeface="Calibri"/>
                <a:sym typeface="Calibri"/>
              </a:endParaRPr>
            </a:p>
          </p:txBody>
        </p:sp>
        <p:cxnSp>
          <p:nvCxnSpPr>
            <p:cNvPr id="275" name="Google Shape;275;p8"/>
            <p:cNvCxnSpPr/>
            <p:nvPr/>
          </p:nvCxnSpPr>
          <p:spPr>
            <a:xfrm>
              <a:off x="4227603" y="4054998"/>
              <a:ext cx="0" cy="710763"/>
            </a:xfrm>
            <a:prstGeom prst="straightConnector1">
              <a:avLst/>
            </a:prstGeom>
            <a:noFill/>
            <a:ln cap="flat" cmpd="sng" w="19050">
              <a:solidFill>
                <a:srgbClr val="3F3F3F"/>
              </a:solidFill>
              <a:prstDash val="dot"/>
              <a:miter lim="800000"/>
              <a:headEnd len="sm" w="sm" type="none"/>
              <a:tailEnd len="sm" w="sm" type="none"/>
            </a:ln>
          </p:spPr>
        </p:cxn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grpSp>
        <p:nvGrpSpPr>
          <p:cNvPr id="2657" name="Google Shape;2657;p80"/>
          <p:cNvGrpSpPr/>
          <p:nvPr/>
        </p:nvGrpSpPr>
        <p:grpSpPr>
          <a:xfrm>
            <a:off x="450000" y="450000"/>
            <a:ext cx="9018000" cy="276999"/>
            <a:chOff x="450000" y="450000"/>
            <a:chExt cx="9018000" cy="276999"/>
          </a:xfrm>
        </p:grpSpPr>
        <p:sp>
          <p:nvSpPr>
            <p:cNvPr id="2658" name="Google Shape;2658;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659" name="Google Shape;2659;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660" name="Google Shape;2660;p80"/>
          <p:cNvGrpSpPr/>
          <p:nvPr/>
        </p:nvGrpSpPr>
        <p:grpSpPr>
          <a:xfrm>
            <a:off x="559817" y="1426424"/>
            <a:ext cx="8783192" cy="215444"/>
            <a:chOff x="559817" y="2136914"/>
            <a:chExt cx="8783192" cy="215444"/>
          </a:xfrm>
        </p:grpSpPr>
        <p:sp>
          <p:nvSpPr>
            <p:cNvPr id="2661" name="Google Shape;2661;p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62" name="Google Shape;2662;p8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TensorFlow?</a:t>
              </a:r>
              <a:endParaRPr/>
            </a:p>
          </p:txBody>
        </p:sp>
      </p:grpSp>
      <p:sp>
        <p:nvSpPr>
          <p:cNvPr id="2663" name="Google Shape;2663;p80"/>
          <p:cNvSpPr/>
          <p:nvPr/>
        </p:nvSpPr>
        <p:spPr>
          <a:xfrm>
            <a:off x="702940" y="1641868"/>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TensorFlow version 1.x, it supported a static computational graph that expressed the flow of data. </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Many users had a difficult time utilizing the static computational graph. This issue has been resolved in the recent 2.0 version, and the user can create and train neural network models more easily.</a:t>
            </a:r>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TensorFlow 2.0 still supports static computational graphs, but dynamic computational graphs are the default.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grpSp>
        <p:nvGrpSpPr>
          <p:cNvPr id="2669" name="Google Shape;2669;p81"/>
          <p:cNvGrpSpPr/>
          <p:nvPr/>
        </p:nvGrpSpPr>
        <p:grpSpPr>
          <a:xfrm>
            <a:off x="450000" y="450000"/>
            <a:ext cx="9018000" cy="276999"/>
            <a:chOff x="450000" y="450000"/>
            <a:chExt cx="9018000" cy="276999"/>
          </a:xfrm>
        </p:grpSpPr>
        <p:sp>
          <p:nvSpPr>
            <p:cNvPr id="2670" name="Google Shape;2670;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671" name="Google Shape;2671;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672" name="Google Shape;2672;p81"/>
          <p:cNvGrpSpPr/>
          <p:nvPr/>
        </p:nvGrpSpPr>
        <p:grpSpPr>
          <a:xfrm>
            <a:off x="559817" y="1426424"/>
            <a:ext cx="8783192" cy="215444"/>
            <a:chOff x="559817" y="2136914"/>
            <a:chExt cx="8783192" cy="215444"/>
          </a:xfrm>
        </p:grpSpPr>
        <p:sp>
          <p:nvSpPr>
            <p:cNvPr id="2673" name="Google Shape;2673;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74" name="Google Shape;2674;p8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Installing TensorFlow</a:t>
              </a:r>
              <a:endParaRPr/>
            </a:p>
          </p:txBody>
        </p:sp>
      </p:grpSp>
      <p:sp>
        <p:nvSpPr>
          <p:cNvPr id="2675" name="Google Shape;2675;p81"/>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Python’s pip installer to install TensorFlow from PyPI.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Run the following command on the terminal. </a:t>
            </a:r>
            <a:endParaRPr/>
          </a:p>
        </p:txBody>
      </p:sp>
      <p:sp>
        <p:nvSpPr>
          <p:cNvPr id="2676" name="Google Shape;2676;p81"/>
          <p:cNvSpPr/>
          <p:nvPr/>
        </p:nvSpPr>
        <p:spPr>
          <a:xfrm>
            <a:off x="702940" y="2884559"/>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This command installs the most recent, stable version.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Version 2.12.0 at the time of writing.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Recommend using TensorFlow 2.12.0 for codes (in this chapter) to show expected results.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command below installs a designated version.</a:t>
            </a:r>
            <a:endParaRPr/>
          </a:p>
        </p:txBody>
      </p:sp>
      <p:sp>
        <p:nvSpPr>
          <p:cNvPr id="2677" name="Google Shape;2677;p81"/>
          <p:cNvSpPr txBox="1"/>
          <p:nvPr/>
        </p:nvSpPr>
        <p:spPr>
          <a:xfrm>
            <a:off x="3151208" y="2385018"/>
            <a:ext cx="3600408" cy="422405"/>
          </a:xfrm>
          <a:prstGeom prst="rect">
            <a:avLst/>
          </a:prstGeom>
          <a:solidFill>
            <a:srgbClr val="F2F2F2"/>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1800">
                <a:solidFill>
                  <a:srgbClr val="262626"/>
                </a:solidFill>
                <a:latin typeface="Arial"/>
                <a:ea typeface="Arial"/>
                <a:cs typeface="Arial"/>
                <a:sym typeface="Arial"/>
              </a:rPr>
              <a:t>&gt; pip install tensorflow</a:t>
            </a:r>
            <a:endParaRPr b="1" sz="1800">
              <a:solidFill>
                <a:srgbClr val="262626"/>
              </a:solidFill>
              <a:latin typeface="Arial"/>
              <a:ea typeface="Arial"/>
              <a:cs typeface="Arial"/>
              <a:sym typeface="Arial"/>
            </a:endParaRPr>
          </a:p>
        </p:txBody>
      </p:sp>
      <p:sp>
        <p:nvSpPr>
          <p:cNvPr id="2678" name="Google Shape;2678;p81"/>
          <p:cNvSpPr txBox="1"/>
          <p:nvPr/>
        </p:nvSpPr>
        <p:spPr>
          <a:xfrm>
            <a:off x="2431132" y="4202355"/>
            <a:ext cx="5040560" cy="422405"/>
          </a:xfrm>
          <a:prstGeom prst="rect">
            <a:avLst/>
          </a:prstGeom>
          <a:solidFill>
            <a:srgbClr val="F2F2F2"/>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1800">
                <a:solidFill>
                  <a:srgbClr val="262626"/>
                </a:solidFill>
                <a:latin typeface="Arial"/>
                <a:ea typeface="Arial"/>
                <a:cs typeface="Arial"/>
                <a:sym typeface="Arial"/>
              </a:rPr>
              <a:t>&gt; pip install tensorflow==[desired-version]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grpSp>
        <p:nvGrpSpPr>
          <p:cNvPr id="2684" name="Google Shape;2684;p82"/>
          <p:cNvGrpSpPr/>
          <p:nvPr/>
        </p:nvGrpSpPr>
        <p:grpSpPr>
          <a:xfrm>
            <a:off x="450000" y="450000"/>
            <a:ext cx="9018000" cy="276999"/>
            <a:chOff x="450000" y="450000"/>
            <a:chExt cx="9018000" cy="276999"/>
          </a:xfrm>
        </p:grpSpPr>
        <p:sp>
          <p:nvSpPr>
            <p:cNvPr id="2685" name="Google Shape;2685;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686" name="Google Shape;2686;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687" name="Google Shape;2687;p82"/>
          <p:cNvGrpSpPr/>
          <p:nvPr/>
        </p:nvGrpSpPr>
        <p:grpSpPr>
          <a:xfrm>
            <a:off x="559817" y="1426424"/>
            <a:ext cx="8783192" cy="215444"/>
            <a:chOff x="559817" y="2136914"/>
            <a:chExt cx="8783192" cy="215444"/>
          </a:xfrm>
        </p:grpSpPr>
        <p:sp>
          <p:nvSpPr>
            <p:cNvPr id="2688" name="Google Shape;2688;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89" name="Google Shape;2689;p8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Checking TensorFlow version</a:t>
              </a:r>
              <a:endParaRPr/>
            </a:p>
          </p:txBody>
        </p:sp>
      </p:grpSp>
      <p:sp>
        <p:nvSpPr>
          <p:cNvPr id="2690" name="Google Shape;2690;p82"/>
          <p:cNvSpPr/>
          <p:nvPr/>
        </p:nvSpPr>
        <p:spPr>
          <a:xfrm>
            <a:off x="702940" y="172890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Run the code below to check the version.</a:t>
            </a:r>
            <a:endParaRPr sz="1300">
              <a:solidFill>
                <a:srgbClr val="262626"/>
              </a:solidFill>
              <a:latin typeface="Arial"/>
              <a:ea typeface="Arial"/>
              <a:cs typeface="Arial"/>
              <a:sym typeface="Arial"/>
            </a:endParaRPr>
          </a:p>
        </p:txBody>
      </p:sp>
      <p:grpSp>
        <p:nvGrpSpPr>
          <p:cNvPr id="2691" name="Google Shape;2691;p82"/>
          <p:cNvGrpSpPr/>
          <p:nvPr/>
        </p:nvGrpSpPr>
        <p:grpSpPr>
          <a:xfrm>
            <a:off x="685801" y="2118277"/>
            <a:ext cx="8658224" cy="1382731"/>
            <a:chOff x="685801" y="2118277"/>
            <a:chExt cx="8658224" cy="1382731"/>
          </a:xfrm>
        </p:grpSpPr>
        <p:sp>
          <p:nvSpPr>
            <p:cNvPr id="2692" name="Google Shape;2692;p82"/>
            <p:cNvSpPr/>
            <p:nvPr/>
          </p:nvSpPr>
          <p:spPr>
            <a:xfrm>
              <a:off x="685801" y="2118277"/>
              <a:ext cx="8658224" cy="13827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93" name="Google Shape;2693;p82"/>
            <p:cNvPicPr preferRelativeResize="0"/>
            <p:nvPr/>
          </p:nvPicPr>
          <p:blipFill rotWithShape="1">
            <a:blip r:embed="rId3">
              <a:alphaModFix/>
            </a:blip>
            <a:srcRect b="0" l="0" r="17508" t="0"/>
            <a:stretch/>
          </p:blipFill>
          <p:spPr>
            <a:xfrm>
              <a:off x="767002" y="2208361"/>
              <a:ext cx="8576007" cy="1235231"/>
            </a:xfrm>
            <a:prstGeom prst="rect">
              <a:avLst/>
            </a:prstGeom>
            <a:noFill/>
            <a:ln>
              <a:noFill/>
            </a:ln>
          </p:spPr>
        </p:pic>
      </p:grpSp>
      <p:sp>
        <p:nvSpPr>
          <p:cNvPr id="2694" name="Google Shape;2694;p82"/>
          <p:cNvSpPr txBox="1"/>
          <p:nvPr/>
        </p:nvSpPr>
        <p:spPr>
          <a:xfrm>
            <a:off x="1515200" y="3155445"/>
            <a:ext cx="1152128" cy="288147"/>
          </a:xfrm>
          <a:prstGeom prst="rect">
            <a:avLst/>
          </a:prstGeom>
          <a:solidFill>
            <a:schemeClr val="lt1"/>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‘2.12.0’</a:t>
            </a:r>
            <a:endParaRPr sz="1400">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grpSp>
        <p:nvGrpSpPr>
          <p:cNvPr id="2700" name="Google Shape;2700;p83"/>
          <p:cNvGrpSpPr/>
          <p:nvPr/>
        </p:nvGrpSpPr>
        <p:grpSpPr>
          <a:xfrm>
            <a:off x="450000" y="450000"/>
            <a:ext cx="9018000" cy="276999"/>
            <a:chOff x="450000" y="450000"/>
            <a:chExt cx="9018000" cy="276999"/>
          </a:xfrm>
        </p:grpSpPr>
        <p:sp>
          <p:nvSpPr>
            <p:cNvPr id="2701" name="Google Shape;2701;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02" name="Google Shape;2702;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03" name="Google Shape;2703;p83"/>
          <p:cNvGrpSpPr/>
          <p:nvPr/>
        </p:nvGrpSpPr>
        <p:grpSpPr>
          <a:xfrm>
            <a:off x="559817" y="1426424"/>
            <a:ext cx="8783192" cy="215444"/>
            <a:chOff x="559817" y="2136914"/>
            <a:chExt cx="8783192" cy="215444"/>
          </a:xfrm>
        </p:grpSpPr>
        <p:sp>
          <p:nvSpPr>
            <p:cNvPr id="2704" name="Google Shape;2704;p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05" name="Google Shape;2705;p8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Installing TensorFlow</a:t>
              </a:r>
              <a:endParaRPr/>
            </a:p>
          </p:txBody>
        </p:sp>
      </p:grpSp>
      <p:sp>
        <p:nvSpPr>
          <p:cNvPr id="2706" name="Google Shape;2706;p83"/>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GPU, you need an NVIDIA-compatible graphic card and an installation of CUDA Toolkit and cuDNN library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(GPU is recommended for neural network training).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the above conditions are fulfilled, you can install the TensorFlow GPU version.</a:t>
            </a:r>
            <a:endParaRPr/>
          </a:p>
        </p:txBody>
      </p:sp>
      <p:sp>
        <p:nvSpPr>
          <p:cNvPr id="2707" name="Google Shape;2707;p83"/>
          <p:cNvSpPr/>
          <p:nvPr/>
        </p:nvSpPr>
        <p:spPr>
          <a:xfrm>
            <a:off x="702940" y="314349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Refer to the official website for more information on installation (</a:t>
            </a:r>
            <a:r>
              <a:rPr lang="en-US" sz="1300" u="sng">
                <a:solidFill>
                  <a:srgbClr val="262626"/>
                </a:solidFill>
                <a:latin typeface="Arial"/>
                <a:ea typeface="Arial"/>
                <a:cs typeface="Arial"/>
                <a:sym typeface="Arial"/>
                <a:hlinkClick r:id="rId3">
                  <a:extLst>
                    <a:ext uri="{A12FA001-AC4F-418D-AE19-62706E023703}">
                      <ahyp:hlinkClr val="tx"/>
                    </a:ext>
                  </a:extLst>
                </a:hlinkClick>
              </a:rPr>
              <a:t>https://www.tensorflow.org/install/gpu</a:t>
            </a:r>
            <a:r>
              <a:rPr lang="en-US" sz="1300">
                <a:solidFill>
                  <a:srgbClr val="262626"/>
                </a:solidFill>
                <a:latin typeface="Arial"/>
                <a:ea typeface="Arial"/>
                <a:cs typeface="Arial"/>
                <a:sym typeface="Arial"/>
              </a:rPr>
              <a:t>).</a:t>
            </a:r>
            <a:endParaRPr/>
          </a:p>
        </p:txBody>
      </p:sp>
      <p:sp>
        <p:nvSpPr>
          <p:cNvPr id="2708" name="Google Shape;2708;p83"/>
          <p:cNvSpPr txBox="1"/>
          <p:nvPr/>
        </p:nvSpPr>
        <p:spPr>
          <a:xfrm>
            <a:off x="3259224" y="2634859"/>
            <a:ext cx="3384376" cy="422405"/>
          </a:xfrm>
          <a:prstGeom prst="rect">
            <a:avLst/>
          </a:prstGeom>
          <a:solidFill>
            <a:srgbClr val="F2F2F2"/>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1800">
                <a:solidFill>
                  <a:srgbClr val="262626"/>
                </a:solidFill>
                <a:latin typeface="Arial"/>
                <a:ea typeface="Arial"/>
                <a:cs typeface="Arial"/>
                <a:sym typeface="Arial"/>
              </a:rPr>
              <a:t>&gt; pip install tensorflow-gpu</a:t>
            </a:r>
            <a:endParaRPr b="1" sz="1800">
              <a:solidFill>
                <a:srgbClr val="262626"/>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grpSp>
        <p:nvGrpSpPr>
          <p:cNvPr id="2714" name="Google Shape;2714;p84"/>
          <p:cNvGrpSpPr/>
          <p:nvPr/>
        </p:nvGrpSpPr>
        <p:grpSpPr>
          <a:xfrm>
            <a:off x="450000" y="450000"/>
            <a:ext cx="9018000" cy="276999"/>
            <a:chOff x="450000" y="450000"/>
            <a:chExt cx="9018000" cy="276999"/>
          </a:xfrm>
        </p:grpSpPr>
        <p:sp>
          <p:nvSpPr>
            <p:cNvPr id="2715" name="Google Shape;2715;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16" name="Google Shape;2716;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17" name="Google Shape;2717;p84"/>
          <p:cNvGrpSpPr/>
          <p:nvPr/>
        </p:nvGrpSpPr>
        <p:grpSpPr>
          <a:xfrm>
            <a:off x="559817" y="1426424"/>
            <a:ext cx="8783192" cy="215444"/>
            <a:chOff x="559817" y="2136914"/>
            <a:chExt cx="8783192" cy="215444"/>
          </a:xfrm>
        </p:grpSpPr>
        <p:sp>
          <p:nvSpPr>
            <p:cNvPr id="2718" name="Google Shape;2718;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19" name="Google Shape;2719;p8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TensorFlow learning procedure </a:t>
              </a:r>
              <a:endParaRPr/>
            </a:p>
          </p:txBody>
        </p:sp>
      </p:grpSp>
      <p:sp>
        <p:nvSpPr>
          <p:cNvPr id="2720" name="Google Shape;2720;p84"/>
          <p:cNvSpPr/>
          <p:nvPr/>
        </p:nvSpPr>
        <p:spPr>
          <a:xfrm>
            <a:off x="702940" y="1728907"/>
            <a:ext cx="8632825"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New version is released every few months due to TensorFlow’s fast developing rate.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Let’s study several ways to create a tensor.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Then, study the features of TensorFlow and methods for modification.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use </a:t>
            </a:r>
            <a:r>
              <a:rPr b="1" lang="en-US" sz="1300">
                <a:solidFill>
                  <a:srgbClr val="262626"/>
                </a:solidFill>
                <a:latin typeface="Arial"/>
                <a:ea typeface="Arial"/>
                <a:cs typeface="Arial"/>
                <a:sym typeface="Arial"/>
              </a:rPr>
              <a:t>tf.convert to tensor</a:t>
            </a:r>
            <a:r>
              <a:rPr lang="en-US" sz="1300">
                <a:solidFill>
                  <a:srgbClr val="262626"/>
                </a:solidFill>
                <a:latin typeface="Arial"/>
                <a:ea typeface="Arial"/>
                <a:cs typeface="Arial"/>
                <a:sym typeface="Arial"/>
              </a:rPr>
              <a:t> to create a tensor in a list or NumPy array.</a:t>
            </a:r>
            <a:endParaRPr sz="1300">
              <a:solidFill>
                <a:srgbClr val="262626"/>
              </a:solidFill>
              <a:latin typeface="Arial"/>
              <a:ea typeface="Arial"/>
              <a:cs typeface="Arial"/>
              <a:sym typeface="Arial"/>
            </a:endParaRPr>
          </a:p>
        </p:txBody>
      </p:sp>
      <p:grpSp>
        <p:nvGrpSpPr>
          <p:cNvPr id="2721" name="Google Shape;2721;p84"/>
          <p:cNvGrpSpPr/>
          <p:nvPr/>
        </p:nvGrpSpPr>
        <p:grpSpPr>
          <a:xfrm>
            <a:off x="686405" y="2852936"/>
            <a:ext cx="8658225" cy="1083011"/>
            <a:chOff x="686405" y="2780928"/>
            <a:chExt cx="8658225" cy="1083011"/>
          </a:xfrm>
        </p:grpSpPr>
        <p:sp>
          <p:nvSpPr>
            <p:cNvPr id="2722" name="Google Shape;2722;p84"/>
            <p:cNvSpPr/>
            <p:nvPr/>
          </p:nvSpPr>
          <p:spPr>
            <a:xfrm>
              <a:off x="686405" y="2780928"/>
              <a:ext cx="8658224" cy="10830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23" name="Google Shape;2723;p84"/>
            <p:cNvPicPr preferRelativeResize="0"/>
            <p:nvPr/>
          </p:nvPicPr>
          <p:blipFill rotWithShape="1">
            <a:blip r:embed="rId3">
              <a:alphaModFix/>
            </a:blip>
            <a:srcRect b="0" l="2339" r="25000" t="5918"/>
            <a:stretch/>
          </p:blipFill>
          <p:spPr>
            <a:xfrm>
              <a:off x="798484" y="2849543"/>
              <a:ext cx="8546146" cy="95640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grpSp>
        <p:nvGrpSpPr>
          <p:cNvPr id="2729" name="Google Shape;2729;p85"/>
          <p:cNvGrpSpPr/>
          <p:nvPr/>
        </p:nvGrpSpPr>
        <p:grpSpPr>
          <a:xfrm>
            <a:off x="450000" y="450000"/>
            <a:ext cx="9018000" cy="276999"/>
            <a:chOff x="450000" y="450000"/>
            <a:chExt cx="9018000" cy="276999"/>
          </a:xfrm>
        </p:grpSpPr>
        <p:sp>
          <p:nvSpPr>
            <p:cNvPr id="2730" name="Google Shape;2730;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31" name="Google Shape;2731;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32" name="Google Shape;2732;p85"/>
          <p:cNvGrpSpPr/>
          <p:nvPr/>
        </p:nvGrpSpPr>
        <p:grpSpPr>
          <a:xfrm>
            <a:off x="559817" y="1426424"/>
            <a:ext cx="8783192" cy="215444"/>
            <a:chOff x="559817" y="2136914"/>
            <a:chExt cx="8783192" cy="215444"/>
          </a:xfrm>
        </p:grpSpPr>
        <p:sp>
          <p:nvSpPr>
            <p:cNvPr id="2733" name="Google Shape;2733;p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34" name="Google Shape;2734;p8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TensorFlow learning procedure </a:t>
              </a:r>
              <a:endParaRPr/>
            </a:p>
          </p:txBody>
        </p:sp>
      </p:grpSp>
      <p:sp>
        <p:nvSpPr>
          <p:cNvPr id="2735" name="Google Shape;2735;p85"/>
          <p:cNvSpPr/>
          <p:nvPr/>
        </p:nvSpPr>
        <p:spPr>
          <a:xfrm>
            <a:off x="702940" y="1728907"/>
            <a:ext cx="8632825"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New version is released every few months due to TensorFlow’s fast developing rate.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Let’s study several ways to create a tensor.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Then, study the features of TensorFlow and methods for modification.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use </a:t>
            </a:r>
            <a:r>
              <a:rPr b="1" lang="en-US" sz="1300">
                <a:solidFill>
                  <a:srgbClr val="262626"/>
                </a:solidFill>
                <a:latin typeface="Arial"/>
                <a:ea typeface="Arial"/>
                <a:cs typeface="Arial"/>
                <a:sym typeface="Arial"/>
              </a:rPr>
              <a:t>tf.convert to tensor</a:t>
            </a:r>
            <a:r>
              <a:rPr lang="en-US" sz="1300">
                <a:solidFill>
                  <a:srgbClr val="262626"/>
                </a:solidFill>
                <a:latin typeface="Arial"/>
                <a:ea typeface="Arial"/>
                <a:cs typeface="Arial"/>
                <a:sym typeface="Arial"/>
              </a:rPr>
              <a:t> to create a tensor in a list or NumPy array.</a:t>
            </a:r>
            <a:endParaRPr sz="1300">
              <a:solidFill>
                <a:srgbClr val="262626"/>
              </a:solidFill>
              <a:latin typeface="Arial"/>
              <a:ea typeface="Arial"/>
              <a:cs typeface="Arial"/>
              <a:sym typeface="Arial"/>
            </a:endParaRPr>
          </a:p>
        </p:txBody>
      </p:sp>
      <p:grpSp>
        <p:nvGrpSpPr>
          <p:cNvPr id="2736" name="Google Shape;2736;p85"/>
          <p:cNvGrpSpPr/>
          <p:nvPr/>
        </p:nvGrpSpPr>
        <p:grpSpPr>
          <a:xfrm>
            <a:off x="-52349" y="2508836"/>
            <a:ext cx="9302601" cy="3372405"/>
            <a:chOff x="685801" y="3969675"/>
            <a:chExt cx="9302601" cy="3372405"/>
          </a:xfrm>
        </p:grpSpPr>
        <p:sp>
          <p:nvSpPr>
            <p:cNvPr id="2737" name="Google Shape;2737;p85"/>
            <p:cNvSpPr/>
            <p:nvPr/>
          </p:nvSpPr>
          <p:spPr>
            <a:xfrm>
              <a:off x="685801" y="3969675"/>
              <a:ext cx="8658224" cy="31103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38" name="Google Shape;2738;p85"/>
            <p:cNvPicPr preferRelativeResize="0"/>
            <p:nvPr/>
          </p:nvPicPr>
          <p:blipFill rotWithShape="1">
            <a:blip r:embed="rId3">
              <a:alphaModFix/>
            </a:blip>
            <a:srcRect b="4435" l="2166" r="25000" t="1691"/>
            <a:stretch/>
          </p:blipFill>
          <p:spPr>
            <a:xfrm>
              <a:off x="1421935" y="4376735"/>
              <a:ext cx="8566467" cy="2965345"/>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grpSp>
        <p:nvGrpSpPr>
          <p:cNvPr id="2744" name="Google Shape;2744;p86"/>
          <p:cNvGrpSpPr/>
          <p:nvPr/>
        </p:nvGrpSpPr>
        <p:grpSpPr>
          <a:xfrm>
            <a:off x="450000" y="450000"/>
            <a:ext cx="9018000" cy="276999"/>
            <a:chOff x="450000" y="450000"/>
            <a:chExt cx="9018000" cy="276999"/>
          </a:xfrm>
        </p:grpSpPr>
        <p:sp>
          <p:nvSpPr>
            <p:cNvPr id="2745" name="Google Shape;2745;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46" name="Google Shape;2746;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47" name="Google Shape;2747;p86"/>
          <p:cNvGrpSpPr/>
          <p:nvPr/>
        </p:nvGrpSpPr>
        <p:grpSpPr>
          <a:xfrm>
            <a:off x="559817" y="1426424"/>
            <a:ext cx="8783192" cy="215444"/>
            <a:chOff x="559817" y="2136914"/>
            <a:chExt cx="8783192" cy="215444"/>
          </a:xfrm>
        </p:grpSpPr>
        <p:sp>
          <p:nvSpPr>
            <p:cNvPr id="2748" name="Google Shape;2748;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49" name="Google Shape;2749;p8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Creating a tensor in TensorFlow</a:t>
              </a:r>
              <a:endParaRPr sz="1400">
                <a:solidFill>
                  <a:srgbClr val="262626"/>
                </a:solidFill>
                <a:latin typeface="Arial"/>
                <a:ea typeface="Arial"/>
                <a:cs typeface="Arial"/>
                <a:sym typeface="Arial"/>
              </a:endParaRPr>
            </a:p>
          </p:txBody>
        </p:sp>
      </p:grpSp>
      <p:sp>
        <p:nvSpPr>
          <p:cNvPr id="2750" name="Google Shape;2750;p86"/>
          <p:cNvSpPr/>
          <p:nvPr/>
        </p:nvSpPr>
        <p:spPr>
          <a:xfrm>
            <a:off x="702940" y="5085184"/>
            <a:ext cx="8632825"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tf.convert to tensor function supports tf.Variable objects unlike the tf.constant function (which will be discussed soon).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tf.fill function and the tf.one hot function also create a tensor. </a:t>
            </a:r>
            <a:endParaRPr/>
          </a:p>
        </p:txBody>
      </p:sp>
      <p:grpSp>
        <p:nvGrpSpPr>
          <p:cNvPr id="2751" name="Google Shape;2751;p86"/>
          <p:cNvGrpSpPr/>
          <p:nvPr/>
        </p:nvGrpSpPr>
        <p:grpSpPr>
          <a:xfrm>
            <a:off x="685801" y="1806768"/>
            <a:ext cx="8658224" cy="3205070"/>
            <a:chOff x="685801" y="1806768"/>
            <a:chExt cx="8658224" cy="3205070"/>
          </a:xfrm>
        </p:grpSpPr>
        <p:sp>
          <p:nvSpPr>
            <p:cNvPr id="2752" name="Google Shape;2752;p86"/>
            <p:cNvSpPr/>
            <p:nvPr/>
          </p:nvSpPr>
          <p:spPr>
            <a:xfrm>
              <a:off x="685801" y="1806768"/>
              <a:ext cx="8658224" cy="32050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3" name="Google Shape;2753;p86"/>
            <p:cNvPicPr preferRelativeResize="0"/>
            <p:nvPr/>
          </p:nvPicPr>
          <p:blipFill rotWithShape="1">
            <a:blip r:embed="rId3">
              <a:alphaModFix/>
            </a:blip>
            <a:srcRect b="2620" l="2287" r="23509" t="0"/>
            <a:stretch/>
          </p:blipFill>
          <p:spPr>
            <a:xfrm>
              <a:off x="797880" y="1823472"/>
              <a:ext cx="8546145" cy="3084194"/>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grpSp>
        <p:nvGrpSpPr>
          <p:cNvPr id="2759" name="Google Shape;2759;p87"/>
          <p:cNvGrpSpPr/>
          <p:nvPr/>
        </p:nvGrpSpPr>
        <p:grpSpPr>
          <a:xfrm>
            <a:off x="559817" y="1428745"/>
            <a:ext cx="8783192" cy="215444"/>
            <a:chOff x="559817" y="2136914"/>
            <a:chExt cx="8783192" cy="215444"/>
          </a:xfrm>
        </p:grpSpPr>
        <p:sp>
          <p:nvSpPr>
            <p:cNvPr id="2760" name="Google Shape;2760;p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61" name="Google Shape;2761;p8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Creating a tensor in TensorFlow</a:t>
              </a:r>
              <a:endParaRPr sz="1400">
                <a:solidFill>
                  <a:srgbClr val="262626"/>
                </a:solidFill>
                <a:latin typeface="Arial"/>
                <a:ea typeface="Arial"/>
                <a:cs typeface="Arial"/>
                <a:sym typeface="Arial"/>
              </a:endParaRPr>
            </a:p>
          </p:txBody>
        </p:sp>
      </p:grpSp>
      <p:sp>
        <p:nvSpPr>
          <p:cNvPr id="2762" name="Google Shape;2762;p87"/>
          <p:cNvSpPr/>
          <p:nvPr/>
        </p:nvSpPr>
        <p:spPr>
          <a:xfrm>
            <a:off x="702940" y="1700808"/>
            <a:ext cx="8632825" cy="285897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tf.fill function generates a tensor composed of scalar inputs.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first parameter delivers the tensor’s shape like the tf.ones function.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second parameter delivers the desired scalar input. The code below returns the following result identical to that of tf.ones ((2,3)).</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tf.fill function is more efficient than the tf.ones to generate tensors of larger size. </a:t>
            </a:r>
            <a:endParaRPr/>
          </a:p>
        </p:txBody>
      </p:sp>
      <p:grpSp>
        <p:nvGrpSpPr>
          <p:cNvPr id="2763" name="Google Shape;2763;p87"/>
          <p:cNvGrpSpPr/>
          <p:nvPr/>
        </p:nvGrpSpPr>
        <p:grpSpPr>
          <a:xfrm>
            <a:off x="450000" y="450000"/>
            <a:ext cx="9018000" cy="276999"/>
            <a:chOff x="450000" y="450000"/>
            <a:chExt cx="9018000" cy="276999"/>
          </a:xfrm>
        </p:grpSpPr>
        <p:sp>
          <p:nvSpPr>
            <p:cNvPr id="2764" name="Google Shape;2764;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65" name="Google Shape;2765;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66" name="Google Shape;2766;p87"/>
          <p:cNvGrpSpPr/>
          <p:nvPr/>
        </p:nvGrpSpPr>
        <p:grpSpPr>
          <a:xfrm>
            <a:off x="685801" y="2810908"/>
            <a:ext cx="8658225" cy="1150810"/>
            <a:chOff x="685801" y="2975077"/>
            <a:chExt cx="8658225" cy="1150810"/>
          </a:xfrm>
        </p:grpSpPr>
        <p:sp>
          <p:nvSpPr>
            <p:cNvPr id="2767" name="Google Shape;2767;p87"/>
            <p:cNvSpPr/>
            <p:nvPr/>
          </p:nvSpPr>
          <p:spPr>
            <a:xfrm>
              <a:off x="685801" y="2975077"/>
              <a:ext cx="8658224" cy="11508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68" name="Google Shape;2768;p87"/>
            <p:cNvPicPr preferRelativeResize="0"/>
            <p:nvPr/>
          </p:nvPicPr>
          <p:blipFill rotWithShape="1">
            <a:blip r:embed="rId3">
              <a:alphaModFix/>
            </a:blip>
            <a:srcRect b="0" l="1391" r="27203" t="0"/>
            <a:stretch/>
          </p:blipFill>
          <p:spPr>
            <a:xfrm>
              <a:off x="752354" y="2991062"/>
              <a:ext cx="8591672" cy="1065718"/>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grpSp>
        <p:nvGrpSpPr>
          <p:cNvPr id="2774" name="Google Shape;2774;p88"/>
          <p:cNvGrpSpPr/>
          <p:nvPr/>
        </p:nvGrpSpPr>
        <p:grpSpPr>
          <a:xfrm>
            <a:off x="559817" y="1428745"/>
            <a:ext cx="8783192" cy="215444"/>
            <a:chOff x="559817" y="2136914"/>
            <a:chExt cx="8783192" cy="215444"/>
          </a:xfrm>
        </p:grpSpPr>
        <p:sp>
          <p:nvSpPr>
            <p:cNvPr id="2775" name="Google Shape;2775;p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76" name="Google Shape;2776;p8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Creating a tensor in TensorFlow</a:t>
              </a:r>
              <a:endParaRPr sz="1400">
                <a:solidFill>
                  <a:srgbClr val="262626"/>
                </a:solidFill>
                <a:latin typeface="Arial"/>
                <a:ea typeface="Arial"/>
                <a:cs typeface="Arial"/>
                <a:sym typeface="Arial"/>
              </a:endParaRPr>
            </a:p>
          </p:txBody>
        </p:sp>
      </p:grpSp>
      <p:sp>
        <p:nvSpPr>
          <p:cNvPr id="2777" name="Google Shape;2777;p88"/>
          <p:cNvSpPr/>
          <p:nvPr/>
        </p:nvSpPr>
        <p:spPr>
          <a:xfrm>
            <a:off x="702940" y="1700808"/>
            <a:ext cx="8632825"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tf.one_hot is a useful function to generate a one-hot encoding matrix.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parameter: an index that displays the location for one-hot encoding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Second parameter: the length of the one-hot encoding vector</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size of the generated matrix is (length of the first parameter x second parameter).</a:t>
            </a:r>
            <a:endParaRPr/>
          </a:p>
        </p:txBody>
      </p:sp>
      <p:grpSp>
        <p:nvGrpSpPr>
          <p:cNvPr id="2778" name="Google Shape;2778;p88"/>
          <p:cNvGrpSpPr/>
          <p:nvPr/>
        </p:nvGrpSpPr>
        <p:grpSpPr>
          <a:xfrm>
            <a:off x="450000" y="450000"/>
            <a:ext cx="9018000" cy="276999"/>
            <a:chOff x="450000" y="450000"/>
            <a:chExt cx="9018000" cy="276999"/>
          </a:xfrm>
        </p:grpSpPr>
        <p:sp>
          <p:nvSpPr>
            <p:cNvPr id="2779" name="Google Shape;2779;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80" name="Google Shape;2780;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781" name="Google Shape;2781;p88"/>
          <p:cNvSpPr/>
          <p:nvPr/>
        </p:nvSpPr>
        <p:spPr>
          <a:xfrm>
            <a:off x="685801" y="3249044"/>
            <a:ext cx="8658224" cy="12534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82" name="Google Shape;2782;p88"/>
          <p:cNvGrpSpPr/>
          <p:nvPr/>
        </p:nvGrpSpPr>
        <p:grpSpPr>
          <a:xfrm>
            <a:off x="685800" y="2827765"/>
            <a:ext cx="6979589" cy="345461"/>
            <a:chOff x="850766" y="3101986"/>
            <a:chExt cx="6979589" cy="345461"/>
          </a:xfrm>
        </p:grpSpPr>
        <p:sp>
          <p:nvSpPr>
            <p:cNvPr id="2783" name="Google Shape;2783;p88"/>
            <p:cNvSpPr/>
            <p:nvPr/>
          </p:nvSpPr>
          <p:spPr>
            <a:xfrm>
              <a:off x="850766" y="316288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2784" name="Google Shape;2784;p88"/>
            <p:cNvSpPr/>
            <p:nvPr/>
          </p:nvSpPr>
          <p:spPr>
            <a:xfrm>
              <a:off x="1226264" y="3101986"/>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The code below generates a one-hot encoding matrix of (3 x 4) size. </a:t>
              </a:r>
              <a:endParaRPr sz="1300">
                <a:solidFill>
                  <a:srgbClr val="262626"/>
                </a:solidFill>
                <a:latin typeface="Arial"/>
                <a:ea typeface="Arial"/>
                <a:cs typeface="Arial"/>
                <a:sym typeface="Arial"/>
              </a:endParaRPr>
            </a:p>
          </p:txBody>
        </p:sp>
      </p:grpSp>
      <p:pic>
        <p:nvPicPr>
          <p:cNvPr id="2785" name="Google Shape;2785;p88"/>
          <p:cNvPicPr preferRelativeResize="0"/>
          <p:nvPr/>
        </p:nvPicPr>
        <p:blipFill rotWithShape="1">
          <a:blip r:embed="rId3">
            <a:alphaModFix/>
          </a:blip>
          <a:srcRect b="11571" l="1395" r="24840" t="9413"/>
          <a:stretch/>
        </p:blipFill>
        <p:spPr>
          <a:xfrm>
            <a:off x="752354" y="3340246"/>
            <a:ext cx="8591671" cy="103208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grpSp>
        <p:nvGrpSpPr>
          <p:cNvPr id="2791" name="Google Shape;2791;p89"/>
          <p:cNvGrpSpPr/>
          <p:nvPr/>
        </p:nvGrpSpPr>
        <p:grpSpPr>
          <a:xfrm>
            <a:off x="559817" y="1428745"/>
            <a:ext cx="8783192" cy="215444"/>
            <a:chOff x="559817" y="2136914"/>
            <a:chExt cx="8783192" cy="215444"/>
          </a:xfrm>
        </p:grpSpPr>
        <p:sp>
          <p:nvSpPr>
            <p:cNvPr id="2792" name="Google Shape;2792;p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93" name="Google Shape;2793;p8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Modifying shape and data type of a tensor </a:t>
              </a:r>
              <a:endParaRPr sz="1400">
                <a:solidFill>
                  <a:srgbClr val="262626"/>
                </a:solidFill>
                <a:latin typeface="Arial"/>
                <a:ea typeface="Arial"/>
                <a:cs typeface="Arial"/>
                <a:sym typeface="Arial"/>
              </a:endParaRPr>
            </a:p>
          </p:txBody>
        </p:sp>
      </p:grpSp>
      <p:grpSp>
        <p:nvGrpSpPr>
          <p:cNvPr id="2794" name="Google Shape;2794;p89"/>
          <p:cNvGrpSpPr/>
          <p:nvPr/>
        </p:nvGrpSpPr>
        <p:grpSpPr>
          <a:xfrm>
            <a:off x="450000" y="450000"/>
            <a:ext cx="9018000" cy="276999"/>
            <a:chOff x="450000" y="450000"/>
            <a:chExt cx="9018000" cy="276999"/>
          </a:xfrm>
        </p:grpSpPr>
        <p:sp>
          <p:nvSpPr>
            <p:cNvPr id="2795" name="Google Shape;2795;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796" name="Google Shape;2796;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797" name="Google Shape;2797;p89"/>
          <p:cNvGrpSpPr/>
          <p:nvPr/>
        </p:nvGrpSpPr>
        <p:grpSpPr>
          <a:xfrm>
            <a:off x="685801" y="1806768"/>
            <a:ext cx="8658224" cy="2558336"/>
            <a:chOff x="685801" y="1806768"/>
            <a:chExt cx="8658224" cy="2558336"/>
          </a:xfrm>
        </p:grpSpPr>
        <p:sp>
          <p:nvSpPr>
            <p:cNvPr id="2798" name="Google Shape;2798;p89"/>
            <p:cNvSpPr/>
            <p:nvPr/>
          </p:nvSpPr>
          <p:spPr>
            <a:xfrm>
              <a:off x="685801" y="1806768"/>
              <a:ext cx="8658224" cy="25583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99" name="Google Shape;2799;p89"/>
            <p:cNvPicPr preferRelativeResize="0"/>
            <p:nvPr/>
          </p:nvPicPr>
          <p:blipFill rotWithShape="1">
            <a:blip r:embed="rId3">
              <a:alphaModFix/>
            </a:blip>
            <a:srcRect b="2330" l="1495" r="23910" t="2690"/>
            <a:stretch/>
          </p:blipFill>
          <p:spPr>
            <a:xfrm>
              <a:off x="797880" y="1900238"/>
              <a:ext cx="8546145" cy="237067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9"/>
          <p:cNvGrpSpPr/>
          <p:nvPr/>
        </p:nvGrpSpPr>
        <p:grpSpPr>
          <a:xfrm>
            <a:off x="559817" y="1428745"/>
            <a:ext cx="8783192" cy="215444"/>
            <a:chOff x="559817" y="2136914"/>
            <a:chExt cx="8783192" cy="215444"/>
          </a:xfrm>
        </p:grpSpPr>
        <p:sp>
          <p:nvSpPr>
            <p:cNvPr id="282" name="Google Shape;282;p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3" name="Google Shape;283;p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Perceptron</a:t>
              </a:r>
              <a:endParaRPr/>
            </a:p>
          </p:txBody>
        </p:sp>
      </p:grpSp>
      <p:grpSp>
        <p:nvGrpSpPr>
          <p:cNvPr id="284" name="Google Shape;284;p9"/>
          <p:cNvGrpSpPr/>
          <p:nvPr/>
        </p:nvGrpSpPr>
        <p:grpSpPr>
          <a:xfrm>
            <a:off x="450000" y="450000"/>
            <a:ext cx="9018000" cy="276999"/>
            <a:chOff x="450000" y="450000"/>
            <a:chExt cx="9018000" cy="276999"/>
          </a:xfrm>
        </p:grpSpPr>
        <p:sp>
          <p:nvSpPr>
            <p:cNvPr id="285" name="Google Shape;285;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Understanding Perceptron with Excel</a:t>
              </a:r>
              <a:endParaRPr sz="1800">
                <a:solidFill>
                  <a:schemeClr val="lt1"/>
                </a:solidFill>
                <a:latin typeface="Arial"/>
                <a:ea typeface="Arial"/>
                <a:cs typeface="Arial"/>
                <a:sym typeface="Arial"/>
              </a:endParaRPr>
            </a:p>
          </p:txBody>
        </p:sp>
        <p:sp>
          <p:nvSpPr>
            <p:cNvPr id="286" name="Google Shape;286;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a:p>
          </p:txBody>
        </p:sp>
      </p:grpSp>
      <p:sp>
        <p:nvSpPr>
          <p:cNvPr id="287" name="Google Shape;287;p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First, you need to understand the OR operation of the truth table. The results of the OR operation are as below.</a:t>
            </a:r>
            <a:endParaRPr sz="1300">
              <a:solidFill>
                <a:srgbClr val="262626"/>
              </a:solidFill>
              <a:latin typeface="Arial"/>
              <a:ea typeface="Arial"/>
              <a:cs typeface="Arial"/>
              <a:sym typeface="Arial"/>
            </a:endParaRPr>
          </a:p>
        </p:txBody>
      </p:sp>
      <p:sp>
        <p:nvSpPr>
          <p:cNvPr id="288" name="Google Shape;288;p9"/>
          <p:cNvSpPr/>
          <p:nvPr/>
        </p:nvSpPr>
        <p:spPr>
          <a:xfrm>
            <a:off x="602401" y="414908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What are the weight values to solve the OR operation problem? </a:t>
            </a:r>
            <a:endParaRPr sz="1300">
              <a:solidFill>
                <a:srgbClr val="262626"/>
              </a:solidFill>
              <a:latin typeface="Arial"/>
              <a:ea typeface="Arial"/>
              <a:cs typeface="Arial"/>
              <a:sym typeface="Arial"/>
            </a:endParaRPr>
          </a:p>
        </p:txBody>
      </p:sp>
      <p:graphicFrame>
        <p:nvGraphicFramePr>
          <p:cNvPr id="289" name="Google Shape;289;p9"/>
          <p:cNvGraphicFramePr/>
          <p:nvPr/>
        </p:nvGraphicFramePr>
        <p:xfrm>
          <a:off x="702940" y="2131067"/>
          <a:ext cx="3000000" cy="3000000"/>
        </p:xfrm>
        <a:graphic>
          <a:graphicData uri="http://schemas.openxmlformats.org/drawingml/2006/table">
            <a:tbl>
              <a:tblPr bandRow="1" firstRow="1">
                <a:noFill/>
                <a:tableStyleId>{B0F2CE99-B44A-4AAD-A28B-D6418A38CF92}</a:tableStyleId>
              </a:tblPr>
              <a:tblGrid>
                <a:gridCol w="2088225"/>
                <a:gridCol w="2088225"/>
                <a:gridCol w="2088225"/>
              </a:tblGrid>
              <a:tr h="374800">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X1</a:t>
                      </a:r>
                      <a:endParaRPr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X2</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OR operation</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chemeClr val="lt1"/>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r>
              <a:tr h="374800">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False</a:t>
                      </a:r>
                      <a:endParaRPr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False</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F</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374800">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True</a:t>
                      </a:r>
                      <a:endParaRPr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False</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374800">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False</a:t>
                      </a:r>
                      <a:endParaRPr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True</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374800">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True</a:t>
                      </a:r>
                      <a:endParaRPr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True</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latin typeface="Arial"/>
                          <a:ea typeface="Arial"/>
                          <a:cs typeface="Arial"/>
                          <a:sym typeface="Arial"/>
                        </a:rPr>
                        <a:t>T</a:t>
                      </a:r>
                      <a:endParaRPr sz="1400" u="none" cap="none" strike="noStrike">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grpSp>
        <p:nvGrpSpPr>
          <p:cNvPr id="2805" name="Google Shape;2805;p90"/>
          <p:cNvGrpSpPr/>
          <p:nvPr/>
        </p:nvGrpSpPr>
        <p:grpSpPr>
          <a:xfrm>
            <a:off x="559817" y="1428745"/>
            <a:ext cx="8783192" cy="215444"/>
            <a:chOff x="559817" y="2136914"/>
            <a:chExt cx="8783192" cy="215444"/>
          </a:xfrm>
        </p:grpSpPr>
        <p:sp>
          <p:nvSpPr>
            <p:cNvPr id="2806" name="Google Shape;2806;p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07" name="Google Shape;2807;p9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Modifying shape and data type of a tensor </a:t>
              </a:r>
              <a:endParaRPr sz="1400">
                <a:solidFill>
                  <a:srgbClr val="262626"/>
                </a:solidFill>
                <a:latin typeface="Arial"/>
                <a:ea typeface="Arial"/>
                <a:cs typeface="Arial"/>
                <a:sym typeface="Arial"/>
              </a:endParaRPr>
            </a:p>
          </p:txBody>
        </p:sp>
      </p:grpSp>
      <p:grpSp>
        <p:nvGrpSpPr>
          <p:cNvPr id="2808" name="Google Shape;2808;p90"/>
          <p:cNvGrpSpPr/>
          <p:nvPr/>
        </p:nvGrpSpPr>
        <p:grpSpPr>
          <a:xfrm>
            <a:off x="450000" y="450000"/>
            <a:ext cx="9018000" cy="276999"/>
            <a:chOff x="450000" y="450000"/>
            <a:chExt cx="9018000" cy="276999"/>
          </a:xfrm>
        </p:grpSpPr>
        <p:sp>
          <p:nvSpPr>
            <p:cNvPr id="2809" name="Google Shape;2809;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10" name="Google Shape;2810;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811" name="Google Shape;2811;p90"/>
          <p:cNvGrpSpPr/>
          <p:nvPr/>
        </p:nvGrpSpPr>
        <p:grpSpPr>
          <a:xfrm>
            <a:off x="685801" y="1806768"/>
            <a:ext cx="8658224" cy="3134400"/>
            <a:chOff x="685801" y="1806768"/>
            <a:chExt cx="8658224" cy="3134400"/>
          </a:xfrm>
        </p:grpSpPr>
        <p:sp>
          <p:nvSpPr>
            <p:cNvPr id="2812" name="Google Shape;2812;p90"/>
            <p:cNvSpPr/>
            <p:nvPr/>
          </p:nvSpPr>
          <p:spPr>
            <a:xfrm>
              <a:off x="685801" y="1806768"/>
              <a:ext cx="8658224" cy="31344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13" name="Google Shape;2813;p90"/>
            <p:cNvPicPr preferRelativeResize="0"/>
            <p:nvPr/>
          </p:nvPicPr>
          <p:blipFill rotWithShape="1">
            <a:blip r:embed="rId3">
              <a:alphaModFix/>
            </a:blip>
            <a:srcRect b="3513" l="1484" r="24842" t="2786"/>
            <a:stretch/>
          </p:blipFill>
          <p:spPr>
            <a:xfrm>
              <a:off x="797880" y="1911389"/>
              <a:ext cx="8546145" cy="2880320"/>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grpSp>
        <p:nvGrpSpPr>
          <p:cNvPr id="2819" name="Google Shape;2819;p91"/>
          <p:cNvGrpSpPr/>
          <p:nvPr/>
        </p:nvGrpSpPr>
        <p:grpSpPr>
          <a:xfrm>
            <a:off x="450000" y="450000"/>
            <a:ext cx="9018000" cy="276999"/>
            <a:chOff x="450000" y="450000"/>
            <a:chExt cx="9018000" cy="276999"/>
          </a:xfrm>
        </p:grpSpPr>
        <p:sp>
          <p:nvSpPr>
            <p:cNvPr id="2820" name="Google Shape;2820;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21" name="Google Shape;2821;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822" name="Google Shape;2822;p91"/>
          <p:cNvGrpSpPr/>
          <p:nvPr/>
        </p:nvGrpSpPr>
        <p:grpSpPr>
          <a:xfrm>
            <a:off x="559817" y="1355341"/>
            <a:ext cx="8783192" cy="360850"/>
            <a:chOff x="559817" y="1355341"/>
            <a:chExt cx="8783192" cy="360850"/>
          </a:xfrm>
        </p:grpSpPr>
        <p:grpSp>
          <p:nvGrpSpPr>
            <p:cNvPr id="2823" name="Google Shape;2823;p91"/>
            <p:cNvGrpSpPr/>
            <p:nvPr/>
          </p:nvGrpSpPr>
          <p:grpSpPr>
            <a:xfrm>
              <a:off x="559817" y="1428745"/>
              <a:ext cx="8783192" cy="215444"/>
              <a:chOff x="559817" y="2136914"/>
              <a:chExt cx="8783192" cy="215444"/>
            </a:xfrm>
          </p:grpSpPr>
          <p:sp>
            <p:nvSpPr>
              <p:cNvPr id="2824" name="Google Shape;2824;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25" name="Google Shape;2825;p9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grpSp>
        <p:sp>
          <p:nvSpPr>
            <p:cNvPr id="2826" name="Google Shape;2826;p91"/>
            <p:cNvSpPr/>
            <p:nvPr/>
          </p:nvSpPr>
          <p:spPr>
            <a:xfrm>
              <a:off x="693296" y="1355341"/>
              <a:ext cx="863282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Applying the math operation on a tensor</a:t>
              </a:r>
              <a:endParaRPr/>
            </a:p>
          </p:txBody>
        </p:sp>
      </p:grpSp>
      <p:grpSp>
        <p:nvGrpSpPr>
          <p:cNvPr id="2827" name="Google Shape;2827;p91"/>
          <p:cNvGrpSpPr/>
          <p:nvPr/>
        </p:nvGrpSpPr>
        <p:grpSpPr>
          <a:xfrm>
            <a:off x="685801" y="1806768"/>
            <a:ext cx="8658224" cy="3793932"/>
            <a:chOff x="685801" y="1806768"/>
            <a:chExt cx="8658224" cy="3793932"/>
          </a:xfrm>
        </p:grpSpPr>
        <p:sp>
          <p:nvSpPr>
            <p:cNvPr id="2828" name="Google Shape;2828;p91"/>
            <p:cNvSpPr/>
            <p:nvPr/>
          </p:nvSpPr>
          <p:spPr>
            <a:xfrm>
              <a:off x="685801" y="1806768"/>
              <a:ext cx="8658224" cy="37939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29" name="Google Shape;2829;p91"/>
            <p:cNvPicPr preferRelativeResize="0"/>
            <p:nvPr/>
          </p:nvPicPr>
          <p:blipFill rotWithShape="1">
            <a:blip r:embed="rId3">
              <a:alphaModFix/>
            </a:blip>
            <a:srcRect b="0" l="1545" r="25330" t="0"/>
            <a:stretch/>
          </p:blipFill>
          <p:spPr>
            <a:xfrm>
              <a:off x="797879" y="1857968"/>
              <a:ext cx="8546145" cy="3648132"/>
            </a:xfrm>
            <a:prstGeom prst="rect">
              <a:avLst/>
            </a:prstGeom>
            <a:noFill/>
            <a:ln>
              <a:noFill/>
            </a:ln>
          </p:spPr>
        </p:pic>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grpSp>
        <p:nvGrpSpPr>
          <p:cNvPr id="2835" name="Google Shape;2835;p92"/>
          <p:cNvGrpSpPr/>
          <p:nvPr/>
        </p:nvGrpSpPr>
        <p:grpSpPr>
          <a:xfrm>
            <a:off x="450000" y="450000"/>
            <a:ext cx="9018000" cy="276999"/>
            <a:chOff x="450000" y="450000"/>
            <a:chExt cx="9018000" cy="276999"/>
          </a:xfrm>
        </p:grpSpPr>
        <p:sp>
          <p:nvSpPr>
            <p:cNvPr id="2836" name="Google Shape;2836;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37" name="Google Shape;2837;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838" name="Google Shape;2838;p92"/>
          <p:cNvGrpSpPr/>
          <p:nvPr/>
        </p:nvGrpSpPr>
        <p:grpSpPr>
          <a:xfrm>
            <a:off x="685801" y="1806768"/>
            <a:ext cx="8658224" cy="4466548"/>
            <a:chOff x="685801" y="1806768"/>
            <a:chExt cx="8658224" cy="4466548"/>
          </a:xfrm>
        </p:grpSpPr>
        <p:sp>
          <p:nvSpPr>
            <p:cNvPr id="2839" name="Google Shape;2839;p92"/>
            <p:cNvSpPr/>
            <p:nvPr/>
          </p:nvSpPr>
          <p:spPr>
            <a:xfrm>
              <a:off x="685801" y="1806768"/>
              <a:ext cx="8658224" cy="44665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40" name="Google Shape;2840;p92"/>
            <p:cNvPicPr preferRelativeResize="0"/>
            <p:nvPr/>
          </p:nvPicPr>
          <p:blipFill rotWithShape="1">
            <a:blip r:embed="rId3">
              <a:alphaModFix/>
            </a:blip>
            <a:srcRect b="1303" l="1520" r="23713" t="1234"/>
            <a:stretch/>
          </p:blipFill>
          <p:spPr>
            <a:xfrm>
              <a:off x="797879" y="1900238"/>
              <a:ext cx="8546145" cy="4265066"/>
            </a:xfrm>
            <a:prstGeom prst="rect">
              <a:avLst/>
            </a:prstGeom>
            <a:noFill/>
            <a:ln>
              <a:noFill/>
            </a:ln>
          </p:spPr>
        </p:pic>
      </p:grpSp>
      <p:grpSp>
        <p:nvGrpSpPr>
          <p:cNvPr id="2841" name="Google Shape;2841;p92"/>
          <p:cNvGrpSpPr/>
          <p:nvPr/>
        </p:nvGrpSpPr>
        <p:grpSpPr>
          <a:xfrm>
            <a:off x="559817" y="1355341"/>
            <a:ext cx="8783192" cy="360850"/>
            <a:chOff x="559817" y="1355341"/>
            <a:chExt cx="8783192" cy="360850"/>
          </a:xfrm>
        </p:grpSpPr>
        <p:grpSp>
          <p:nvGrpSpPr>
            <p:cNvPr id="2842" name="Google Shape;2842;p92"/>
            <p:cNvGrpSpPr/>
            <p:nvPr/>
          </p:nvGrpSpPr>
          <p:grpSpPr>
            <a:xfrm>
              <a:off x="559817" y="1428745"/>
              <a:ext cx="8783192" cy="215444"/>
              <a:chOff x="559817" y="2136914"/>
              <a:chExt cx="8783192" cy="215444"/>
            </a:xfrm>
          </p:grpSpPr>
          <p:sp>
            <p:nvSpPr>
              <p:cNvPr id="2843" name="Google Shape;2843;p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44" name="Google Shape;2844;p9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grpSp>
        <p:sp>
          <p:nvSpPr>
            <p:cNvPr id="2845" name="Google Shape;2845;p92"/>
            <p:cNvSpPr/>
            <p:nvPr/>
          </p:nvSpPr>
          <p:spPr>
            <a:xfrm>
              <a:off x="693296" y="1355341"/>
              <a:ext cx="863282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Applying the math operation on a tensor</a:t>
              </a: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grpSp>
        <p:nvGrpSpPr>
          <p:cNvPr id="2851" name="Google Shape;2851;p93"/>
          <p:cNvGrpSpPr/>
          <p:nvPr/>
        </p:nvGrpSpPr>
        <p:grpSpPr>
          <a:xfrm>
            <a:off x="450000" y="450000"/>
            <a:ext cx="9018000" cy="276999"/>
            <a:chOff x="450000" y="450000"/>
            <a:chExt cx="9018000" cy="276999"/>
          </a:xfrm>
        </p:grpSpPr>
        <p:sp>
          <p:nvSpPr>
            <p:cNvPr id="2852" name="Google Shape;2852;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53" name="Google Shape;2853;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854" name="Google Shape;2854;p93"/>
          <p:cNvGrpSpPr/>
          <p:nvPr/>
        </p:nvGrpSpPr>
        <p:grpSpPr>
          <a:xfrm>
            <a:off x="685801" y="1806768"/>
            <a:ext cx="8658225" cy="2090284"/>
            <a:chOff x="685801" y="1806768"/>
            <a:chExt cx="8658225" cy="2090284"/>
          </a:xfrm>
        </p:grpSpPr>
        <p:sp>
          <p:nvSpPr>
            <p:cNvPr id="2855" name="Google Shape;2855;p93"/>
            <p:cNvSpPr/>
            <p:nvPr/>
          </p:nvSpPr>
          <p:spPr>
            <a:xfrm>
              <a:off x="685801" y="1806768"/>
              <a:ext cx="8658224" cy="20902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56" name="Google Shape;2856;p93"/>
            <p:cNvPicPr preferRelativeResize="0"/>
            <p:nvPr/>
          </p:nvPicPr>
          <p:blipFill rotWithShape="1">
            <a:blip r:embed="rId3">
              <a:alphaModFix/>
            </a:blip>
            <a:srcRect b="0" l="1524" r="25417" t="2798"/>
            <a:stretch/>
          </p:blipFill>
          <p:spPr>
            <a:xfrm>
              <a:off x="797880" y="1855975"/>
              <a:ext cx="8546146" cy="1924806"/>
            </a:xfrm>
            <a:prstGeom prst="rect">
              <a:avLst/>
            </a:prstGeom>
            <a:noFill/>
            <a:ln>
              <a:noFill/>
            </a:ln>
          </p:spPr>
        </p:pic>
      </p:grpSp>
      <p:grpSp>
        <p:nvGrpSpPr>
          <p:cNvPr id="2857" name="Google Shape;2857;p93"/>
          <p:cNvGrpSpPr/>
          <p:nvPr/>
        </p:nvGrpSpPr>
        <p:grpSpPr>
          <a:xfrm>
            <a:off x="559817" y="1355341"/>
            <a:ext cx="8783192" cy="360850"/>
            <a:chOff x="559817" y="1355341"/>
            <a:chExt cx="8783192" cy="360850"/>
          </a:xfrm>
        </p:grpSpPr>
        <p:grpSp>
          <p:nvGrpSpPr>
            <p:cNvPr id="2858" name="Google Shape;2858;p93"/>
            <p:cNvGrpSpPr/>
            <p:nvPr/>
          </p:nvGrpSpPr>
          <p:grpSpPr>
            <a:xfrm>
              <a:off x="559817" y="1428745"/>
              <a:ext cx="8783192" cy="215444"/>
              <a:chOff x="559817" y="2136914"/>
              <a:chExt cx="8783192" cy="215444"/>
            </a:xfrm>
          </p:grpSpPr>
          <p:sp>
            <p:nvSpPr>
              <p:cNvPr id="2859" name="Google Shape;2859;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60" name="Google Shape;2860;p9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grpSp>
        <p:sp>
          <p:nvSpPr>
            <p:cNvPr id="2861" name="Google Shape;2861;p93"/>
            <p:cNvSpPr/>
            <p:nvPr/>
          </p:nvSpPr>
          <p:spPr>
            <a:xfrm>
              <a:off x="693296" y="1355341"/>
              <a:ext cx="863282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Applying the math operation on a tensor</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grpSp>
        <p:nvGrpSpPr>
          <p:cNvPr id="2867" name="Google Shape;2867;p94"/>
          <p:cNvGrpSpPr/>
          <p:nvPr/>
        </p:nvGrpSpPr>
        <p:grpSpPr>
          <a:xfrm>
            <a:off x="450000" y="450000"/>
            <a:ext cx="9018000" cy="276999"/>
            <a:chOff x="450000" y="450000"/>
            <a:chExt cx="9018000" cy="276999"/>
          </a:xfrm>
        </p:grpSpPr>
        <p:sp>
          <p:nvSpPr>
            <p:cNvPr id="2868" name="Google Shape;2868;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69" name="Google Shape;2869;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870" name="Google Shape;2870;p94"/>
          <p:cNvSpPr/>
          <p:nvPr/>
        </p:nvSpPr>
        <p:spPr>
          <a:xfrm>
            <a:off x="702940" y="1700808"/>
            <a:ext cx="8632825" cy="19510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function loads __array__() method of the pertaining object before processing the input parameter. This part of the process makes the object compatible with NumPy.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example, you can use the Series object from pandas in NumPy API. Since this method is also embodied in the tensor, you can put a  tensor as an input in a NumPy function.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Many mathematical functions are referrable at the most advanced level. For example, they can be referred to as tf.multiply(), tf.reduce_mean(), tf.reduce_sum(), and tf.matmul(). For Python 3.5 version or above, it can perform matrix operations using @ operator. For example, The computation below returns results identical to that of the previous slide. </a:t>
            </a:r>
            <a:endParaRPr/>
          </a:p>
        </p:txBody>
      </p:sp>
      <p:grpSp>
        <p:nvGrpSpPr>
          <p:cNvPr id="2871" name="Google Shape;2871;p94"/>
          <p:cNvGrpSpPr/>
          <p:nvPr/>
        </p:nvGrpSpPr>
        <p:grpSpPr>
          <a:xfrm>
            <a:off x="685801" y="3717032"/>
            <a:ext cx="8658224" cy="1539109"/>
            <a:chOff x="685801" y="4518183"/>
            <a:chExt cx="8658224" cy="1539109"/>
          </a:xfrm>
        </p:grpSpPr>
        <p:sp>
          <p:nvSpPr>
            <p:cNvPr id="2872" name="Google Shape;2872;p94"/>
            <p:cNvSpPr/>
            <p:nvPr/>
          </p:nvSpPr>
          <p:spPr>
            <a:xfrm>
              <a:off x="685801" y="4518183"/>
              <a:ext cx="8658224" cy="15391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73" name="Google Shape;2873;p94"/>
            <p:cNvPicPr preferRelativeResize="0"/>
            <p:nvPr/>
          </p:nvPicPr>
          <p:blipFill rotWithShape="1">
            <a:blip r:embed="rId3">
              <a:alphaModFix/>
            </a:blip>
            <a:srcRect b="0" l="1552" r="25530" t="6308"/>
            <a:stretch/>
          </p:blipFill>
          <p:spPr>
            <a:xfrm>
              <a:off x="797880" y="4639977"/>
              <a:ext cx="8537885" cy="1324293"/>
            </a:xfrm>
            <a:prstGeom prst="rect">
              <a:avLst/>
            </a:prstGeom>
            <a:noFill/>
            <a:ln>
              <a:noFill/>
            </a:ln>
          </p:spPr>
        </p:pic>
      </p:grpSp>
      <p:grpSp>
        <p:nvGrpSpPr>
          <p:cNvPr id="2874" name="Google Shape;2874;p94"/>
          <p:cNvGrpSpPr/>
          <p:nvPr/>
        </p:nvGrpSpPr>
        <p:grpSpPr>
          <a:xfrm>
            <a:off x="559817" y="1355341"/>
            <a:ext cx="8783192" cy="360850"/>
            <a:chOff x="559817" y="1355341"/>
            <a:chExt cx="8783192" cy="360850"/>
          </a:xfrm>
        </p:grpSpPr>
        <p:grpSp>
          <p:nvGrpSpPr>
            <p:cNvPr id="2875" name="Google Shape;2875;p94"/>
            <p:cNvGrpSpPr/>
            <p:nvPr/>
          </p:nvGrpSpPr>
          <p:grpSpPr>
            <a:xfrm>
              <a:off x="559817" y="1428745"/>
              <a:ext cx="8783192" cy="215444"/>
              <a:chOff x="559817" y="2136914"/>
              <a:chExt cx="8783192" cy="215444"/>
            </a:xfrm>
          </p:grpSpPr>
          <p:sp>
            <p:nvSpPr>
              <p:cNvPr id="2876" name="Google Shape;2876;p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77" name="Google Shape;2877;p9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grpSp>
        <p:sp>
          <p:nvSpPr>
            <p:cNvPr id="2878" name="Google Shape;2878;p94"/>
            <p:cNvSpPr/>
            <p:nvPr/>
          </p:nvSpPr>
          <p:spPr>
            <a:xfrm>
              <a:off x="693296" y="1355341"/>
              <a:ext cx="863282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Applying the math operation on a tensor</a:t>
              </a: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grpSp>
        <p:nvGrpSpPr>
          <p:cNvPr id="2884" name="Google Shape;2884;p95"/>
          <p:cNvGrpSpPr/>
          <p:nvPr/>
        </p:nvGrpSpPr>
        <p:grpSpPr>
          <a:xfrm>
            <a:off x="559817" y="1428745"/>
            <a:ext cx="8783192" cy="215444"/>
            <a:chOff x="559817" y="2136914"/>
            <a:chExt cx="8783192" cy="215444"/>
          </a:xfrm>
        </p:grpSpPr>
        <p:sp>
          <p:nvSpPr>
            <p:cNvPr id="2885" name="Google Shape;2885;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86" name="Google Shape;2886;p9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split(), stack(), concatenate() functions</a:t>
              </a:r>
              <a:endParaRPr sz="1400">
                <a:solidFill>
                  <a:srgbClr val="262626"/>
                </a:solidFill>
                <a:latin typeface="Arial"/>
                <a:ea typeface="Arial"/>
                <a:cs typeface="Arial"/>
                <a:sym typeface="Arial"/>
              </a:endParaRPr>
            </a:p>
          </p:txBody>
        </p:sp>
      </p:grpSp>
      <p:grpSp>
        <p:nvGrpSpPr>
          <p:cNvPr id="2887" name="Google Shape;2887;p95"/>
          <p:cNvGrpSpPr/>
          <p:nvPr/>
        </p:nvGrpSpPr>
        <p:grpSpPr>
          <a:xfrm>
            <a:off x="450000" y="450000"/>
            <a:ext cx="9018000" cy="276999"/>
            <a:chOff x="450000" y="450000"/>
            <a:chExt cx="9018000" cy="276999"/>
          </a:xfrm>
        </p:grpSpPr>
        <p:sp>
          <p:nvSpPr>
            <p:cNvPr id="2888" name="Google Shape;2888;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889" name="Google Shape;2889;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890" name="Google Shape;2890;p95"/>
          <p:cNvGrpSpPr/>
          <p:nvPr/>
        </p:nvGrpSpPr>
        <p:grpSpPr>
          <a:xfrm>
            <a:off x="685801" y="1806768"/>
            <a:ext cx="8658224" cy="2990384"/>
            <a:chOff x="685801" y="1806768"/>
            <a:chExt cx="8658224" cy="2990384"/>
          </a:xfrm>
        </p:grpSpPr>
        <p:sp>
          <p:nvSpPr>
            <p:cNvPr id="2891" name="Google Shape;2891;p95"/>
            <p:cNvSpPr/>
            <p:nvPr/>
          </p:nvSpPr>
          <p:spPr>
            <a:xfrm>
              <a:off x="685801" y="1806768"/>
              <a:ext cx="8658224" cy="29903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92" name="Google Shape;2892;p95"/>
            <p:cNvPicPr preferRelativeResize="0"/>
            <p:nvPr/>
          </p:nvPicPr>
          <p:blipFill rotWithShape="1">
            <a:blip r:embed="rId3">
              <a:alphaModFix/>
            </a:blip>
            <a:srcRect b="46506" l="1671" r="26228" t="0"/>
            <a:stretch/>
          </p:blipFill>
          <p:spPr>
            <a:xfrm>
              <a:off x="797879" y="1858526"/>
              <a:ext cx="8546146" cy="2844316"/>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grpSp>
        <p:nvGrpSpPr>
          <p:cNvPr id="2898" name="Google Shape;2898;p96"/>
          <p:cNvGrpSpPr/>
          <p:nvPr/>
        </p:nvGrpSpPr>
        <p:grpSpPr>
          <a:xfrm>
            <a:off x="559817" y="1428745"/>
            <a:ext cx="8783192" cy="215444"/>
            <a:chOff x="559817" y="2136914"/>
            <a:chExt cx="8783192" cy="215444"/>
          </a:xfrm>
        </p:grpSpPr>
        <p:sp>
          <p:nvSpPr>
            <p:cNvPr id="2899" name="Google Shape;2899;p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00" name="Google Shape;2900;p9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split(), stack(), concatenate() functions</a:t>
              </a:r>
              <a:endParaRPr sz="1400">
                <a:solidFill>
                  <a:srgbClr val="262626"/>
                </a:solidFill>
                <a:latin typeface="Arial"/>
                <a:ea typeface="Arial"/>
                <a:cs typeface="Arial"/>
                <a:sym typeface="Arial"/>
              </a:endParaRPr>
            </a:p>
          </p:txBody>
        </p:sp>
      </p:grpSp>
      <p:grpSp>
        <p:nvGrpSpPr>
          <p:cNvPr id="2901" name="Google Shape;2901;p96"/>
          <p:cNvGrpSpPr/>
          <p:nvPr/>
        </p:nvGrpSpPr>
        <p:grpSpPr>
          <a:xfrm>
            <a:off x="450000" y="450000"/>
            <a:ext cx="9018000" cy="276999"/>
            <a:chOff x="450000" y="450000"/>
            <a:chExt cx="9018000" cy="276999"/>
          </a:xfrm>
        </p:grpSpPr>
        <p:sp>
          <p:nvSpPr>
            <p:cNvPr id="2902" name="Google Shape;2902;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903" name="Google Shape;2903;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904" name="Google Shape;2904;p96"/>
          <p:cNvGrpSpPr/>
          <p:nvPr/>
        </p:nvGrpSpPr>
        <p:grpSpPr>
          <a:xfrm>
            <a:off x="685801" y="1806768"/>
            <a:ext cx="8658225" cy="3613796"/>
            <a:chOff x="685801" y="1806768"/>
            <a:chExt cx="8658225" cy="3613796"/>
          </a:xfrm>
        </p:grpSpPr>
        <p:sp>
          <p:nvSpPr>
            <p:cNvPr id="2905" name="Google Shape;2905;p96"/>
            <p:cNvSpPr/>
            <p:nvPr/>
          </p:nvSpPr>
          <p:spPr>
            <a:xfrm>
              <a:off x="685801" y="1806768"/>
              <a:ext cx="8658224" cy="36137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06" name="Google Shape;2906;p96"/>
            <p:cNvPicPr preferRelativeResize="0"/>
            <p:nvPr/>
          </p:nvPicPr>
          <p:blipFill rotWithShape="1">
            <a:blip r:embed="rId3">
              <a:alphaModFix/>
            </a:blip>
            <a:srcRect b="0" l="1606" r="25365" t="2679"/>
            <a:stretch/>
          </p:blipFill>
          <p:spPr>
            <a:xfrm>
              <a:off x="797880" y="1900238"/>
              <a:ext cx="8546146" cy="3359716"/>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grpSp>
        <p:nvGrpSpPr>
          <p:cNvPr id="2912" name="Google Shape;2912;p97"/>
          <p:cNvGrpSpPr/>
          <p:nvPr/>
        </p:nvGrpSpPr>
        <p:grpSpPr>
          <a:xfrm>
            <a:off x="450000" y="450000"/>
            <a:ext cx="9018000" cy="276999"/>
            <a:chOff x="450000" y="450000"/>
            <a:chExt cx="9018000" cy="276999"/>
          </a:xfrm>
        </p:grpSpPr>
        <p:sp>
          <p:nvSpPr>
            <p:cNvPr id="2913" name="Google Shape;2913;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Introduction to TensorFlow</a:t>
              </a:r>
              <a:endParaRPr sz="1800">
                <a:solidFill>
                  <a:schemeClr val="lt1"/>
                </a:solidFill>
                <a:latin typeface="Arial"/>
                <a:ea typeface="Arial"/>
                <a:cs typeface="Arial"/>
                <a:sym typeface="Arial"/>
              </a:endParaRPr>
            </a:p>
          </p:txBody>
        </p:sp>
        <p:sp>
          <p:nvSpPr>
            <p:cNvPr id="2914" name="Google Shape;2914;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sp>
        <p:nvSpPr>
          <p:cNvPr id="2915" name="Google Shape;2915;p97"/>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#0601</a:t>
            </a:r>
            <a:endParaRPr/>
          </a:p>
        </p:txBody>
      </p:sp>
      <p:grpSp>
        <p:nvGrpSpPr>
          <p:cNvPr id="2916" name="Google Shape;2916;p97"/>
          <p:cNvGrpSpPr/>
          <p:nvPr/>
        </p:nvGrpSpPr>
        <p:grpSpPr>
          <a:xfrm>
            <a:off x="558798" y="2060849"/>
            <a:ext cx="8797129" cy="3960439"/>
            <a:chOff x="558798" y="2060849"/>
            <a:chExt cx="8797129" cy="3960439"/>
          </a:xfrm>
        </p:grpSpPr>
        <p:sp>
          <p:nvSpPr>
            <p:cNvPr id="2917" name="Google Shape;2917;p9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18" name="Google Shape;2918;p97"/>
            <p:cNvGrpSpPr/>
            <p:nvPr/>
          </p:nvGrpSpPr>
          <p:grpSpPr>
            <a:xfrm>
              <a:off x="558798" y="3945816"/>
              <a:ext cx="8797129" cy="576572"/>
              <a:chOff x="4778069" y="4391025"/>
              <a:chExt cx="2349160" cy="431802"/>
            </a:xfrm>
          </p:grpSpPr>
          <p:sp>
            <p:nvSpPr>
              <p:cNvPr id="2919" name="Google Shape;2919;p9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920" name="Google Shape;2920;p97"/>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‘ex_0601.ipynb' file </a:t>
                </a:r>
                <a:endParaRPr sz="2000">
                  <a:solidFill>
                    <a:schemeClr val="lt1"/>
                  </a:solidFill>
                  <a:latin typeface="Arial"/>
                  <a:ea typeface="Arial"/>
                  <a:cs typeface="Arial"/>
                  <a:sym typeface="Arial"/>
                </a:endParaRPr>
              </a:p>
            </p:txBody>
          </p:sp>
        </p:grpSp>
        <p:pic>
          <p:nvPicPr>
            <p:cNvPr descr="텍스트, 클립아트이(가) 표시된 사진&#10;&#10;자동 생성된 설명" id="2921" name="Google Shape;2921;p9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98"/>
          <p:cNvSpPr/>
          <p:nvPr/>
        </p:nvSpPr>
        <p:spPr>
          <a:xfrm>
            <a:off x="912070" y="3133792"/>
            <a:ext cx="899075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Basics of TensorFlow</a:t>
            </a:r>
            <a:endParaRPr sz="3200">
              <a:solidFill>
                <a:srgbClr val="000000"/>
              </a:solidFill>
              <a:latin typeface="Arial"/>
              <a:ea typeface="Arial"/>
              <a:cs typeface="Arial"/>
              <a:sym typeface="Arial"/>
            </a:endParaRPr>
          </a:p>
        </p:txBody>
      </p:sp>
      <p:sp>
        <p:nvSpPr>
          <p:cNvPr id="2928" name="Google Shape;2928;p98"/>
          <p:cNvSpPr/>
          <p:nvPr/>
        </p:nvSpPr>
        <p:spPr>
          <a:xfrm>
            <a:off x="912071" y="2748696"/>
            <a:ext cx="5555568"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2. </a:t>
            </a:r>
            <a:endParaRPr sz="5398">
              <a:solidFill>
                <a:srgbClr val="7F7F7F"/>
              </a:solidFill>
              <a:latin typeface="Arial"/>
              <a:ea typeface="Arial"/>
              <a:cs typeface="Arial"/>
              <a:sym typeface="Arial"/>
            </a:endParaRPr>
          </a:p>
        </p:txBody>
      </p:sp>
      <p:grpSp>
        <p:nvGrpSpPr>
          <p:cNvPr id="2929" name="Google Shape;2929;p98"/>
          <p:cNvGrpSpPr/>
          <p:nvPr/>
        </p:nvGrpSpPr>
        <p:grpSpPr>
          <a:xfrm>
            <a:off x="1051307" y="3923538"/>
            <a:ext cx="7860545" cy="1137475"/>
            <a:chOff x="1051307" y="4065033"/>
            <a:chExt cx="7860545" cy="1137475"/>
          </a:xfrm>
        </p:grpSpPr>
        <p:sp>
          <p:nvSpPr>
            <p:cNvPr id="2930" name="Google Shape;2930;p98"/>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Introduction to TensorFlow</a:t>
              </a:r>
              <a:endParaRPr/>
            </a:p>
          </p:txBody>
        </p:sp>
        <p:sp>
          <p:nvSpPr>
            <p:cNvPr id="2931" name="Google Shape;2931;p9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932" name="Google Shape;2932;p98"/>
            <p:cNvSpPr/>
            <p:nvPr/>
          </p:nvSpPr>
          <p:spPr>
            <a:xfrm>
              <a:off x="1234128" y="4495922"/>
              <a:ext cx="7677724"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TensorFlow dataset</a:t>
              </a:r>
              <a:endParaRPr/>
            </a:p>
          </p:txBody>
        </p:sp>
        <p:sp>
          <p:nvSpPr>
            <p:cNvPr id="2933" name="Google Shape;2933;p98"/>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934" name="Google Shape;2934;p98"/>
            <p:cNvGrpSpPr/>
            <p:nvPr/>
          </p:nvGrpSpPr>
          <p:grpSpPr>
            <a:xfrm>
              <a:off x="1051307" y="4924425"/>
              <a:ext cx="5700472" cy="278083"/>
              <a:chOff x="571500" y="5165783"/>
              <a:chExt cx="5702300" cy="278172"/>
            </a:xfrm>
          </p:grpSpPr>
          <p:sp>
            <p:nvSpPr>
              <p:cNvPr id="2935" name="Google Shape;2935;p9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Machine Learning with TensorFlow</a:t>
                </a:r>
                <a:endParaRPr/>
              </a:p>
            </p:txBody>
          </p:sp>
          <p:sp>
            <p:nvSpPr>
              <p:cNvPr id="2936" name="Google Shape;2936;p9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grpSp>
        <p:nvGrpSpPr>
          <p:cNvPr id="2942" name="Google Shape;2942;p99"/>
          <p:cNvGrpSpPr/>
          <p:nvPr/>
        </p:nvGrpSpPr>
        <p:grpSpPr>
          <a:xfrm>
            <a:off x="450000" y="450000"/>
            <a:ext cx="9018000" cy="276999"/>
            <a:chOff x="450000" y="450000"/>
            <a:chExt cx="9018000" cy="276999"/>
          </a:xfrm>
        </p:grpSpPr>
        <p:sp>
          <p:nvSpPr>
            <p:cNvPr id="2943" name="Google Shape;2943;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TensorFlow dataset</a:t>
              </a:r>
              <a:endParaRPr sz="1800">
                <a:solidFill>
                  <a:schemeClr val="lt1"/>
                </a:solidFill>
                <a:latin typeface="Arial"/>
                <a:ea typeface="Arial"/>
                <a:cs typeface="Arial"/>
                <a:sym typeface="Arial"/>
              </a:endParaRPr>
            </a:p>
          </p:txBody>
        </p:sp>
        <p:sp>
          <p:nvSpPr>
            <p:cNvPr id="2944" name="Google Shape;2944;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02</a:t>
              </a:r>
              <a:endParaRPr/>
            </a:p>
          </p:txBody>
        </p:sp>
      </p:grpSp>
      <p:grpSp>
        <p:nvGrpSpPr>
          <p:cNvPr id="2945" name="Google Shape;2945;p99"/>
          <p:cNvGrpSpPr/>
          <p:nvPr/>
        </p:nvGrpSpPr>
        <p:grpSpPr>
          <a:xfrm>
            <a:off x="558396" y="1844824"/>
            <a:ext cx="8782050" cy="4392488"/>
            <a:chOff x="558396" y="1844824"/>
            <a:chExt cx="8782050" cy="4392488"/>
          </a:xfrm>
        </p:grpSpPr>
        <p:sp>
          <p:nvSpPr>
            <p:cNvPr id="2946" name="Google Shape;2946;p99"/>
            <p:cNvSpPr/>
            <p:nvPr/>
          </p:nvSpPr>
          <p:spPr>
            <a:xfrm>
              <a:off x="558396" y="1844824"/>
              <a:ext cx="8782050"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47" name="Google Shape;2947;p99"/>
            <p:cNvPicPr preferRelativeResize="0"/>
            <p:nvPr/>
          </p:nvPicPr>
          <p:blipFill rotWithShape="1">
            <a:blip r:embed="rId3">
              <a:alphaModFix/>
            </a:blip>
            <a:srcRect b="0" l="0" r="12870" t="0"/>
            <a:stretch/>
          </p:blipFill>
          <p:spPr>
            <a:xfrm>
              <a:off x="712182" y="1916832"/>
              <a:ext cx="8628263" cy="4251141"/>
            </a:xfrm>
            <a:prstGeom prst="rect">
              <a:avLst/>
            </a:prstGeom>
            <a:noFill/>
            <a:ln>
              <a:noFill/>
            </a:ln>
          </p:spPr>
        </p:pic>
      </p:grpSp>
      <p:sp>
        <p:nvSpPr>
          <p:cNvPr id="2948" name="Google Shape;2948;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Building TensorFlow dataset in a tensor</a:t>
            </a:r>
            <a:endParaRPr sz="2400">
              <a:solidFill>
                <a:srgbClr val="0C0C0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